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chie-05/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Ravriya</a:t>
            </a:r>
            <a:r>
              <a:rPr lang="en-US" sz="2000" b="1" dirty="0">
                <a:solidFill>
                  <a:schemeClr val="accent1">
                    <a:lumMod val="75000"/>
                  </a:schemeClr>
                </a:solidFill>
                <a:latin typeface="Arial" pitchFamily="34" charset="0"/>
                <a:cs typeface="Arial" pitchFamily="34" charset="0"/>
              </a:rPr>
              <a:t> Parth Karman</a:t>
            </a:r>
          </a:p>
          <a:p>
            <a:r>
              <a:rPr lang="en-US" sz="2000" b="1" dirty="0">
                <a:solidFill>
                  <a:schemeClr val="accent1">
                    <a:lumMod val="75000"/>
                  </a:schemeClr>
                </a:solidFill>
                <a:latin typeface="Arial"/>
                <a:cs typeface="Arial"/>
              </a:rPr>
              <a:t>College Name : Shri </a:t>
            </a:r>
            <a:r>
              <a:rPr lang="en-US" sz="2000" b="1" dirty="0" err="1">
                <a:solidFill>
                  <a:schemeClr val="accent1">
                    <a:lumMod val="75000"/>
                  </a:schemeClr>
                </a:solidFill>
                <a:latin typeface="Arial"/>
                <a:cs typeface="Arial"/>
              </a:rPr>
              <a:t>S’ad</a:t>
            </a:r>
            <a:r>
              <a:rPr lang="en-US" sz="2000" b="1" dirty="0">
                <a:solidFill>
                  <a:schemeClr val="accent1">
                    <a:lumMod val="75000"/>
                  </a:schemeClr>
                </a:solidFill>
                <a:latin typeface="Arial"/>
                <a:cs typeface="Arial"/>
              </a:rPr>
              <a:t> Vidya Mandal Institute Of Technology</a:t>
            </a:r>
          </a:p>
          <a:p>
            <a:r>
              <a:rPr lang="en-US" sz="2000" b="1" dirty="0">
                <a:solidFill>
                  <a:schemeClr val="accent1">
                    <a:lumMod val="75000"/>
                  </a:schemeClr>
                </a:solidFill>
                <a:latin typeface="Arial"/>
                <a:cs typeface="Arial"/>
              </a:rPr>
              <a:t>Department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Enhanced Security: </a:t>
            </a:r>
            <a:r>
              <a:rPr lang="en-US" dirty="0"/>
              <a:t>Combining steganography with advanced encryption and AI to create more robust and adaptive hiding techniques.</a:t>
            </a:r>
          </a:p>
          <a:p>
            <a:pPr marL="305435" indent="-305435"/>
            <a:r>
              <a:rPr lang="en-US" b="1" dirty="0"/>
              <a:t>Improved Algorithms: </a:t>
            </a:r>
            <a:r>
              <a:rPr lang="en-US" dirty="0"/>
              <a:t>Developing algorithms that adapt to image content and allow for reversible data hiding, ensuring original image integrity.</a:t>
            </a:r>
          </a:p>
          <a:p>
            <a:pPr marL="305435" indent="-305435"/>
            <a:r>
              <a:rPr lang="en-US" b="1" dirty="0"/>
              <a:t>Broad Applications: </a:t>
            </a:r>
            <a:r>
              <a:rPr lang="en-US" dirty="0"/>
              <a:t>Use in cybersecurity, military communications, healthcare for hiding patient data, and digital watermarking for intellectual property protection.</a:t>
            </a:r>
          </a:p>
          <a:p>
            <a:pPr marL="305435" indent="-305435"/>
            <a:r>
              <a:rPr lang="en-US" b="1" dirty="0"/>
              <a:t>Standardization: </a:t>
            </a:r>
            <a:r>
              <a:rPr lang="en-US" dirty="0"/>
              <a:t>Establishing industry standards and protocols to ensure interoperability and security.</a:t>
            </a:r>
          </a:p>
          <a:p>
            <a:pPr marL="305435" indent="-305435"/>
            <a:r>
              <a:rPr lang="en-US" b="1" dirty="0"/>
              <a:t>Integration with Emerging Technologies: </a:t>
            </a:r>
            <a:r>
              <a:rPr lang="en-US" dirty="0"/>
              <a:t>Combining steganography with blockchain and IoT for enhanced security and data protection.</a:t>
            </a:r>
          </a:p>
          <a:p>
            <a:pPr marL="305435" indent="-305435"/>
            <a:r>
              <a:rPr lang="en-US" b="1" dirty="0"/>
              <a:t>Research and Development: </a:t>
            </a:r>
            <a:r>
              <a:rPr lang="en-US" dirty="0"/>
              <a:t>Continued academic and industry collaboration to drive innovation and develop new steganographic solutions.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To develop a secure steganographic system for embedding and extracting sensitive information within digital images. The system aims to ensure the integrity and confidentiality of the hidden data while maintaining the visual quality of the cover image. Key challenges include developing an efficient algorithm for embedding and extracting data, ensuring the hidden data remains undetectable, and implementing security measures to protect the hidden data from tampering and unauthorized access. Various steganographic techniques, such as Least Significant Bit (LSB) manipulation, will be explored to evaluate their effectiveness in terms of security, capacity, and imperceptibility.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p:txBody>
          <a:bodyPr vert="horz" lIns="91440" tIns="45720" rIns="91440" bIns="45720" rtlCol="0" anchor="ctr">
            <a:noAutofit/>
          </a:bodyPr>
          <a:lstStyle/>
          <a:p>
            <a:pPr marL="0" indent="0">
              <a:buNone/>
            </a:pPr>
            <a:r>
              <a:rPr lang="en-IN" b="1" u="sng" dirty="0"/>
              <a:t>Libraries :</a:t>
            </a:r>
            <a:r>
              <a:rPr lang="en-IN" dirty="0"/>
              <a:t>  cv2, </a:t>
            </a:r>
            <a:r>
              <a:rPr lang="en-IN" dirty="0" err="1"/>
              <a:t>os</a:t>
            </a:r>
            <a:r>
              <a:rPr lang="en-IN" dirty="0"/>
              <a:t> , string.			</a:t>
            </a:r>
            <a:endParaRPr lang="en-IN" b="1" dirty="0"/>
          </a:p>
          <a:p>
            <a:pPr marL="0" indent="0">
              <a:buNone/>
            </a:pPr>
            <a:r>
              <a:rPr lang="en-IN" b="1" u="sng" dirty="0"/>
              <a:t>Platform :</a:t>
            </a:r>
            <a:r>
              <a:rPr lang="en-IN" dirty="0"/>
              <a:t>  VS Code</a:t>
            </a:r>
          </a:p>
          <a:p>
            <a:pPr marL="0" indent="0">
              <a:buNone/>
            </a:pPr>
            <a:r>
              <a:rPr lang="en-IN" b="1" u="sng" dirty="0"/>
              <a:t>Programming Language :</a:t>
            </a:r>
            <a:r>
              <a:rPr lang="en-IN" dirty="0"/>
              <a:t>  Python</a:t>
            </a:r>
          </a:p>
          <a:p>
            <a:pPr marL="0" indent="0">
              <a:buNone/>
            </a:pPr>
            <a:r>
              <a:rPr lang="en-IN" b="1" u="sng" dirty="0"/>
              <a:t>Hardware :</a:t>
            </a:r>
            <a:r>
              <a:rPr lang="en-IN" dirty="0"/>
              <a:t>  Intel core i5 12</a:t>
            </a:r>
            <a:r>
              <a:rPr lang="en-IN" baseline="30000" dirty="0"/>
              <a:t>th</a:t>
            </a:r>
            <a:r>
              <a:rPr lang="en-IN" dirty="0"/>
              <a:t> gen , Nvidia </a:t>
            </a:r>
            <a:r>
              <a:rPr lang="en-IN" dirty="0" err="1"/>
              <a:t>geforce</a:t>
            </a:r>
            <a:r>
              <a:rPr lang="en-IN" dirty="0"/>
              <a:t> </a:t>
            </a:r>
            <a:r>
              <a:rPr lang="en-IN" dirty="0" err="1"/>
              <a:t>rtx</a:t>
            </a:r>
            <a:r>
              <a:rPr lang="en-IN" dirty="0"/>
              <a:t> 3050 6gb , 512gb </a:t>
            </a:r>
            <a:r>
              <a:rPr lang="en-IN" dirty="0" err="1"/>
              <a:t>ssd</a:t>
            </a:r>
            <a:r>
              <a:rPr lang="en-IN" dirty="0"/>
              <a:t> , 16gb ddr4 ram .</a:t>
            </a:r>
          </a:p>
          <a:p>
            <a:pPr marL="0" indent="0">
              <a:buNone/>
            </a:pPr>
            <a:r>
              <a:rPr lang="en-IN" b="1" u="sng" dirty="0"/>
              <a:t>Operating System :</a:t>
            </a:r>
            <a:r>
              <a:rPr lang="en-IN" dirty="0"/>
              <a:t>  Windows 11</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buFont typeface="+mj-lt"/>
              <a:buAutoNum type="arabicPeriod"/>
            </a:pPr>
            <a:r>
              <a:rPr lang="en-US" b="1" i="0" dirty="0">
                <a:effectLst/>
              </a:rPr>
              <a:t>Invisible Hiding</a:t>
            </a:r>
            <a:endParaRPr lang="en-US" b="0" i="0" dirty="0">
              <a:effectLst/>
            </a:endParaRPr>
          </a:p>
          <a:p>
            <a:pPr algn="l">
              <a:buFont typeface="+mj-lt"/>
              <a:buAutoNum type="arabicPeriod"/>
            </a:pPr>
            <a:r>
              <a:rPr lang="en-US" b="1" i="0" dirty="0">
                <a:effectLst/>
              </a:rPr>
              <a:t>High Capacity</a:t>
            </a:r>
            <a:endParaRPr lang="en-US" dirty="0"/>
          </a:p>
          <a:p>
            <a:pPr algn="l">
              <a:buFont typeface="+mj-lt"/>
              <a:buAutoNum type="arabicPeriod"/>
            </a:pPr>
            <a:r>
              <a:rPr lang="en-US" b="1" i="0" dirty="0">
                <a:effectLst/>
              </a:rPr>
              <a:t>Strong Security </a:t>
            </a:r>
          </a:p>
          <a:p>
            <a:pPr algn="l">
              <a:buFont typeface="+mj-lt"/>
              <a:buAutoNum type="arabicPeriod"/>
            </a:pPr>
            <a:r>
              <a:rPr lang="en-US" b="1" i="0" dirty="0">
                <a:effectLst/>
              </a:rPr>
              <a:t>Versatile Formats</a:t>
            </a:r>
            <a:endParaRPr lang="en-US" dirty="0"/>
          </a:p>
          <a:p>
            <a:pPr algn="l">
              <a:buFont typeface="+mj-lt"/>
              <a:buAutoNum type="arabicPeriod"/>
            </a:pPr>
            <a:r>
              <a:rPr lang="en-US" b="1" i="0" dirty="0">
                <a:effectLst/>
              </a:rPr>
              <a:t>Fast Processing</a:t>
            </a:r>
          </a:p>
          <a:p>
            <a:pPr algn="l">
              <a:buFont typeface="+mj-lt"/>
              <a:buAutoNum type="arabicPeriod"/>
            </a:pPr>
            <a:r>
              <a:rPr lang="en-US" b="1" i="0" dirty="0">
                <a:effectLst/>
              </a:rPr>
              <a:t>Robust</a:t>
            </a:r>
          </a:p>
          <a:p>
            <a:pPr algn="l">
              <a:buFont typeface="+mj-lt"/>
              <a:buAutoNum type="arabicPeriod"/>
            </a:pPr>
            <a:r>
              <a:rPr lang="en-US" b="1" i="0" dirty="0">
                <a:effectLst/>
              </a:rPr>
              <a:t>Multiple Uses</a:t>
            </a:r>
          </a:p>
          <a:p>
            <a:pPr algn="l">
              <a:buFont typeface="+mj-lt"/>
              <a:buAutoNum type="arabicPeriod"/>
            </a:pPr>
            <a:r>
              <a:rPr lang="en-US" b="1" i="0" dirty="0">
                <a:effectLst/>
              </a:rPr>
              <a:t>Easy to Use</a:t>
            </a:r>
          </a:p>
          <a:p>
            <a:pPr algn="l">
              <a:buFont typeface="+mj-lt"/>
              <a:buAutoNum type="arabicPeriod"/>
            </a:pPr>
            <a:r>
              <a:rPr lang="en-US" b="1" i="0" dirty="0">
                <a:effectLst/>
              </a:rPr>
              <a:t>Future-Proof</a:t>
            </a:r>
            <a:endParaRPr lang="en-US" b="0" i="0" dirty="0">
              <a:effectLst/>
            </a:endParaRPr>
          </a:p>
          <a:p>
            <a:pPr algn="l">
              <a:buFont typeface="+mj-lt"/>
              <a:buAutoNum type="arabicPeriod"/>
            </a:pPr>
            <a:r>
              <a:rPr lang="en-US" b="1" i="0" dirty="0">
                <a:effectLst/>
              </a:rPr>
              <a:t>Privacy Protection</a:t>
            </a:r>
            <a:endParaRPr lang="en-US" b="0" i="0" dirty="0">
              <a:effectLst/>
            </a:endParaRPr>
          </a:p>
          <a:p>
            <a:pPr marL="0" indent="0">
              <a:buNone/>
            </a:pPr>
            <a:endParaRPr lang="en-IN"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i="0" dirty="0">
                <a:effectLst/>
              </a:rPr>
              <a:t>Government and Military </a:t>
            </a:r>
            <a:r>
              <a:rPr lang="en-IN" b="1" dirty="0"/>
              <a:t>: </a:t>
            </a:r>
            <a:r>
              <a:rPr lang="en-IN" dirty="0" err="1"/>
              <a:t>eg.</a:t>
            </a:r>
            <a:r>
              <a:rPr lang="en-IN" dirty="0"/>
              <a:t>, </a:t>
            </a:r>
            <a:r>
              <a:rPr lang="en-IN" i="0" dirty="0">
                <a:effectLst/>
              </a:rPr>
              <a:t>Intelligence Agencies, Military Communications, etc.</a:t>
            </a:r>
          </a:p>
          <a:p>
            <a:r>
              <a:rPr lang="en-IN" b="1" i="0" dirty="0">
                <a:effectLst/>
              </a:rPr>
              <a:t>Military Communications : </a:t>
            </a:r>
            <a:r>
              <a:rPr lang="en-IN" i="0" dirty="0" err="1">
                <a:effectLst/>
              </a:rPr>
              <a:t>eg.</a:t>
            </a:r>
            <a:r>
              <a:rPr lang="en-IN" i="0" dirty="0">
                <a:effectLst/>
              </a:rPr>
              <a:t>, Financial Institutions, Healthcare Providers, etc.</a:t>
            </a:r>
          </a:p>
          <a:p>
            <a:r>
              <a:rPr lang="en-IN" b="1" i="0" dirty="0">
                <a:effectLst/>
              </a:rPr>
              <a:t>Cybersecurity Professionals : </a:t>
            </a:r>
            <a:r>
              <a:rPr lang="en-IN" dirty="0" err="1"/>
              <a:t>eg.</a:t>
            </a:r>
            <a:r>
              <a:rPr lang="en-IN" dirty="0"/>
              <a:t>, Security Analysts, 	Penetration Testers, etc.</a:t>
            </a:r>
          </a:p>
          <a:p>
            <a:r>
              <a:rPr lang="en-IN" b="1" i="0" dirty="0">
                <a:effectLst/>
              </a:rPr>
              <a:t>Law Enforcement Agencies </a:t>
            </a:r>
            <a:r>
              <a:rPr lang="en-IN" i="0" dirty="0">
                <a:effectLst/>
              </a:rPr>
              <a:t>: </a:t>
            </a:r>
            <a:r>
              <a:rPr lang="en-IN" i="0" dirty="0" err="1">
                <a:effectLst/>
              </a:rPr>
              <a:t>eg.</a:t>
            </a:r>
            <a:r>
              <a:rPr lang="en-IN" i="0" dirty="0">
                <a:effectLst/>
              </a:rPr>
              <a:t>, Investigators, Forensic Analysts, etc.</a:t>
            </a:r>
          </a:p>
          <a:p>
            <a:r>
              <a:rPr lang="en-IN" b="1" i="0" dirty="0">
                <a:effectLst/>
              </a:rPr>
              <a:t>Intellectual Property Owners </a:t>
            </a:r>
            <a:r>
              <a:rPr lang="en-IN" i="0" dirty="0">
                <a:effectLst/>
              </a:rPr>
              <a:t>: </a:t>
            </a:r>
            <a:r>
              <a:rPr lang="en-IN" i="0" dirty="0" err="1">
                <a:effectLst/>
              </a:rPr>
              <a:t>eg.</a:t>
            </a:r>
            <a:r>
              <a:rPr lang="en-IN" i="0" dirty="0">
                <a:effectLst/>
              </a:rPr>
              <a:t>, Inventors and Innovators, Patent Attorneys, etc.</a:t>
            </a:r>
          </a:p>
          <a:p>
            <a:r>
              <a:rPr lang="en-IN" b="1" i="0" dirty="0">
                <a:effectLst/>
              </a:rPr>
              <a:t>Non-Governmental Organizations </a:t>
            </a:r>
            <a:r>
              <a:rPr lang="en-IN" i="0" dirty="0">
                <a:effectLst/>
              </a:rPr>
              <a:t>(NGOs) : </a:t>
            </a:r>
            <a:r>
              <a:rPr lang="en-IN" i="0" dirty="0" err="1">
                <a:effectLst/>
              </a:rPr>
              <a:t>eg.</a:t>
            </a:r>
            <a:r>
              <a:rPr lang="en-IN" i="0" dirty="0">
                <a:effectLst/>
              </a:rPr>
              <a:t>, Human Rights Activists, Environmental Groups, etc.</a:t>
            </a:r>
          </a:p>
          <a:p>
            <a:r>
              <a:rPr lang="en-IN" b="1" i="0" dirty="0">
                <a:effectLst/>
              </a:rPr>
              <a:t>Academic and Research Institutions </a:t>
            </a:r>
            <a:r>
              <a:rPr lang="en-IN" i="0" dirty="0">
                <a:effectLst/>
              </a:rPr>
              <a:t>: </a:t>
            </a:r>
            <a:r>
              <a:rPr lang="en-IN" i="0" dirty="0" err="1">
                <a:effectLst/>
              </a:rPr>
              <a:t>eg.</a:t>
            </a:r>
            <a:r>
              <a:rPr lang="en-IN" i="0" dirty="0">
                <a:effectLst/>
              </a:rPr>
              <a:t>, Researchers in Cybersecurity, Students, etc.</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D7997D4-2BA1-5173-D4EF-C267E63C41CD}"/>
              </a:ext>
            </a:extLst>
          </p:cNvPr>
          <p:cNvPicPr>
            <a:picLocks noChangeAspect="1"/>
          </p:cNvPicPr>
          <p:nvPr/>
        </p:nvPicPr>
        <p:blipFill>
          <a:blip r:embed="rId2"/>
          <a:stretch>
            <a:fillRect/>
          </a:stretch>
        </p:blipFill>
        <p:spPr>
          <a:xfrm>
            <a:off x="676380" y="1700981"/>
            <a:ext cx="4416729" cy="4985916"/>
          </a:xfrm>
          <a:prstGeom prst="rect">
            <a:avLst/>
          </a:prstGeom>
        </p:spPr>
      </p:pic>
      <p:pic>
        <p:nvPicPr>
          <p:cNvPr id="7" name="Picture 6">
            <a:extLst>
              <a:ext uri="{FF2B5EF4-FFF2-40B4-BE49-F238E27FC236}">
                <a16:creationId xmlns:a16="http://schemas.microsoft.com/office/drawing/2014/main" id="{E1522BDA-515F-D736-657A-E746DC1F1273}"/>
              </a:ext>
            </a:extLst>
          </p:cNvPr>
          <p:cNvPicPr>
            <a:picLocks noChangeAspect="1"/>
          </p:cNvPicPr>
          <p:nvPr/>
        </p:nvPicPr>
        <p:blipFill>
          <a:blip r:embed="rId3"/>
          <a:stretch>
            <a:fillRect/>
          </a:stretch>
        </p:blipFill>
        <p:spPr>
          <a:xfrm>
            <a:off x="5177870" y="5288890"/>
            <a:ext cx="6660170" cy="1044435"/>
          </a:xfrm>
          <a:prstGeom prst="rect">
            <a:avLst/>
          </a:prstGeom>
        </p:spPr>
      </p:pic>
      <p:sp>
        <p:nvSpPr>
          <p:cNvPr id="8" name="TextBox 7">
            <a:extLst>
              <a:ext uri="{FF2B5EF4-FFF2-40B4-BE49-F238E27FC236}">
                <a16:creationId xmlns:a16="http://schemas.microsoft.com/office/drawing/2014/main" id="{7E64D661-D7ED-7F1F-A7D5-4167033C6388}"/>
              </a:ext>
            </a:extLst>
          </p:cNvPr>
          <p:cNvSpPr txBox="1"/>
          <p:nvPr/>
        </p:nvSpPr>
        <p:spPr>
          <a:xfrm>
            <a:off x="676380" y="1289745"/>
            <a:ext cx="1614536" cy="353943"/>
          </a:xfrm>
          <a:prstGeom prst="rect">
            <a:avLst/>
          </a:prstGeom>
          <a:noFill/>
        </p:spPr>
        <p:txBody>
          <a:bodyPr wrap="square" rtlCol="0">
            <a:spAutoFit/>
          </a:bodyPr>
          <a:lstStyle/>
          <a:p>
            <a:r>
              <a:rPr lang="en-US" sz="1700" b="1" dirty="0">
                <a:solidFill>
                  <a:schemeClr val="tx1">
                    <a:lumMod val="75000"/>
                    <a:lumOff val="25000"/>
                  </a:schemeClr>
                </a:solidFill>
              </a:rPr>
              <a:t>Code :</a:t>
            </a:r>
            <a:endParaRPr lang="en-IN" sz="1700" b="1" dirty="0">
              <a:solidFill>
                <a:schemeClr val="tx1">
                  <a:lumMod val="75000"/>
                  <a:lumOff val="25000"/>
                </a:schemeClr>
              </a:solidFill>
            </a:endParaRPr>
          </a:p>
        </p:txBody>
      </p:sp>
      <p:sp>
        <p:nvSpPr>
          <p:cNvPr id="9" name="TextBox 8">
            <a:extLst>
              <a:ext uri="{FF2B5EF4-FFF2-40B4-BE49-F238E27FC236}">
                <a16:creationId xmlns:a16="http://schemas.microsoft.com/office/drawing/2014/main" id="{66A7A3E7-301E-84D9-00AA-EF206D5FBA98}"/>
              </a:ext>
            </a:extLst>
          </p:cNvPr>
          <p:cNvSpPr txBox="1"/>
          <p:nvPr/>
        </p:nvSpPr>
        <p:spPr>
          <a:xfrm>
            <a:off x="5177870" y="4925115"/>
            <a:ext cx="1614536" cy="353943"/>
          </a:xfrm>
          <a:prstGeom prst="rect">
            <a:avLst/>
          </a:prstGeom>
          <a:noFill/>
        </p:spPr>
        <p:txBody>
          <a:bodyPr wrap="square" rtlCol="0">
            <a:spAutoFit/>
          </a:bodyPr>
          <a:lstStyle/>
          <a:p>
            <a:r>
              <a:rPr lang="en-US" sz="1700" b="1" dirty="0">
                <a:solidFill>
                  <a:schemeClr val="tx1">
                    <a:lumMod val="75000"/>
                    <a:lumOff val="25000"/>
                  </a:schemeClr>
                </a:solidFill>
              </a:rPr>
              <a:t>Output :</a:t>
            </a:r>
            <a:endParaRPr lang="en-IN" sz="1700" b="1" dirty="0">
              <a:solidFill>
                <a:schemeClr val="tx1">
                  <a:lumMod val="75000"/>
                  <a:lumOff val="25000"/>
                </a:schemeClr>
              </a:solidFill>
            </a:endParaRPr>
          </a:p>
        </p:txBody>
      </p:sp>
      <p:pic>
        <p:nvPicPr>
          <p:cNvPr id="11" name="Picture 10">
            <a:extLst>
              <a:ext uri="{FF2B5EF4-FFF2-40B4-BE49-F238E27FC236}">
                <a16:creationId xmlns:a16="http://schemas.microsoft.com/office/drawing/2014/main" id="{9D087AE3-93CA-DB84-8EBA-F55B9701539B}"/>
              </a:ext>
            </a:extLst>
          </p:cNvPr>
          <p:cNvPicPr>
            <a:picLocks noChangeAspect="1"/>
          </p:cNvPicPr>
          <p:nvPr/>
        </p:nvPicPr>
        <p:blipFill>
          <a:blip r:embed="rId4"/>
          <a:stretch>
            <a:fillRect/>
          </a:stretch>
        </p:blipFill>
        <p:spPr>
          <a:xfrm>
            <a:off x="5177870" y="1700981"/>
            <a:ext cx="6660170" cy="3224134"/>
          </a:xfrm>
          <a:prstGeom prst="rect">
            <a:avLst/>
          </a:prstGeom>
        </p:spPr>
      </p:pic>
      <p:sp>
        <p:nvSpPr>
          <p:cNvPr id="14" name="TextBox 13">
            <a:extLst>
              <a:ext uri="{FF2B5EF4-FFF2-40B4-BE49-F238E27FC236}">
                <a16:creationId xmlns:a16="http://schemas.microsoft.com/office/drawing/2014/main" id="{7AD674C5-5315-89F1-CCF5-B4E631D7591A}"/>
              </a:ext>
            </a:extLst>
          </p:cNvPr>
          <p:cNvSpPr txBox="1"/>
          <p:nvPr/>
        </p:nvSpPr>
        <p:spPr>
          <a:xfrm>
            <a:off x="5177870" y="1289744"/>
            <a:ext cx="1614536" cy="353943"/>
          </a:xfrm>
          <a:prstGeom prst="rect">
            <a:avLst/>
          </a:prstGeom>
          <a:noFill/>
        </p:spPr>
        <p:txBody>
          <a:bodyPr wrap="square" rtlCol="0">
            <a:spAutoFit/>
          </a:bodyPr>
          <a:lstStyle/>
          <a:p>
            <a:r>
              <a:rPr lang="en-US" sz="1700" b="1" dirty="0">
                <a:solidFill>
                  <a:schemeClr val="tx1">
                    <a:lumMod val="75000"/>
                    <a:lumOff val="25000"/>
                  </a:schemeClr>
                </a:solidFill>
              </a:rPr>
              <a:t>Encrypted </a:t>
            </a:r>
            <a:r>
              <a:rPr lang="en-US" sz="1700" b="1" dirty="0" err="1">
                <a:solidFill>
                  <a:schemeClr val="tx1">
                    <a:lumMod val="75000"/>
                    <a:lumOff val="25000"/>
                  </a:schemeClr>
                </a:solidFill>
              </a:rPr>
              <a:t>img</a:t>
            </a:r>
            <a:r>
              <a:rPr lang="en-US" sz="1700" b="1" dirty="0">
                <a:solidFill>
                  <a:schemeClr val="tx1">
                    <a:lumMod val="75000"/>
                    <a:lumOff val="25000"/>
                  </a:schemeClr>
                </a:solidFill>
              </a:rPr>
              <a:t> :</a:t>
            </a:r>
            <a:endParaRPr lang="en-IN" sz="1700" b="1" dirty="0">
              <a:solidFill>
                <a:schemeClr val="tx1">
                  <a:lumMod val="75000"/>
                  <a:lumOff val="25000"/>
                </a:schemeClr>
              </a:solidFill>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conclusion, we successfully developed a secure steganographic system that embeds and extracts sensitive information within digital images while maintaining the cover image's visual quality. We overcame key challenges in data integrity, confidentiality, and undetectability using techniques like Least Significant Bit (LSB) manipulation. Future work will focus on optimizing algorithms, exploring advanced steganographic methods, and applying the system in real-world scenarios.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https://github.com/techie-05/Aicte_Project.git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538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 RAVRIYA</cp:lastModifiedBy>
  <cp:revision>30</cp:revision>
  <dcterms:created xsi:type="dcterms:W3CDTF">2021-05-26T16:50:10Z</dcterms:created>
  <dcterms:modified xsi:type="dcterms:W3CDTF">2025-02-22T20:28:58Z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