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09" autoAdjust="0"/>
    <p:restoredTop sz="91606" autoAdjust="0"/>
  </p:normalViewPr>
  <p:slideViewPr>
    <p:cSldViewPr snapToGrid="0">
      <p:cViewPr varScale="1">
        <p:scale>
          <a:sx n="67" d="100"/>
          <a:sy n="67" d="100"/>
        </p:scale>
        <p:origin x="103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BB7281-E026-4BFB-849B-49D28D401456}" type="datetimeFigureOut">
              <a:rPr lang="en-US" smtClean="0"/>
              <a:t>24-Apr-19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E8464-F4B1-4F47-8D2A-9F59BE7FB888}" type="slidenum">
              <a:rPr lang="en-US" smtClean="0"/>
              <a:t>‹#›</a:t>
            </a:fld>
            <a:endParaRPr lang="en-US"/>
          </a:p>
        </p:txBody>
      </p:sp>
    </p:spTree>
    <p:extLst>
      <p:ext uri="{BB962C8B-B14F-4D97-AF65-F5344CB8AC3E}">
        <p14:creationId xmlns:p14="http://schemas.microsoft.com/office/powerpoint/2010/main" val="411669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Generative and discriminative can both</a:t>
            </a:r>
            <a:r>
              <a:rPr lang="en-US" baseline="0" dirty="0" smtClean="0"/>
              <a:t> be used for classification. Both can supervised methods but the way they both go about separating positive from the negatives is very different. </a:t>
            </a:r>
          </a:p>
          <a:p>
            <a:r>
              <a:rPr lang="en-US" baseline="0" dirty="0" smtClean="0"/>
              <a:t>Generative would make a model of positive and a model for negative, so basically some characterization of the entire population. So basically what type of positives you are likely to see and what kind of positives you are not likely to see and the same for negatives. Thus it creates boundaries where one model is more likely than other and all this is based on probabilities. Thus most of them are probabilistic. </a:t>
            </a:r>
          </a:p>
          <a:p>
            <a:pPr lvl="1">
              <a:buFont typeface="Arial" panose="020B0604020202020204" pitchFamily="34" charset="0"/>
              <a:buNone/>
            </a:pPr>
            <a:r>
              <a:rPr lang="en-US" dirty="0" smtClean="0"/>
              <a:t>For</a:t>
            </a:r>
            <a:r>
              <a:rPr lang="en-US" baseline="0" dirty="0" smtClean="0"/>
              <a:t> example a discriminative model </a:t>
            </a:r>
            <a:r>
              <a:rPr lang="en-US" dirty="0" smtClean="0"/>
              <a:t>approach would determine differences in linguistic models without learning the language and then classify input data</a:t>
            </a:r>
          </a:p>
          <a:p>
            <a:pPr lvl="1">
              <a:buFont typeface="Arial" panose="020B0604020202020204" pitchFamily="34" charset="0"/>
              <a:buNone/>
            </a:pPr>
            <a:r>
              <a:rPr lang="en-US" dirty="0" smtClean="0"/>
              <a:t>On the other hand, a generative classifier would learn each language and then classify data using the knowledge.</a:t>
            </a:r>
            <a:r>
              <a:rPr lang="en-US" b="1" dirty="0" smtClean="0"/>
              <a:t> </a:t>
            </a:r>
          </a:p>
          <a:p>
            <a:endParaRPr lang="en-US" dirty="0"/>
          </a:p>
        </p:txBody>
      </p:sp>
      <p:sp>
        <p:nvSpPr>
          <p:cNvPr id="4" name="Slide Number Placeholder 3"/>
          <p:cNvSpPr>
            <a:spLocks noGrp="1"/>
          </p:cNvSpPr>
          <p:nvPr>
            <p:ph type="sldNum" sz="quarter" idx="10"/>
          </p:nvPr>
        </p:nvSpPr>
        <p:spPr/>
        <p:txBody>
          <a:bodyPr/>
          <a:lstStyle/>
          <a:p>
            <a:fld id="{246E8464-F4B1-4F47-8D2A-9F59BE7FB888}" type="slidenum">
              <a:rPr lang="en-US" smtClean="0"/>
              <a:t>2</a:t>
            </a:fld>
            <a:endParaRPr lang="en-US"/>
          </a:p>
        </p:txBody>
      </p:sp>
    </p:spTree>
    <p:extLst>
      <p:ext uri="{BB962C8B-B14F-4D97-AF65-F5344CB8AC3E}">
        <p14:creationId xmlns:p14="http://schemas.microsoft.com/office/powerpoint/2010/main" val="1628933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can we use concepts from probability to create a classifier?</a:t>
            </a:r>
          </a:p>
          <a:p>
            <a:endParaRPr lang="en-US" dirty="0"/>
          </a:p>
        </p:txBody>
      </p:sp>
      <p:sp>
        <p:nvSpPr>
          <p:cNvPr id="4" name="Slide Number Placeholder 3"/>
          <p:cNvSpPr>
            <a:spLocks noGrp="1"/>
          </p:cNvSpPr>
          <p:nvPr>
            <p:ph type="sldNum" sz="quarter" idx="10"/>
          </p:nvPr>
        </p:nvSpPr>
        <p:spPr/>
        <p:txBody>
          <a:bodyPr/>
          <a:lstStyle/>
          <a:p>
            <a:fld id="{246E8464-F4B1-4F47-8D2A-9F59BE7FB888}" type="slidenum">
              <a:rPr lang="en-US" smtClean="0"/>
              <a:t>5</a:t>
            </a:fld>
            <a:endParaRPr lang="en-US"/>
          </a:p>
        </p:txBody>
      </p:sp>
    </p:spTree>
    <p:extLst>
      <p:ext uri="{BB962C8B-B14F-4D97-AF65-F5344CB8AC3E}">
        <p14:creationId xmlns:p14="http://schemas.microsoft.com/office/powerpoint/2010/main" val="3105219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6E8464-F4B1-4F47-8D2A-9F59BE7FB888}" type="slidenum">
              <a:rPr lang="en-US" smtClean="0"/>
              <a:t>7</a:t>
            </a:fld>
            <a:endParaRPr lang="en-US"/>
          </a:p>
        </p:txBody>
      </p:sp>
    </p:spTree>
    <p:extLst>
      <p:ext uri="{BB962C8B-B14F-4D97-AF65-F5344CB8AC3E}">
        <p14:creationId xmlns:p14="http://schemas.microsoft.com/office/powerpoint/2010/main" val="2038095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6E8464-F4B1-4F47-8D2A-9F59BE7FB888}" type="slidenum">
              <a:rPr lang="en-US" smtClean="0"/>
              <a:t>8</a:t>
            </a:fld>
            <a:endParaRPr lang="en-US"/>
          </a:p>
        </p:txBody>
      </p:sp>
    </p:spTree>
    <p:extLst>
      <p:ext uri="{BB962C8B-B14F-4D97-AF65-F5344CB8AC3E}">
        <p14:creationId xmlns:p14="http://schemas.microsoft.com/office/powerpoint/2010/main" val="2879878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B1016B-81F8-4BDB-9F77-F175FA21870B}" type="datetimeFigureOut">
              <a:rPr lang="en-US" smtClean="0"/>
              <a:t>24-Apr-19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D1EE425-8561-41F0-BBBB-4BF7FC7D650D}" type="slidenum">
              <a:rPr lang="en-US" smtClean="0"/>
              <a:t>‹#›</a:t>
            </a:fld>
            <a:endParaRPr lang="en-US"/>
          </a:p>
        </p:txBody>
      </p:sp>
    </p:spTree>
    <p:extLst>
      <p:ext uri="{BB962C8B-B14F-4D97-AF65-F5344CB8AC3E}">
        <p14:creationId xmlns:p14="http://schemas.microsoft.com/office/powerpoint/2010/main" val="3634701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B1016B-81F8-4BDB-9F77-F175FA21870B}" type="datetimeFigureOut">
              <a:rPr lang="en-US" smtClean="0"/>
              <a:t>24-Apr-19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1EE425-8561-41F0-BBBB-4BF7FC7D650D}" type="slidenum">
              <a:rPr lang="en-US" smtClean="0"/>
              <a:t>‹#›</a:t>
            </a:fld>
            <a:endParaRPr lang="en-US"/>
          </a:p>
        </p:txBody>
      </p:sp>
    </p:spTree>
    <p:extLst>
      <p:ext uri="{BB962C8B-B14F-4D97-AF65-F5344CB8AC3E}">
        <p14:creationId xmlns:p14="http://schemas.microsoft.com/office/powerpoint/2010/main" val="354312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B1016B-81F8-4BDB-9F77-F175FA21870B}" type="datetimeFigureOut">
              <a:rPr lang="en-US" smtClean="0"/>
              <a:t>24-Apr-19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1EE425-8561-41F0-BBBB-4BF7FC7D650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3350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1B1016B-81F8-4BDB-9F77-F175FA21870B}" type="datetimeFigureOut">
              <a:rPr lang="en-US" smtClean="0"/>
              <a:t>24-Apr-19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1EE425-8561-41F0-BBBB-4BF7FC7D650D}" type="slidenum">
              <a:rPr lang="en-US" smtClean="0"/>
              <a:t>‹#›</a:t>
            </a:fld>
            <a:endParaRPr lang="en-US"/>
          </a:p>
        </p:txBody>
      </p:sp>
    </p:spTree>
    <p:extLst>
      <p:ext uri="{BB962C8B-B14F-4D97-AF65-F5344CB8AC3E}">
        <p14:creationId xmlns:p14="http://schemas.microsoft.com/office/powerpoint/2010/main" val="2010039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1B1016B-81F8-4BDB-9F77-F175FA21870B}" type="datetimeFigureOut">
              <a:rPr lang="en-US" smtClean="0"/>
              <a:t>24-Apr-19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1EE425-8561-41F0-BBBB-4BF7FC7D650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53779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1B1016B-81F8-4BDB-9F77-F175FA21870B}" type="datetimeFigureOut">
              <a:rPr lang="en-US" smtClean="0"/>
              <a:t>24-Apr-19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1EE425-8561-41F0-BBBB-4BF7FC7D650D}" type="slidenum">
              <a:rPr lang="en-US" smtClean="0"/>
              <a:t>‹#›</a:t>
            </a:fld>
            <a:endParaRPr lang="en-US"/>
          </a:p>
        </p:txBody>
      </p:sp>
    </p:spTree>
    <p:extLst>
      <p:ext uri="{BB962C8B-B14F-4D97-AF65-F5344CB8AC3E}">
        <p14:creationId xmlns:p14="http://schemas.microsoft.com/office/powerpoint/2010/main" val="2060974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B1016B-81F8-4BDB-9F77-F175FA21870B}" type="datetimeFigureOut">
              <a:rPr lang="en-US" smtClean="0"/>
              <a:t>24-Apr-19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1EE425-8561-41F0-BBBB-4BF7FC7D650D}" type="slidenum">
              <a:rPr lang="en-US" smtClean="0"/>
              <a:t>‹#›</a:t>
            </a:fld>
            <a:endParaRPr lang="en-US"/>
          </a:p>
        </p:txBody>
      </p:sp>
    </p:spTree>
    <p:extLst>
      <p:ext uri="{BB962C8B-B14F-4D97-AF65-F5344CB8AC3E}">
        <p14:creationId xmlns:p14="http://schemas.microsoft.com/office/powerpoint/2010/main" val="3710792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B1016B-81F8-4BDB-9F77-F175FA21870B}" type="datetimeFigureOut">
              <a:rPr lang="en-US" smtClean="0"/>
              <a:t>24-Apr-19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1EE425-8561-41F0-BBBB-4BF7FC7D650D}" type="slidenum">
              <a:rPr lang="en-US" smtClean="0"/>
              <a:t>‹#›</a:t>
            </a:fld>
            <a:endParaRPr lang="en-US"/>
          </a:p>
        </p:txBody>
      </p:sp>
    </p:spTree>
    <p:extLst>
      <p:ext uri="{BB962C8B-B14F-4D97-AF65-F5344CB8AC3E}">
        <p14:creationId xmlns:p14="http://schemas.microsoft.com/office/powerpoint/2010/main" val="2965896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B1016B-81F8-4BDB-9F77-F175FA21870B}" type="datetimeFigureOut">
              <a:rPr lang="en-US" smtClean="0"/>
              <a:t>24-Apr-19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1EE425-8561-41F0-BBBB-4BF7FC7D650D}" type="slidenum">
              <a:rPr lang="en-US" smtClean="0"/>
              <a:t>‹#›</a:t>
            </a:fld>
            <a:endParaRPr lang="en-US"/>
          </a:p>
        </p:txBody>
      </p:sp>
    </p:spTree>
    <p:extLst>
      <p:ext uri="{BB962C8B-B14F-4D97-AF65-F5344CB8AC3E}">
        <p14:creationId xmlns:p14="http://schemas.microsoft.com/office/powerpoint/2010/main" val="99875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B1016B-81F8-4BDB-9F77-F175FA21870B}" type="datetimeFigureOut">
              <a:rPr lang="en-US" smtClean="0"/>
              <a:t>24-Apr-19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1EE425-8561-41F0-BBBB-4BF7FC7D650D}" type="slidenum">
              <a:rPr lang="en-US" smtClean="0"/>
              <a:t>‹#›</a:t>
            </a:fld>
            <a:endParaRPr lang="en-US"/>
          </a:p>
        </p:txBody>
      </p:sp>
    </p:spTree>
    <p:extLst>
      <p:ext uri="{BB962C8B-B14F-4D97-AF65-F5344CB8AC3E}">
        <p14:creationId xmlns:p14="http://schemas.microsoft.com/office/powerpoint/2010/main" val="76666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B1016B-81F8-4BDB-9F77-F175FA21870B}" type="datetimeFigureOut">
              <a:rPr lang="en-US" smtClean="0"/>
              <a:t>24-Apr-19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D1EE425-8561-41F0-BBBB-4BF7FC7D650D}" type="slidenum">
              <a:rPr lang="en-US" smtClean="0"/>
              <a:t>‹#›</a:t>
            </a:fld>
            <a:endParaRPr lang="en-US"/>
          </a:p>
        </p:txBody>
      </p:sp>
    </p:spTree>
    <p:extLst>
      <p:ext uri="{BB962C8B-B14F-4D97-AF65-F5344CB8AC3E}">
        <p14:creationId xmlns:p14="http://schemas.microsoft.com/office/powerpoint/2010/main" val="3391569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B1016B-81F8-4BDB-9F77-F175FA21870B}" type="datetimeFigureOut">
              <a:rPr lang="en-US" smtClean="0"/>
              <a:t>24-Apr-19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D1EE425-8561-41F0-BBBB-4BF7FC7D650D}" type="slidenum">
              <a:rPr lang="en-US" smtClean="0"/>
              <a:t>‹#›</a:t>
            </a:fld>
            <a:endParaRPr lang="en-US"/>
          </a:p>
        </p:txBody>
      </p:sp>
    </p:spTree>
    <p:extLst>
      <p:ext uri="{BB962C8B-B14F-4D97-AF65-F5344CB8AC3E}">
        <p14:creationId xmlns:p14="http://schemas.microsoft.com/office/powerpoint/2010/main" val="3391676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B1016B-81F8-4BDB-9F77-F175FA21870B}" type="datetimeFigureOut">
              <a:rPr lang="en-US" smtClean="0"/>
              <a:t>24-Apr-19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D1EE425-8561-41F0-BBBB-4BF7FC7D650D}" type="slidenum">
              <a:rPr lang="en-US" smtClean="0"/>
              <a:t>‹#›</a:t>
            </a:fld>
            <a:endParaRPr lang="en-US"/>
          </a:p>
        </p:txBody>
      </p:sp>
    </p:spTree>
    <p:extLst>
      <p:ext uri="{BB962C8B-B14F-4D97-AF65-F5344CB8AC3E}">
        <p14:creationId xmlns:p14="http://schemas.microsoft.com/office/powerpoint/2010/main" val="3188341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1016B-81F8-4BDB-9F77-F175FA21870B}" type="datetimeFigureOut">
              <a:rPr lang="en-US" smtClean="0"/>
              <a:t>24-Apr-19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D1EE425-8561-41F0-BBBB-4BF7FC7D650D}" type="slidenum">
              <a:rPr lang="en-US" smtClean="0"/>
              <a:t>‹#›</a:t>
            </a:fld>
            <a:endParaRPr lang="en-US"/>
          </a:p>
        </p:txBody>
      </p:sp>
    </p:spTree>
    <p:extLst>
      <p:ext uri="{BB962C8B-B14F-4D97-AF65-F5344CB8AC3E}">
        <p14:creationId xmlns:p14="http://schemas.microsoft.com/office/powerpoint/2010/main" val="84126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1B1016B-81F8-4BDB-9F77-F175FA21870B}" type="datetimeFigureOut">
              <a:rPr lang="en-US" smtClean="0"/>
              <a:t>24-Apr-19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D1EE425-8561-41F0-BBBB-4BF7FC7D650D}" type="slidenum">
              <a:rPr lang="en-US" smtClean="0"/>
              <a:t>‹#›</a:t>
            </a:fld>
            <a:endParaRPr lang="en-US"/>
          </a:p>
        </p:txBody>
      </p:sp>
    </p:spTree>
    <p:extLst>
      <p:ext uri="{BB962C8B-B14F-4D97-AF65-F5344CB8AC3E}">
        <p14:creationId xmlns:p14="http://schemas.microsoft.com/office/powerpoint/2010/main" val="280015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1B1016B-81F8-4BDB-9F77-F175FA21870B}" type="datetimeFigureOut">
              <a:rPr lang="en-US" smtClean="0"/>
              <a:t>24-Apr-19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1EE425-8561-41F0-BBBB-4BF7FC7D650D}" type="slidenum">
              <a:rPr lang="en-US" smtClean="0"/>
              <a:t>‹#›</a:t>
            </a:fld>
            <a:endParaRPr lang="en-US"/>
          </a:p>
        </p:txBody>
      </p:sp>
    </p:spTree>
    <p:extLst>
      <p:ext uri="{BB962C8B-B14F-4D97-AF65-F5344CB8AC3E}">
        <p14:creationId xmlns:p14="http://schemas.microsoft.com/office/powerpoint/2010/main" val="2888059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1B1016B-81F8-4BDB-9F77-F175FA21870B}" type="datetimeFigureOut">
              <a:rPr lang="en-US" smtClean="0"/>
              <a:t>24-Apr-19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D1EE425-8561-41F0-BBBB-4BF7FC7D650D}" type="slidenum">
              <a:rPr lang="en-US" smtClean="0"/>
              <a:t>‹#›</a:t>
            </a:fld>
            <a:endParaRPr lang="en-US"/>
          </a:p>
        </p:txBody>
      </p:sp>
    </p:spTree>
    <p:extLst>
      <p:ext uri="{BB962C8B-B14F-4D97-AF65-F5344CB8AC3E}">
        <p14:creationId xmlns:p14="http://schemas.microsoft.com/office/powerpoint/2010/main" val="2103395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Naïve Bayes Classifier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4323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24072"/>
            <a:ext cx="8911687" cy="647478"/>
          </a:xfrm>
        </p:spPr>
        <p:txBody>
          <a:bodyPr/>
          <a:lstStyle/>
          <a:p>
            <a:r>
              <a:rPr lang="en-US" dirty="0" smtClean="0"/>
              <a:t>Example</a:t>
            </a:r>
            <a:endParaRPr lang="en-US" dirty="0"/>
          </a:p>
        </p:txBody>
      </p:sp>
      <p:sp>
        <p:nvSpPr>
          <p:cNvPr id="3" name="Content Placeholder 2"/>
          <p:cNvSpPr>
            <a:spLocks noGrp="1"/>
          </p:cNvSpPr>
          <p:nvPr>
            <p:ph idx="1"/>
          </p:nvPr>
        </p:nvSpPr>
        <p:spPr>
          <a:xfrm>
            <a:off x="2592925" y="971550"/>
            <a:ext cx="8915400" cy="5886450"/>
          </a:xfrm>
        </p:spPr>
        <p:txBody>
          <a:bodyPr/>
          <a:lstStyle/>
          <a:p>
            <a:r>
              <a:rPr lang="en-US" dirty="0" smtClean="0"/>
              <a:t>To better understand the naïve Bayes classification, lets take an example: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P(Play = yes) = 9/14		P(Play = No) = 5/14</a:t>
            </a:r>
          </a:p>
          <a:p>
            <a:endParaRPr lang="en-US" dirty="0"/>
          </a:p>
        </p:txBody>
      </p:sp>
      <p:pic>
        <p:nvPicPr>
          <p:cNvPr id="4" name="Picture 5" descr="imag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6163" y="1455174"/>
            <a:ext cx="6013450" cy="457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85126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Training of model based on original data</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078563175"/>
              </p:ext>
            </p:extLst>
          </p:nvPr>
        </p:nvGraphicFramePr>
        <p:xfrm>
          <a:off x="2589212" y="2909891"/>
          <a:ext cx="8127999" cy="2390137"/>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09268123"/>
                    </a:ext>
                  </a:extLst>
                </a:gridCol>
                <a:gridCol w="2709333">
                  <a:extLst>
                    <a:ext uri="{9D8B030D-6E8A-4147-A177-3AD203B41FA5}">
                      <a16:colId xmlns:a16="http://schemas.microsoft.com/office/drawing/2014/main" val="811260805"/>
                    </a:ext>
                  </a:extLst>
                </a:gridCol>
                <a:gridCol w="2709333">
                  <a:extLst>
                    <a:ext uri="{9D8B030D-6E8A-4147-A177-3AD203B41FA5}">
                      <a16:colId xmlns:a16="http://schemas.microsoft.com/office/drawing/2014/main" val="3039844334"/>
                    </a:ext>
                  </a:extLst>
                </a:gridCol>
              </a:tblGrid>
              <a:tr h="370840">
                <a:tc>
                  <a:txBody>
                    <a:bodyPr/>
                    <a:lstStyle/>
                    <a:p>
                      <a:endParaRPr lang="en-US" dirty="0"/>
                    </a:p>
                  </a:txBody>
                  <a:tcPr/>
                </a:tc>
                <a:tc>
                  <a:txBody>
                    <a:bodyPr/>
                    <a:lstStyle/>
                    <a:p>
                      <a:pPr algn="ctr"/>
                      <a:r>
                        <a:rPr lang="en-US" dirty="0" smtClean="0"/>
                        <a:t>OUTLOOK</a:t>
                      </a:r>
                      <a:endParaRPr lang="en-US" dirty="0"/>
                    </a:p>
                  </a:txBody>
                  <a:tcPr/>
                </a:tc>
                <a:tc>
                  <a:txBody>
                    <a:bodyPr/>
                    <a:lstStyle/>
                    <a:p>
                      <a:endParaRPr lang="en-US"/>
                    </a:p>
                  </a:txBody>
                  <a:tcPr/>
                </a:tc>
                <a:extLst>
                  <a:ext uri="{0D108BD9-81ED-4DB2-BD59-A6C34878D82A}">
                    <a16:rowId xmlns:a16="http://schemas.microsoft.com/office/drawing/2014/main" val="2024948285"/>
                  </a:ext>
                </a:extLst>
              </a:tr>
              <a:tr h="370840">
                <a:tc>
                  <a:txBody>
                    <a:bodyPr/>
                    <a:lstStyle/>
                    <a:p>
                      <a:endParaRPr lang="en-US" dirty="0"/>
                    </a:p>
                  </a:txBody>
                  <a:tcPr/>
                </a:tc>
                <a:tc>
                  <a:txBody>
                    <a:bodyPr/>
                    <a:lstStyle/>
                    <a:p>
                      <a:r>
                        <a:rPr lang="en-US" b="1" dirty="0" smtClean="0"/>
                        <a:t>Yes</a:t>
                      </a:r>
                      <a:endParaRPr lang="en-US" b="1" dirty="0"/>
                    </a:p>
                  </a:txBody>
                  <a:tcPr/>
                </a:tc>
                <a:tc>
                  <a:txBody>
                    <a:bodyPr/>
                    <a:lstStyle/>
                    <a:p>
                      <a:r>
                        <a:rPr lang="en-US" b="1" dirty="0" smtClean="0"/>
                        <a:t>No</a:t>
                      </a:r>
                      <a:endParaRPr lang="en-US" b="1" dirty="0"/>
                    </a:p>
                  </a:txBody>
                  <a:tcPr/>
                </a:tc>
                <a:extLst>
                  <a:ext uri="{0D108BD9-81ED-4DB2-BD59-A6C34878D82A}">
                    <a16:rowId xmlns:a16="http://schemas.microsoft.com/office/drawing/2014/main" val="3253771728"/>
                  </a:ext>
                </a:extLst>
              </a:tr>
              <a:tr h="370840">
                <a:tc>
                  <a:txBody>
                    <a:bodyPr/>
                    <a:lstStyle/>
                    <a:p>
                      <a:r>
                        <a:rPr lang="en-US" dirty="0" smtClean="0"/>
                        <a:t>Sunny</a:t>
                      </a:r>
                      <a:endParaRPr lang="en-US" dirty="0"/>
                    </a:p>
                  </a:txBody>
                  <a:tcPr/>
                </a:tc>
                <a:tc>
                  <a:txBody>
                    <a:bodyPr/>
                    <a:lstStyle/>
                    <a:p>
                      <a:r>
                        <a:rPr lang="en-US" dirty="0" smtClean="0"/>
                        <a:t>2/9</a:t>
                      </a:r>
                      <a:endParaRPr lang="en-US" dirty="0"/>
                    </a:p>
                  </a:txBody>
                  <a:tcPr/>
                </a:tc>
                <a:tc>
                  <a:txBody>
                    <a:bodyPr/>
                    <a:lstStyle/>
                    <a:p>
                      <a:r>
                        <a:rPr lang="en-US" dirty="0" smtClean="0"/>
                        <a:t>3/5</a:t>
                      </a:r>
                      <a:endParaRPr lang="en-US" dirty="0"/>
                    </a:p>
                  </a:txBody>
                  <a:tcPr/>
                </a:tc>
                <a:extLst>
                  <a:ext uri="{0D108BD9-81ED-4DB2-BD59-A6C34878D82A}">
                    <a16:rowId xmlns:a16="http://schemas.microsoft.com/office/drawing/2014/main" val="3773468704"/>
                  </a:ext>
                </a:extLst>
              </a:tr>
              <a:tr h="370840">
                <a:tc>
                  <a:txBody>
                    <a:bodyPr/>
                    <a:lstStyle/>
                    <a:p>
                      <a:r>
                        <a:rPr lang="en-US" dirty="0" smtClean="0"/>
                        <a:t>Overcast</a:t>
                      </a:r>
                      <a:endParaRPr lang="en-US" dirty="0"/>
                    </a:p>
                  </a:txBody>
                  <a:tcPr/>
                </a:tc>
                <a:tc>
                  <a:txBody>
                    <a:bodyPr/>
                    <a:lstStyle/>
                    <a:p>
                      <a:r>
                        <a:rPr lang="en-US" dirty="0" smtClean="0"/>
                        <a:t>4/9</a:t>
                      </a:r>
                      <a:endParaRPr lang="en-US" dirty="0"/>
                    </a:p>
                  </a:txBody>
                  <a:tcPr/>
                </a:tc>
                <a:tc>
                  <a:txBody>
                    <a:bodyPr/>
                    <a:lstStyle/>
                    <a:p>
                      <a:r>
                        <a:rPr lang="en-US" dirty="0" smtClean="0"/>
                        <a:t>0/5</a:t>
                      </a:r>
                      <a:endParaRPr lang="en-US" dirty="0"/>
                    </a:p>
                  </a:txBody>
                  <a:tcPr/>
                </a:tc>
                <a:extLst>
                  <a:ext uri="{0D108BD9-81ED-4DB2-BD59-A6C34878D82A}">
                    <a16:rowId xmlns:a16="http://schemas.microsoft.com/office/drawing/2014/main" val="503171073"/>
                  </a:ext>
                </a:extLst>
              </a:tr>
              <a:tr h="535937">
                <a:tc>
                  <a:txBody>
                    <a:bodyPr/>
                    <a:lstStyle/>
                    <a:p>
                      <a:r>
                        <a:rPr lang="en-US" dirty="0" smtClean="0"/>
                        <a:t>Rainy</a:t>
                      </a:r>
                      <a:endParaRPr lang="en-US" dirty="0"/>
                    </a:p>
                  </a:txBody>
                  <a:tcPr/>
                </a:tc>
                <a:tc>
                  <a:txBody>
                    <a:bodyPr/>
                    <a:lstStyle/>
                    <a:p>
                      <a:r>
                        <a:rPr lang="en-US" dirty="0" smtClean="0"/>
                        <a:t>3/9</a:t>
                      </a:r>
                      <a:endParaRPr lang="en-US" dirty="0"/>
                    </a:p>
                  </a:txBody>
                  <a:tcPr/>
                </a:tc>
                <a:tc>
                  <a:txBody>
                    <a:bodyPr/>
                    <a:lstStyle/>
                    <a:p>
                      <a:r>
                        <a:rPr lang="en-US" dirty="0" smtClean="0"/>
                        <a:t>2/5</a:t>
                      </a:r>
                      <a:endParaRPr lang="en-US" dirty="0"/>
                    </a:p>
                  </a:txBody>
                  <a:tcPr/>
                </a:tc>
                <a:extLst>
                  <a:ext uri="{0D108BD9-81ED-4DB2-BD59-A6C34878D82A}">
                    <a16:rowId xmlns:a16="http://schemas.microsoft.com/office/drawing/2014/main" val="3311336392"/>
                  </a:ext>
                </a:extLst>
              </a:tr>
              <a:tr h="370840">
                <a:tc>
                  <a:txBody>
                    <a:bodyPr/>
                    <a:lstStyle/>
                    <a:p>
                      <a:r>
                        <a:rPr lang="en-US" b="1" dirty="0" smtClean="0"/>
                        <a:t>Total</a:t>
                      </a:r>
                      <a:endParaRPr lang="en-US" b="1" dirty="0"/>
                    </a:p>
                  </a:txBody>
                  <a:tcPr/>
                </a:tc>
                <a:tc>
                  <a:txBody>
                    <a:bodyPr/>
                    <a:lstStyle/>
                    <a:p>
                      <a:r>
                        <a:rPr lang="en-US" b="1" dirty="0" smtClean="0"/>
                        <a:t>9/9</a:t>
                      </a:r>
                      <a:endParaRPr lang="en-US" b="1" dirty="0"/>
                    </a:p>
                  </a:txBody>
                  <a:tcPr/>
                </a:tc>
                <a:tc>
                  <a:txBody>
                    <a:bodyPr/>
                    <a:lstStyle/>
                    <a:p>
                      <a:r>
                        <a:rPr lang="en-US" b="1" dirty="0" smtClean="0"/>
                        <a:t>5/5</a:t>
                      </a:r>
                      <a:endParaRPr lang="en-US" b="1" dirty="0"/>
                    </a:p>
                  </a:txBody>
                  <a:tcPr/>
                </a:tc>
                <a:extLst>
                  <a:ext uri="{0D108BD9-81ED-4DB2-BD59-A6C34878D82A}">
                    <a16:rowId xmlns:a16="http://schemas.microsoft.com/office/drawing/2014/main" val="2476131068"/>
                  </a:ext>
                </a:extLst>
              </a:tr>
            </a:tbl>
          </a:graphicData>
        </a:graphic>
      </p:graphicFrame>
    </p:spTree>
    <p:extLst>
      <p:ext uri="{BB962C8B-B14F-4D97-AF65-F5344CB8AC3E}">
        <p14:creationId xmlns:p14="http://schemas.microsoft.com/office/powerpoint/2010/main" val="656037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40491228"/>
              </p:ext>
            </p:extLst>
          </p:nvPr>
        </p:nvGraphicFramePr>
        <p:xfrm>
          <a:off x="2982912" y="2827342"/>
          <a:ext cx="8127999" cy="2390137"/>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09268123"/>
                    </a:ext>
                  </a:extLst>
                </a:gridCol>
                <a:gridCol w="2709333">
                  <a:extLst>
                    <a:ext uri="{9D8B030D-6E8A-4147-A177-3AD203B41FA5}">
                      <a16:colId xmlns:a16="http://schemas.microsoft.com/office/drawing/2014/main" val="811260805"/>
                    </a:ext>
                  </a:extLst>
                </a:gridCol>
                <a:gridCol w="2709333">
                  <a:extLst>
                    <a:ext uri="{9D8B030D-6E8A-4147-A177-3AD203B41FA5}">
                      <a16:colId xmlns:a16="http://schemas.microsoft.com/office/drawing/2014/main" val="3039844334"/>
                    </a:ext>
                  </a:extLst>
                </a:gridCol>
              </a:tblGrid>
              <a:tr h="370840">
                <a:tc>
                  <a:txBody>
                    <a:bodyPr/>
                    <a:lstStyle/>
                    <a:p>
                      <a:endParaRPr lang="en-US" dirty="0"/>
                    </a:p>
                  </a:txBody>
                  <a:tcPr/>
                </a:tc>
                <a:tc>
                  <a:txBody>
                    <a:bodyPr/>
                    <a:lstStyle/>
                    <a:p>
                      <a:pPr algn="ctr"/>
                      <a:r>
                        <a:rPr lang="en-US" dirty="0" smtClean="0"/>
                        <a:t>TEMPERATURE</a:t>
                      </a:r>
                      <a:endParaRPr lang="en-US" dirty="0"/>
                    </a:p>
                  </a:txBody>
                  <a:tcPr/>
                </a:tc>
                <a:tc>
                  <a:txBody>
                    <a:bodyPr/>
                    <a:lstStyle/>
                    <a:p>
                      <a:endParaRPr lang="en-US"/>
                    </a:p>
                  </a:txBody>
                  <a:tcPr/>
                </a:tc>
                <a:extLst>
                  <a:ext uri="{0D108BD9-81ED-4DB2-BD59-A6C34878D82A}">
                    <a16:rowId xmlns:a16="http://schemas.microsoft.com/office/drawing/2014/main" val="2024948285"/>
                  </a:ext>
                </a:extLst>
              </a:tr>
              <a:tr h="370840">
                <a:tc>
                  <a:txBody>
                    <a:bodyPr/>
                    <a:lstStyle/>
                    <a:p>
                      <a:endParaRPr lang="en-US" dirty="0"/>
                    </a:p>
                  </a:txBody>
                  <a:tcPr/>
                </a:tc>
                <a:tc>
                  <a:txBody>
                    <a:bodyPr/>
                    <a:lstStyle/>
                    <a:p>
                      <a:r>
                        <a:rPr lang="en-US" b="1" dirty="0" smtClean="0"/>
                        <a:t>Yes</a:t>
                      </a:r>
                      <a:endParaRPr lang="en-US" b="1" dirty="0"/>
                    </a:p>
                  </a:txBody>
                  <a:tcPr/>
                </a:tc>
                <a:tc>
                  <a:txBody>
                    <a:bodyPr/>
                    <a:lstStyle/>
                    <a:p>
                      <a:r>
                        <a:rPr lang="en-US" b="1" dirty="0" smtClean="0"/>
                        <a:t>No</a:t>
                      </a:r>
                      <a:endParaRPr lang="en-US" b="1" dirty="0"/>
                    </a:p>
                  </a:txBody>
                  <a:tcPr/>
                </a:tc>
                <a:extLst>
                  <a:ext uri="{0D108BD9-81ED-4DB2-BD59-A6C34878D82A}">
                    <a16:rowId xmlns:a16="http://schemas.microsoft.com/office/drawing/2014/main" val="3253771728"/>
                  </a:ext>
                </a:extLst>
              </a:tr>
              <a:tr h="370840">
                <a:tc>
                  <a:txBody>
                    <a:bodyPr/>
                    <a:lstStyle/>
                    <a:p>
                      <a:r>
                        <a:rPr lang="en-US" dirty="0" smtClean="0"/>
                        <a:t>Hot</a:t>
                      </a:r>
                      <a:endParaRPr lang="en-US" dirty="0"/>
                    </a:p>
                  </a:txBody>
                  <a:tcPr/>
                </a:tc>
                <a:tc>
                  <a:txBody>
                    <a:bodyPr/>
                    <a:lstStyle/>
                    <a:p>
                      <a:r>
                        <a:rPr lang="en-US" dirty="0" smtClean="0"/>
                        <a:t>2/9</a:t>
                      </a:r>
                      <a:endParaRPr lang="en-US" dirty="0"/>
                    </a:p>
                  </a:txBody>
                  <a:tcPr/>
                </a:tc>
                <a:tc>
                  <a:txBody>
                    <a:bodyPr/>
                    <a:lstStyle/>
                    <a:p>
                      <a:r>
                        <a:rPr lang="en-US" dirty="0" smtClean="0"/>
                        <a:t>2/5</a:t>
                      </a:r>
                      <a:endParaRPr lang="en-US" dirty="0"/>
                    </a:p>
                  </a:txBody>
                  <a:tcPr/>
                </a:tc>
                <a:extLst>
                  <a:ext uri="{0D108BD9-81ED-4DB2-BD59-A6C34878D82A}">
                    <a16:rowId xmlns:a16="http://schemas.microsoft.com/office/drawing/2014/main" val="3773468704"/>
                  </a:ext>
                </a:extLst>
              </a:tr>
              <a:tr h="370840">
                <a:tc>
                  <a:txBody>
                    <a:bodyPr/>
                    <a:lstStyle/>
                    <a:p>
                      <a:r>
                        <a:rPr lang="en-US" dirty="0" smtClean="0"/>
                        <a:t>Mild</a:t>
                      </a:r>
                      <a:endParaRPr lang="en-US" dirty="0"/>
                    </a:p>
                  </a:txBody>
                  <a:tcPr/>
                </a:tc>
                <a:tc>
                  <a:txBody>
                    <a:bodyPr/>
                    <a:lstStyle/>
                    <a:p>
                      <a:r>
                        <a:rPr lang="en-US" dirty="0" smtClean="0"/>
                        <a:t>4/9</a:t>
                      </a:r>
                      <a:endParaRPr lang="en-US" dirty="0"/>
                    </a:p>
                  </a:txBody>
                  <a:tcPr/>
                </a:tc>
                <a:tc>
                  <a:txBody>
                    <a:bodyPr/>
                    <a:lstStyle/>
                    <a:p>
                      <a:r>
                        <a:rPr lang="en-US" dirty="0" smtClean="0"/>
                        <a:t>2/5</a:t>
                      </a:r>
                      <a:endParaRPr lang="en-US" dirty="0"/>
                    </a:p>
                  </a:txBody>
                  <a:tcPr/>
                </a:tc>
                <a:extLst>
                  <a:ext uri="{0D108BD9-81ED-4DB2-BD59-A6C34878D82A}">
                    <a16:rowId xmlns:a16="http://schemas.microsoft.com/office/drawing/2014/main" val="503171073"/>
                  </a:ext>
                </a:extLst>
              </a:tr>
              <a:tr h="535937">
                <a:tc>
                  <a:txBody>
                    <a:bodyPr/>
                    <a:lstStyle/>
                    <a:p>
                      <a:r>
                        <a:rPr lang="en-US" dirty="0" smtClean="0"/>
                        <a:t>Cool</a:t>
                      </a:r>
                      <a:endParaRPr lang="en-US" dirty="0"/>
                    </a:p>
                  </a:txBody>
                  <a:tcPr/>
                </a:tc>
                <a:tc>
                  <a:txBody>
                    <a:bodyPr/>
                    <a:lstStyle/>
                    <a:p>
                      <a:r>
                        <a:rPr lang="en-US" dirty="0" smtClean="0"/>
                        <a:t>3/9</a:t>
                      </a:r>
                      <a:endParaRPr lang="en-US" dirty="0"/>
                    </a:p>
                  </a:txBody>
                  <a:tcPr/>
                </a:tc>
                <a:tc>
                  <a:txBody>
                    <a:bodyPr/>
                    <a:lstStyle/>
                    <a:p>
                      <a:r>
                        <a:rPr lang="en-US" dirty="0" smtClean="0"/>
                        <a:t>1/5</a:t>
                      </a:r>
                      <a:endParaRPr lang="en-US" dirty="0"/>
                    </a:p>
                  </a:txBody>
                  <a:tcPr/>
                </a:tc>
                <a:extLst>
                  <a:ext uri="{0D108BD9-81ED-4DB2-BD59-A6C34878D82A}">
                    <a16:rowId xmlns:a16="http://schemas.microsoft.com/office/drawing/2014/main" val="3311336392"/>
                  </a:ext>
                </a:extLst>
              </a:tr>
              <a:tr h="370840">
                <a:tc>
                  <a:txBody>
                    <a:bodyPr/>
                    <a:lstStyle/>
                    <a:p>
                      <a:r>
                        <a:rPr lang="en-US" b="1" dirty="0" smtClean="0"/>
                        <a:t>Total</a:t>
                      </a:r>
                      <a:endParaRPr lang="en-US" b="1" dirty="0"/>
                    </a:p>
                  </a:txBody>
                  <a:tcPr/>
                </a:tc>
                <a:tc>
                  <a:txBody>
                    <a:bodyPr/>
                    <a:lstStyle/>
                    <a:p>
                      <a:r>
                        <a:rPr lang="en-US" b="1" dirty="0" smtClean="0"/>
                        <a:t>9/9</a:t>
                      </a:r>
                      <a:endParaRPr lang="en-US" b="1" dirty="0"/>
                    </a:p>
                  </a:txBody>
                  <a:tcPr/>
                </a:tc>
                <a:tc>
                  <a:txBody>
                    <a:bodyPr/>
                    <a:lstStyle/>
                    <a:p>
                      <a:r>
                        <a:rPr lang="en-US" b="1" dirty="0" smtClean="0"/>
                        <a:t>5/5</a:t>
                      </a:r>
                      <a:endParaRPr lang="en-US" b="1" dirty="0"/>
                    </a:p>
                  </a:txBody>
                  <a:tcPr/>
                </a:tc>
                <a:extLst>
                  <a:ext uri="{0D108BD9-81ED-4DB2-BD59-A6C34878D82A}">
                    <a16:rowId xmlns:a16="http://schemas.microsoft.com/office/drawing/2014/main" val="2476131068"/>
                  </a:ext>
                </a:extLst>
              </a:tr>
            </a:tbl>
          </a:graphicData>
        </a:graphic>
      </p:graphicFrame>
    </p:spTree>
    <p:extLst>
      <p:ext uri="{BB962C8B-B14F-4D97-AF65-F5344CB8AC3E}">
        <p14:creationId xmlns:p14="http://schemas.microsoft.com/office/powerpoint/2010/main" val="711609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80754677"/>
              </p:ext>
            </p:extLst>
          </p:nvPr>
        </p:nvGraphicFramePr>
        <p:xfrm>
          <a:off x="2592925" y="3033712"/>
          <a:ext cx="8915400" cy="185420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1547831658"/>
                    </a:ext>
                  </a:extLst>
                </a:gridCol>
                <a:gridCol w="2971800">
                  <a:extLst>
                    <a:ext uri="{9D8B030D-6E8A-4147-A177-3AD203B41FA5}">
                      <a16:colId xmlns:a16="http://schemas.microsoft.com/office/drawing/2014/main" val="3431633696"/>
                    </a:ext>
                  </a:extLst>
                </a:gridCol>
                <a:gridCol w="2971800">
                  <a:extLst>
                    <a:ext uri="{9D8B030D-6E8A-4147-A177-3AD203B41FA5}">
                      <a16:colId xmlns:a16="http://schemas.microsoft.com/office/drawing/2014/main" val="232549754"/>
                    </a:ext>
                  </a:extLst>
                </a:gridCol>
              </a:tblGrid>
              <a:tr h="370840">
                <a:tc>
                  <a:txBody>
                    <a:bodyPr/>
                    <a:lstStyle/>
                    <a:p>
                      <a:endParaRPr lang="en-US" dirty="0"/>
                    </a:p>
                  </a:txBody>
                  <a:tcPr/>
                </a:tc>
                <a:tc>
                  <a:txBody>
                    <a:bodyPr/>
                    <a:lstStyle/>
                    <a:p>
                      <a:pPr algn="ctr"/>
                      <a:r>
                        <a:rPr lang="en-US" b="1" dirty="0" smtClean="0"/>
                        <a:t>HUMIDITY</a:t>
                      </a:r>
                      <a:endParaRPr lang="en-US" b="1" dirty="0"/>
                    </a:p>
                  </a:txBody>
                  <a:tcPr/>
                </a:tc>
                <a:tc>
                  <a:txBody>
                    <a:bodyPr/>
                    <a:lstStyle/>
                    <a:p>
                      <a:endParaRPr lang="en-US" dirty="0"/>
                    </a:p>
                  </a:txBody>
                  <a:tcPr/>
                </a:tc>
                <a:extLst>
                  <a:ext uri="{0D108BD9-81ED-4DB2-BD59-A6C34878D82A}">
                    <a16:rowId xmlns:a16="http://schemas.microsoft.com/office/drawing/2014/main" val="1676316993"/>
                  </a:ext>
                </a:extLst>
              </a:tr>
              <a:tr h="370840">
                <a:tc>
                  <a:txBody>
                    <a:bodyPr/>
                    <a:lstStyle/>
                    <a:p>
                      <a:endParaRPr lang="en-US"/>
                    </a:p>
                  </a:txBody>
                  <a:tcPr/>
                </a:tc>
                <a:tc>
                  <a:txBody>
                    <a:bodyPr/>
                    <a:lstStyle/>
                    <a:p>
                      <a:r>
                        <a:rPr lang="en-US" b="1" dirty="0" smtClean="0"/>
                        <a:t>Yes</a:t>
                      </a:r>
                      <a:endParaRPr lang="en-US" b="1" dirty="0"/>
                    </a:p>
                  </a:txBody>
                  <a:tcPr/>
                </a:tc>
                <a:tc>
                  <a:txBody>
                    <a:bodyPr/>
                    <a:lstStyle/>
                    <a:p>
                      <a:r>
                        <a:rPr lang="en-US" b="1" dirty="0" smtClean="0"/>
                        <a:t>No</a:t>
                      </a:r>
                      <a:endParaRPr lang="en-US" b="1" dirty="0"/>
                    </a:p>
                  </a:txBody>
                  <a:tcPr/>
                </a:tc>
                <a:extLst>
                  <a:ext uri="{0D108BD9-81ED-4DB2-BD59-A6C34878D82A}">
                    <a16:rowId xmlns:a16="http://schemas.microsoft.com/office/drawing/2014/main" val="2828890478"/>
                  </a:ext>
                </a:extLst>
              </a:tr>
              <a:tr h="370840">
                <a:tc>
                  <a:txBody>
                    <a:bodyPr/>
                    <a:lstStyle/>
                    <a:p>
                      <a:r>
                        <a:rPr lang="en-US" dirty="0" smtClean="0"/>
                        <a:t>High</a:t>
                      </a:r>
                      <a:endParaRPr lang="en-US" dirty="0"/>
                    </a:p>
                  </a:txBody>
                  <a:tcPr/>
                </a:tc>
                <a:tc>
                  <a:txBody>
                    <a:bodyPr/>
                    <a:lstStyle/>
                    <a:p>
                      <a:r>
                        <a:rPr lang="en-US" dirty="0" smtClean="0"/>
                        <a:t>3/9</a:t>
                      </a:r>
                      <a:endParaRPr lang="en-US" dirty="0"/>
                    </a:p>
                  </a:txBody>
                  <a:tcPr/>
                </a:tc>
                <a:tc>
                  <a:txBody>
                    <a:bodyPr/>
                    <a:lstStyle/>
                    <a:p>
                      <a:r>
                        <a:rPr lang="en-US" dirty="0" smtClean="0"/>
                        <a:t>4/5</a:t>
                      </a:r>
                      <a:endParaRPr lang="en-US" dirty="0"/>
                    </a:p>
                  </a:txBody>
                  <a:tcPr/>
                </a:tc>
                <a:extLst>
                  <a:ext uri="{0D108BD9-81ED-4DB2-BD59-A6C34878D82A}">
                    <a16:rowId xmlns:a16="http://schemas.microsoft.com/office/drawing/2014/main" val="2901090943"/>
                  </a:ext>
                </a:extLst>
              </a:tr>
              <a:tr h="370840">
                <a:tc>
                  <a:txBody>
                    <a:bodyPr/>
                    <a:lstStyle/>
                    <a:p>
                      <a:r>
                        <a:rPr lang="en-US" dirty="0" smtClean="0"/>
                        <a:t>Low</a:t>
                      </a:r>
                      <a:endParaRPr lang="en-US" dirty="0"/>
                    </a:p>
                  </a:txBody>
                  <a:tcPr/>
                </a:tc>
                <a:tc>
                  <a:txBody>
                    <a:bodyPr/>
                    <a:lstStyle/>
                    <a:p>
                      <a:r>
                        <a:rPr lang="en-US" dirty="0" smtClean="0"/>
                        <a:t>6/9</a:t>
                      </a:r>
                      <a:endParaRPr lang="en-US" dirty="0"/>
                    </a:p>
                  </a:txBody>
                  <a:tcPr/>
                </a:tc>
                <a:tc>
                  <a:txBody>
                    <a:bodyPr/>
                    <a:lstStyle/>
                    <a:p>
                      <a:r>
                        <a:rPr lang="en-US" dirty="0" smtClean="0"/>
                        <a:t>1/5</a:t>
                      </a:r>
                      <a:endParaRPr lang="en-US" dirty="0"/>
                    </a:p>
                  </a:txBody>
                  <a:tcPr/>
                </a:tc>
                <a:extLst>
                  <a:ext uri="{0D108BD9-81ED-4DB2-BD59-A6C34878D82A}">
                    <a16:rowId xmlns:a16="http://schemas.microsoft.com/office/drawing/2014/main" val="2512999799"/>
                  </a:ext>
                </a:extLst>
              </a:tr>
              <a:tr h="370840">
                <a:tc>
                  <a:txBody>
                    <a:bodyPr/>
                    <a:lstStyle/>
                    <a:p>
                      <a:r>
                        <a:rPr lang="en-US" b="1" dirty="0" smtClean="0"/>
                        <a:t>Total</a:t>
                      </a:r>
                      <a:endParaRPr lang="en-US" b="1" dirty="0"/>
                    </a:p>
                  </a:txBody>
                  <a:tcPr/>
                </a:tc>
                <a:tc>
                  <a:txBody>
                    <a:bodyPr/>
                    <a:lstStyle/>
                    <a:p>
                      <a:r>
                        <a:rPr lang="en-US" b="1" dirty="0" smtClean="0"/>
                        <a:t>9/9</a:t>
                      </a:r>
                      <a:endParaRPr lang="en-US" b="1" dirty="0"/>
                    </a:p>
                  </a:txBody>
                  <a:tcPr/>
                </a:tc>
                <a:tc>
                  <a:txBody>
                    <a:bodyPr/>
                    <a:lstStyle/>
                    <a:p>
                      <a:r>
                        <a:rPr lang="en-US" b="1" dirty="0" smtClean="0"/>
                        <a:t>5/5</a:t>
                      </a:r>
                      <a:endParaRPr lang="en-US" b="1" dirty="0"/>
                    </a:p>
                  </a:txBody>
                  <a:tcPr/>
                </a:tc>
                <a:extLst>
                  <a:ext uri="{0D108BD9-81ED-4DB2-BD59-A6C34878D82A}">
                    <a16:rowId xmlns:a16="http://schemas.microsoft.com/office/drawing/2014/main" val="340723859"/>
                  </a:ext>
                </a:extLst>
              </a:tr>
            </a:tbl>
          </a:graphicData>
        </a:graphic>
      </p:graphicFrame>
    </p:spTree>
    <p:extLst>
      <p:ext uri="{BB962C8B-B14F-4D97-AF65-F5344CB8AC3E}">
        <p14:creationId xmlns:p14="http://schemas.microsoft.com/office/powerpoint/2010/main" val="1822852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3411377246"/>
              </p:ext>
            </p:extLst>
          </p:nvPr>
        </p:nvGraphicFramePr>
        <p:xfrm>
          <a:off x="2592925" y="3033712"/>
          <a:ext cx="8915400" cy="185420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1547831658"/>
                    </a:ext>
                  </a:extLst>
                </a:gridCol>
                <a:gridCol w="2971800">
                  <a:extLst>
                    <a:ext uri="{9D8B030D-6E8A-4147-A177-3AD203B41FA5}">
                      <a16:colId xmlns:a16="http://schemas.microsoft.com/office/drawing/2014/main" val="3431633696"/>
                    </a:ext>
                  </a:extLst>
                </a:gridCol>
                <a:gridCol w="2971800">
                  <a:extLst>
                    <a:ext uri="{9D8B030D-6E8A-4147-A177-3AD203B41FA5}">
                      <a16:colId xmlns:a16="http://schemas.microsoft.com/office/drawing/2014/main" val="232549754"/>
                    </a:ext>
                  </a:extLst>
                </a:gridCol>
              </a:tblGrid>
              <a:tr h="370840">
                <a:tc>
                  <a:txBody>
                    <a:bodyPr/>
                    <a:lstStyle/>
                    <a:p>
                      <a:endParaRPr lang="en-US" dirty="0"/>
                    </a:p>
                  </a:txBody>
                  <a:tcPr/>
                </a:tc>
                <a:tc>
                  <a:txBody>
                    <a:bodyPr/>
                    <a:lstStyle/>
                    <a:p>
                      <a:pPr algn="ctr"/>
                      <a:r>
                        <a:rPr lang="en-US" b="1" dirty="0" smtClean="0"/>
                        <a:t>WIND</a:t>
                      </a:r>
                      <a:endParaRPr lang="en-US" b="1" dirty="0"/>
                    </a:p>
                  </a:txBody>
                  <a:tcPr/>
                </a:tc>
                <a:tc>
                  <a:txBody>
                    <a:bodyPr/>
                    <a:lstStyle/>
                    <a:p>
                      <a:endParaRPr lang="en-US" dirty="0"/>
                    </a:p>
                  </a:txBody>
                  <a:tcPr/>
                </a:tc>
                <a:extLst>
                  <a:ext uri="{0D108BD9-81ED-4DB2-BD59-A6C34878D82A}">
                    <a16:rowId xmlns:a16="http://schemas.microsoft.com/office/drawing/2014/main" val="1676316993"/>
                  </a:ext>
                </a:extLst>
              </a:tr>
              <a:tr h="370840">
                <a:tc>
                  <a:txBody>
                    <a:bodyPr/>
                    <a:lstStyle/>
                    <a:p>
                      <a:endParaRPr lang="en-US"/>
                    </a:p>
                  </a:txBody>
                  <a:tcPr/>
                </a:tc>
                <a:tc>
                  <a:txBody>
                    <a:bodyPr/>
                    <a:lstStyle/>
                    <a:p>
                      <a:r>
                        <a:rPr lang="en-US" b="1" dirty="0" smtClean="0"/>
                        <a:t>Yes</a:t>
                      </a:r>
                      <a:endParaRPr lang="en-US" b="1" dirty="0"/>
                    </a:p>
                  </a:txBody>
                  <a:tcPr/>
                </a:tc>
                <a:tc>
                  <a:txBody>
                    <a:bodyPr/>
                    <a:lstStyle/>
                    <a:p>
                      <a:r>
                        <a:rPr lang="en-US" b="1" dirty="0" smtClean="0"/>
                        <a:t>No</a:t>
                      </a:r>
                      <a:endParaRPr lang="en-US" b="1" dirty="0"/>
                    </a:p>
                  </a:txBody>
                  <a:tcPr/>
                </a:tc>
                <a:extLst>
                  <a:ext uri="{0D108BD9-81ED-4DB2-BD59-A6C34878D82A}">
                    <a16:rowId xmlns:a16="http://schemas.microsoft.com/office/drawing/2014/main" val="2828890478"/>
                  </a:ext>
                </a:extLst>
              </a:tr>
              <a:tr h="370840">
                <a:tc>
                  <a:txBody>
                    <a:bodyPr/>
                    <a:lstStyle/>
                    <a:p>
                      <a:r>
                        <a:rPr lang="en-US" dirty="0" smtClean="0"/>
                        <a:t>Strong</a:t>
                      </a:r>
                      <a:endParaRPr lang="en-US" dirty="0"/>
                    </a:p>
                  </a:txBody>
                  <a:tcPr/>
                </a:tc>
                <a:tc>
                  <a:txBody>
                    <a:bodyPr/>
                    <a:lstStyle/>
                    <a:p>
                      <a:r>
                        <a:rPr lang="en-US" dirty="0" smtClean="0"/>
                        <a:t>3/9</a:t>
                      </a:r>
                      <a:endParaRPr lang="en-US" dirty="0"/>
                    </a:p>
                  </a:txBody>
                  <a:tcPr/>
                </a:tc>
                <a:tc>
                  <a:txBody>
                    <a:bodyPr/>
                    <a:lstStyle/>
                    <a:p>
                      <a:r>
                        <a:rPr lang="en-US" dirty="0" smtClean="0"/>
                        <a:t>3/5</a:t>
                      </a:r>
                      <a:endParaRPr lang="en-US" dirty="0"/>
                    </a:p>
                  </a:txBody>
                  <a:tcPr/>
                </a:tc>
                <a:extLst>
                  <a:ext uri="{0D108BD9-81ED-4DB2-BD59-A6C34878D82A}">
                    <a16:rowId xmlns:a16="http://schemas.microsoft.com/office/drawing/2014/main" val="2901090943"/>
                  </a:ext>
                </a:extLst>
              </a:tr>
              <a:tr h="370840">
                <a:tc>
                  <a:txBody>
                    <a:bodyPr/>
                    <a:lstStyle/>
                    <a:p>
                      <a:r>
                        <a:rPr lang="en-US" dirty="0" smtClean="0"/>
                        <a:t>Weak</a:t>
                      </a:r>
                      <a:endParaRPr lang="en-US" dirty="0"/>
                    </a:p>
                  </a:txBody>
                  <a:tcPr/>
                </a:tc>
                <a:tc>
                  <a:txBody>
                    <a:bodyPr/>
                    <a:lstStyle/>
                    <a:p>
                      <a:r>
                        <a:rPr lang="en-US" dirty="0" smtClean="0"/>
                        <a:t>6/9</a:t>
                      </a:r>
                      <a:endParaRPr lang="en-US" dirty="0"/>
                    </a:p>
                  </a:txBody>
                  <a:tcPr/>
                </a:tc>
                <a:tc>
                  <a:txBody>
                    <a:bodyPr/>
                    <a:lstStyle/>
                    <a:p>
                      <a:r>
                        <a:rPr lang="en-US" dirty="0" smtClean="0"/>
                        <a:t>2/5</a:t>
                      </a:r>
                      <a:endParaRPr lang="en-US" dirty="0"/>
                    </a:p>
                  </a:txBody>
                  <a:tcPr/>
                </a:tc>
                <a:extLst>
                  <a:ext uri="{0D108BD9-81ED-4DB2-BD59-A6C34878D82A}">
                    <a16:rowId xmlns:a16="http://schemas.microsoft.com/office/drawing/2014/main" val="2512999799"/>
                  </a:ext>
                </a:extLst>
              </a:tr>
              <a:tr h="370840">
                <a:tc>
                  <a:txBody>
                    <a:bodyPr/>
                    <a:lstStyle/>
                    <a:p>
                      <a:r>
                        <a:rPr lang="en-US" b="1" dirty="0" smtClean="0"/>
                        <a:t>Total</a:t>
                      </a:r>
                      <a:endParaRPr lang="en-US" b="1" dirty="0"/>
                    </a:p>
                  </a:txBody>
                  <a:tcPr/>
                </a:tc>
                <a:tc>
                  <a:txBody>
                    <a:bodyPr/>
                    <a:lstStyle/>
                    <a:p>
                      <a:r>
                        <a:rPr lang="en-US" b="1" dirty="0" smtClean="0"/>
                        <a:t>9/9</a:t>
                      </a:r>
                      <a:endParaRPr lang="en-US" b="1" dirty="0"/>
                    </a:p>
                  </a:txBody>
                  <a:tcPr/>
                </a:tc>
                <a:tc>
                  <a:txBody>
                    <a:bodyPr/>
                    <a:lstStyle/>
                    <a:p>
                      <a:r>
                        <a:rPr lang="en-US" b="1" dirty="0" smtClean="0"/>
                        <a:t>5/5</a:t>
                      </a:r>
                      <a:endParaRPr lang="en-US" b="1" dirty="0"/>
                    </a:p>
                  </a:txBody>
                  <a:tcPr/>
                </a:tc>
                <a:extLst>
                  <a:ext uri="{0D108BD9-81ED-4DB2-BD59-A6C34878D82A}">
                    <a16:rowId xmlns:a16="http://schemas.microsoft.com/office/drawing/2014/main" val="340723859"/>
                  </a:ext>
                </a:extLst>
              </a:tr>
            </a:tbl>
          </a:graphicData>
        </a:graphic>
      </p:graphicFrame>
    </p:spTree>
    <p:extLst>
      <p:ext uri="{BB962C8B-B14F-4D97-AF65-F5344CB8AC3E}">
        <p14:creationId xmlns:p14="http://schemas.microsoft.com/office/powerpoint/2010/main" val="2646278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2589212" y="2133600"/>
            <a:ext cx="8915400" cy="4510088"/>
          </a:xfrm>
        </p:spPr>
        <p:txBody>
          <a:bodyPr/>
          <a:lstStyle/>
          <a:p>
            <a:r>
              <a:rPr lang="en-US" dirty="0" smtClean="0"/>
              <a:t>Testing the classifier:</a:t>
            </a:r>
          </a:p>
          <a:p>
            <a:r>
              <a:rPr lang="en-US" b="1" dirty="0" smtClean="0"/>
              <a:t>x = (Outlook = sunny, temperature = cool, Humidity = High, Wind = String)</a:t>
            </a:r>
          </a:p>
          <a:p>
            <a:r>
              <a:rPr lang="en-US" dirty="0" smtClean="0"/>
              <a:t>We now need to apply the following formula that we derived:</a:t>
            </a:r>
          </a:p>
          <a:p>
            <a:pPr lvl="1"/>
            <a:r>
              <a:rPr lang="en-US" dirty="0"/>
              <a:t>P(c | </a:t>
            </a:r>
            <a:r>
              <a:rPr lang="en-US" b="1" dirty="0"/>
              <a:t>x</a:t>
            </a:r>
            <a:r>
              <a:rPr lang="en-US" dirty="0"/>
              <a:t>) = P(</a:t>
            </a:r>
            <a:r>
              <a:rPr lang="en-US" b="1" dirty="0"/>
              <a:t>x</a:t>
            </a:r>
            <a:r>
              <a:rPr lang="en-US" dirty="0"/>
              <a:t> | c)*P(c) / P(</a:t>
            </a:r>
            <a:r>
              <a:rPr lang="en-US" b="1" dirty="0"/>
              <a:t>x</a:t>
            </a:r>
            <a:r>
              <a:rPr lang="en-US" dirty="0"/>
              <a:t>) </a:t>
            </a:r>
            <a:r>
              <a:rPr lang="en-US" dirty="0">
                <a:sym typeface="Wingdings" panose="05000000000000000000" pitchFamily="2" charset="2"/>
              </a:rPr>
              <a:t></a:t>
            </a:r>
            <a:r>
              <a:rPr lang="en-US" dirty="0"/>
              <a:t> ~~ P(</a:t>
            </a:r>
            <a:r>
              <a:rPr lang="en-US" b="1" dirty="0"/>
              <a:t>x</a:t>
            </a:r>
            <a:r>
              <a:rPr lang="en-US" dirty="0"/>
              <a:t> | c)*P(c)		(for c = 1. . . k)</a:t>
            </a:r>
          </a:p>
          <a:p>
            <a:r>
              <a:rPr lang="en-US" dirty="0" smtClean="0"/>
              <a:t>The above mentioned scenario can be classified as either ‘Yes’ or ‘No’</a:t>
            </a:r>
          </a:p>
          <a:p>
            <a:pPr lvl="1"/>
            <a:r>
              <a:rPr lang="en-US" dirty="0" smtClean="0"/>
              <a:t>P(Outlook = sunny | play = yes) = 2/9</a:t>
            </a:r>
          </a:p>
          <a:p>
            <a:pPr lvl="1"/>
            <a:r>
              <a:rPr lang="en-US" dirty="0" smtClean="0"/>
              <a:t>P(Temperature </a:t>
            </a:r>
            <a:r>
              <a:rPr lang="en-US" dirty="0"/>
              <a:t>= </a:t>
            </a:r>
            <a:r>
              <a:rPr lang="en-US" dirty="0" smtClean="0"/>
              <a:t>cool </a:t>
            </a:r>
            <a:r>
              <a:rPr lang="en-US" dirty="0"/>
              <a:t>| play = yes) = 3</a:t>
            </a:r>
            <a:r>
              <a:rPr lang="en-US" dirty="0" smtClean="0"/>
              <a:t>/9</a:t>
            </a:r>
          </a:p>
          <a:p>
            <a:pPr lvl="1"/>
            <a:r>
              <a:rPr lang="en-US" dirty="0" smtClean="0"/>
              <a:t>P(Humidity </a:t>
            </a:r>
            <a:r>
              <a:rPr lang="en-US" dirty="0"/>
              <a:t>= </a:t>
            </a:r>
            <a:r>
              <a:rPr lang="en-US" dirty="0" smtClean="0"/>
              <a:t>high </a:t>
            </a:r>
            <a:r>
              <a:rPr lang="en-US" dirty="0"/>
              <a:t>| play = yes) = 3</a:t>
            </a:r>
            <a:r>
              <a:rPr lang="en-US" dirty="0" smtClean="0"/>
              <a:t>/9</a:t>
            </a:r>
          </a:p>
          <a:p>
            <a:pPr lvl="1"/>
            <a:r>
              <a:rPr lang="en-US" dirty="0" smtClean="0"/>
              <a:t>P(Wind </a:t>
            </a:r>
            <a:r>
              <a:rPr lang="en-US" dirty="0"/>
              <a:t>= </a:t>
            </a:r>
            <a:r>
              <a:rPr lang="en-US" dirty="0" smtClean="0"/>
              <a:t>strong </a:t>
            </a:r>
            <a:r>
              <a:rPr lang="en-US" dirty="0"/>
              <a:t>| play = yes) = 3</a:t>
            </a:r>
            <a:r>
              <a:rPr lang="en-US" dirty="0" smtClean="0"/>
              <a:t>/9</a:t>
            </a:r>
          </a:p>
          <a:p>
            <a:pPr lvl="1"/>
            <a:r>
              <a:rPr lang="en-US" dirty="0" smtClean="0"/>
              <a:t>P(play </a:t>
            </a:r>
            <a:r>
              <a:rPr lang="en-US" dirty="0"/>
              <a:t>= yes) = </a:t>
            </a:r>
            <a:r>
              <a:rPr lang="en-US" dirty="0" smtClean="0"/>
              <a:t>9/14</a:t>
            </a:r>
          </a:p>
          <a:p>
            <a:endParaRPr lang="en-US" dirty="0"/>
          </a:p>
        </p:txBody>
      </p:sp>
    </p:spTree>
    <p:extLst>
      <p:ext uri="{BB962C8B-B14F-4D97-AF65-F5344CB8AC3E}">
        <p14:creationId xmlns:p14="http://schemas.microsoft.com/office/powerpoint/2010/main" val="1314915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smtClean="0"/>
              <a:t>P(Outlook </a:t>
            </a:r>
            <a:r>
              <a:rPr lang="en-US" dirty="0"/>
              <a:t>= sunny | play = </a:t>
            </a:r>
            <a:r>
              <a:rPr lang="en-US" dirty="0" smtClean="0"/>
              <a:t>no) </a:t>
            </a:r>
            <a:r>
              <a:rPr lang="en-US" dirty="0"/>
              <a:t>= </a:t>
            </a:r>
            <a:r>
              <a:rPr lang="en-US" dirty="0" smtClean="0"/>
              <a:t>3/5</a:t>
            </a:r>
          </a:p>
          <a:p>
            <a:pPr lvl="1"/>
            <a:r>
              <a:rPr lang="en-US" dirty="0" smtClean="0"/>
              <a:t>P(Temperature = cool </a:t>
            </a:r>
            <a:r>
              <a:rPr lang="en-US" dirty="0"/>
              <a:t>| play = no</a:t>
            </a:r>
            <a:r>
              <a:rPr lang="en-US" dirty="0" smtClean="0"/>
              <a:t>) </a:t>
            </a:r>
            <a:r>
              <a:rPr lang="en-US" dirty="0"/>
              <a:t>= </a:t>
            </a:r>
            <a:r>
              <a:rPr lang="en-US" dirty="0" smtClean="0"/>
              <a:t>1/5</a:t>
            </a:r>
          </a:p>
          <a:p>
            <a:pPr lvl="1"/>
            <a:r>
              <a:rPr lang="en-US" dirty="0" smtClean="0"/>
              <a:t>P(Humidity = high </a:t>
            </a:r>
            <a:r>
              <a:rPr lang="en-US" dirty="0"/>
              <a:t>| play = no</a:t>
            </a:r>
            <a:r>
              <a:rPr lang="en-US" dirty="0" smtClean="0"/>
              <a:t>) </a:t>
            </a:r>
            <a:r>
              <a:rPr lang="en-US" dirty="0"/>
              <a:t>= </a:t>
            </a:r>
            <a:r>
              <a:rPr lang="en-US" dirty="0" smtClean="0"/>
              <a:t>4/5</a:t>
            </a:r>
          </a:p>
          <a:p>
            <a:pPr lvl="1"/>
            <a:r>
              <a:rPr lang="en-US" dirty="0" smtClean="0"/>
              <a:t>P(Wind = strong </a:t>
            </a:r>
            <a:r>
              <a:rPr lang="en-US" dirty="0"/>
              <a:t>| play = no</a:t>
            </a:r>
            <a:r>
              <a:rPr lang="en-US" dirty="0" smtClean="0"/>
              <a:t>) </a:t>
            </a:r>
            <a:r>
              <a:rPr lang="en-US" dirty="0"/>
              <a:t>= </a:t>
            </a:r>
            <a:r>
              <a:rPr lang="en-US" dirty="0" smtClean="0"/>
              <a:t>3/5</a:t>
            </a:r>
          </a:p>
          <a:p>
            <a:pPr lvl="1"/>
            <a:r>
              <a:rPr lang="en-US" dirty="0" smtClean="0"/>
              <a:t>P(play </a:t>
            </a:r>
            <a:r>
              <a:rPr lang="en-US" dirty="0"/>
              <a:t>= no</a:t>
            </a:r>
            <a:r>
              <a:rPr lang="en-US" dirty="0" smtClean="0"/>
              <a:t>) </a:t>
            </a:r>
            <a:r>
              <a:rPr lang="en-US" dirty="0"/>
              <a:t>= </a:t>
            </a:r>
            <a:r>
              <a:rPr lang="en-US" dirty="0" smtClean="0"/>
              <a:t>5/14</a:t>
            </a:r>
          </a:p>
          <a:p>
            <a:pPr marL="457200" lvl="1" indent="0">
              <a:buNone/>
            </a:pPr>
            <a:endParaRPr lang="en-US" dirty="0"/>
          </a:p>
          <a:p>
            <a:pPr indent="-285750"/>
            <a:r>
              <a:rPr lang="en-US" dirty="0" smtClean="0"/>
              <a:t>Classification using MAP rule:</a:t>
            </a:r>
          </a:p>
          <a:p>
            <a:pPr lvl="1"/>
            <a:r>
              <a:rPr lang="en-US" dirty="0" smtClean="0"/>
              <a:t>P(</a:t>
            </a:r>
            <a:r>
              <a:rPr lang="en-US" dirty="0" err="1" smtClean="0"/>
              <a:t>Yes|</a:t>
            </a:r>
            <a:r>
              <a:rPr lang="en-US" b="1" dirty="0" err="1" smtClean="0"/>
              <a:t>x</a:t>
            </a:r>
            <a:r>
              <a:rPr lang="en-US" dirty="0" smtClean="0"/>
              <a:t>) = [P(</a:t>
            </a:r>
            <a:r>
              <a:rPr lang="en-US" dirty="0" err="1" smtClean="0"/>
              <a:t>Sunny|Yes</a:t>
            </a:r>
            <a:r>
              <a:rPr lang="en-US" dirty="0" smtClean="0"/>
              <a:t>)P(</a:t>
            </a:r>
            <a:r>
              <a:rPr lang="en-US" dirty="0" err="1" smtClean="0"/>
              <a:t>Cool|Yes</a:t>
            </a:r>
            <a:r>
              <a:rPr lang="en-US" dirty="0" smtClean="0"/>
              <a:t>)P(</a:t>
            </a:r>
            <a:r>
              <a:rPr lang="en-US" dirty="0" err="1" smtClean="0"/>
              <a:t>High|Yes</a:t>
            </a:r>
            <a:r>
              <a:rPr lang="en-US" dirty="0" smtClean="0"/>
              <a:t>)P(</a:t>
            </a:r>
            <a:r>
              <a:rPr lang="en-US" dirty="0" err="1" smtClean="0"/>
              <a:t>Strong|Yes</a:t>
            </a:r>
            <a:r>
              <a:rPr lang="en-US" dirty="0" smtClean="0"/>
              <a:t>)]P(Play=Yes) = 0.0053</a:t>
            </a:r>
          </a:p>
          <a:p>
            <a:pPr lvl="1"/>
            <a:r>
              <a:rPr lang="en-US" dirty="0" smtClean="0"/>
              <a:t>P(</a:t>
            </a:r>
            <a:r>
              <a:rPr lang="en-US" dirty="0" err="1" smtClean="0"/>
              <a:t>No|</a:t>
            </a:r>
            <a:r>
              <a:rPr lang="en-US" b="1" dirty="0" err="1" smtClean="0"/>
              <a:t>x</a:t>
            </a:r>
            <a:r>
              <a:rPr lang="en-US" dirty="0"/>
              <a:t>) = [</a:t>
            </a:r>
            <a:r>
              <a:rPr lang="en-US" dirty="0" smtClean="0"/>
              <a:t>P(</a:t>
            </a:r>
            <a:r>
              <a:rPr lang="en-US" dirty="0" err="1" smtClean="0"/>
              <a:t>Sunny|No</a:t>
            </a:r>
            <a:r>
              <a:rPr lang="en-US" dirty="0" smtClean="0"/>
              <a:t>)P(</a:t>
            </a:r>
            <a:r>
              <a:rPr lang="en-US" dirty="0" err="1" smtClean="0"/>
              <a:t>Cool|No</a:t>
            </a:r>
            <a:r>
              <a:rPr lang="en-US" dirty="0" smtClean="0"/>
              <a:t>)P(</a:t>
            </a:r>
            <a:r>
              <a:rPr lang="en-US" dirty="0" err="1" smtClean="0"/>
              <a:t>High|No</a:t>
            </a:r>
            <a:r>
              <a:rPr lang="en-US" dirty="0" smtClean="0"/>
              <a:t>)P(</a:t>
            </a:r>
            <a:r>
              <a:rPr lang="en-US" dirty="0" err="1" smtClean="0"/>
              <a:t>Strong|No</a:t>
            </a:r>
            <a:r>
              <a:rPr lang="en-US" dirty="0" smtClean="0"/>
              <a:t>)]P(Play=No) </a:t>
            </a:r>
            <a:r>
              <a:rPr lang="en-US" dirty="0"/>
              <a:t>= </a:t>
            </a:r>
            <a:r>
              <a:rPr lang="en-US" dirty="0" smtClean="0"/>
              <a:t>0.0206</a:t>
            </a:r>
          </a:p>
          <a:p>
            <a:pPr marL="914400" lvl="2" indent="0">
              <a:buNone/>
            </a:pPr>
            <a:r>
              <a:rPr lang="en-US" dirty="0" smtClean="0"/>
              <a:t>From the result we find that P(No | </a:t>
            </a:r>
            <a:r>
              <a:rPr lang="en-US" b="1" dirty="0" smtClean="0"/>
              <a:t>x</a:t>
            </a:r>
            <a:r>
              <a:rPr lang="en-US" dirty="0" smtClean="0"/>
              <a:t>) &gt; P(Yes | </a:t>
            </a:r>
            <a:r>
              <a:rPr lang="en-US" b="1" dirty="0" smtClean="0"/>
              <a:t>x</a:t>
            </a:r>
            <a:r>
              <a:rPr lang="en-US" dirty="0" smtClean="0"/>
              <a:t>), thus we classify </a:t>
            </a:r>
            <a:r>
              <a:rPr lang="en-US" b="1" dirty="0" smtClean="0"/>
              <a:t>x = No</a:t>
            </a:r>
            <a:endParaRPr lang="en-US" b="1" dirty="0"/>
          </a:p>
        </p:txBody>
      </p:sp>
    </p:spTree>
    <p:extLst>
      <p:ext uri="{BB962C8B-B14F-4D97-AF65-F5344CB8AC3E}">
        <p14:creationId xmlns:p14="http://schemas.microsoft.com/office/powerpoint/2010/main" val="1408658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pPr marL="0" indent="0">
              <a:buNone/>
            </a:pPr>
            <a:r>
              <a:rPr lang="en-US" dirty="0" smtClean="0"/>
              <a:t>Given the data for symptoms and whether patient have flu or not, classify following:</a:t>
            </a:r>
          </a:p>
          <a:p>
            <a:pPr marL="0" indent="0">
              <a:buNone/>
            </a:pPr>
            <a:r>
              <a:rPr lang="en-US" dirty="0"/>
              <a:t>	</a:t>
            </a:r>
            <a:r>
              <a:rPr lang="en-US" b="1" dirty="0" smtClean="0"/>
              <a:t>x = (chills = Y, runny nose = N, headache = mild, fever = Y)</a:t>
            </a:r>
            <a:endParaRPr lang="en-US" dirty="0" smtClean="0"/>
          </a:p>
          <a:p>
            <a:pPr marL="0" indent="0">
              <a:buNone/>
            </a:pPr>
            <a:endParaRPr lang="en-US" dirty="0" smtClean="0"/>
          </a:p>
          <a:p>
            <a:endParaRPr lang="en-US" dirty="0"/>
          </a:p>
        </p:txBody>
      </p:sp>
      <p:pic>
        <p:nvPicPr>
          <p:cNvPr id="5" name="Picture 4"/>
          <p:cNvPicPr>
            <a:picLocks noChangeAspect="1"/>
          </p:cNvPicPr>
          <p:nvPr/>
        </p:nvPicPr>
        <p:blipFill>
          <a:blip r:embed="rId2"/>
          <a:stretch>
            <a:fillRect/>
          </a:stretch>
        </p:blipFill>
        <p:spPr>
          <a:xfrm>
            <a:off x="3705618" y="1264555"/>
            <a:ext cx="6295238" cy="3028571"/>
          </a:xfrm>
          <a:prstGeom prst="rect">
            <a:avLst/>
          </a:prstGeom>
        </p:spPr>
      </p:pic>
    </p:spTree>
    <p:extLst>
      <p:ext uri="{BB962C8B-B14F-4D97-AF65-F5344CB8AC3E}">
        <p14:creationId xmlns:p14="http://schemas.microsoft.com/office/powerpoint/2010/main" val="3863998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8923253"/>
              </p:ext>
            </p:extLst>
          </p:nvPr>
        </p:nvGraphicFramePr>
        <p:xfrm>
          <a:off x="2592925" y="2705100"/>
          <a:ext cx="8915400" cy="148336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921294735"/>
                    </a:ext>
                  </a:extLst>
                </a:gridCol>
                <a:gridCol w="2971800">
                  <a:extLst>
                    <a:ext uri="{9D8B030D-6E8A-4147-A177-3AD203B41FA5}">
                      <a16:colId xmlns:a16="http://schemas.microsoft.com/office/drawing/2014/main" val="3005989328"/>
                    </a:ext>
                  </a:extLst>
                </a:gridCol>
                <a:gridCol w="2971800">
                  <a:extLst>
                    <a:ext uri="{9D8B030D-6E8A-4147-A177-3AD203B41FA5}">
                      <a16:colId xmlns:a16="http://schemas.microsoft.com/office/drawing/2014/main" val="3096869980"/>
                    </a:ext>
                  </a:extLst>
                </a:gridCol>
              </a:tblGrid>
              <a:tr h="370840">
                <a:tc>
                  <a:txBody>
                    <a:bodyPr/>
                    <a:lstStyle/>
                    <a:p>
                      <a:endParaRPr lang="en-US" dirty="0"/>
                    </a:p>
                  </a:txBody>
                  <a:tcPr/>
                </a:tc>
                <a:tc>
                  <a:txBody>
                    <a:bodyPr/>
                    <a:lstStyle/>
                    <a:p>
                      <a:pPr algn="ctr"/>
                      <a:r>
                        <a:rPr lang="en-US" b="1" dirty="0" smtClean="0"/>
                        <a:t>CHILLS</a:t>
                      </a:r>
                      <a:endParaRPr lang="en-US" b="1" dirty="0"/>
                    </a:p>
                  </a:txBody>
                  <a:tcPr/>
                </a:tc>
                <a:tc>
                  <a:txBody>
                    <a:bodyPr/>
                    <a:lstStyle/>
                    <a:p>
                      <a:endParaRPr lang="en-US"/>
                    </a:p>
                  </a:txBody>
                  <a:tcPr/>
                </a:tc>
                <a:extLst>
                  <a:ext uri="{0D108BD9-81ED-4DB2-BD59-A6C34878D82A}">
                    <a16:rowId xmlns:a16="http://schemas.microsoft.com/office/drawing/2014/main" val="3601892944"/>
                  </a:ext>
                </a:extLst>
              </a:tr>
              <a:tr h="370840">
                <a:tc>
                  <a:txBody>
                    <a:bodyPr/>
                    <a:lstStyle/>
                    <a:p>
                      <a:endParaRPr lang="en-US"/>
                    </a:p>
                  </a:txBody>
                  <a:tcPr/>
                </a:tc>
                <a:tc>
                  <a:txBody>
                    <a:bodyPr/>
                    <a:lstStyle/>
                    <a:p>
                      <a:r>
                        <a:rPr lang="en-US" b="1" dirty="0" smtClean="0"/>
                        <a:t>Flu</a:t>
                      </a:r>
                      <a:r>
                        <a:rPr lang="en-US" b="1" baseline="0" dirty="0" smtClean="0"/>
                        <a:t> = Yes</a:t>
                      </a:r>
                      <a:endParaRPr lang="en-US" b="1" dirty="0"/>
                    </a:p>
                  </a:txBody>
                  <a:tcPr/>
                </a:tc>
                <a:tc>
                  <a:txBody>
                    <a:bodyPr/>
                    <a:lstStyle/>
                    <a:p>
                      <a:r>
                        <a:rPr lang="en-US" b="1" dirty="0" smtClean="0"/>
                        <a:t>Flu =</a:t>
                      </a:r>
                      <a:r>
                        <a:rPr lang="en-US" b="1" baseline="0" dirty="0" smtClean="0"/>
                        <a:t> </a:t>
                      </a:r>
                      <a:r>
                        <a:rPr lang="en-US" b="1" dirty="0" smtClean="0"/>
                        <a:t>No</a:t>
                      </a:r>
                      <a:endParaRPr lang="en-US" b="1" dirty="0"/>
                    </a:p>
                  </a:txBody>
                  <a:tcPr/>
                </a:tc>
                <a:extLst>
                  <a:ext uri="{0D108BD9-81ED-4DB2-BD59-A6C34878D82A}">
                    <a16:rowId xmlns:a16="http://schemas.microsoft.com/office/drawing/2014/main" val="2394065359"/>
                  </a:ext>
                </a:extLst>
              </a:tr>
              <a:tr h="370840">
                <a:tc>
                  <a:txBody>
                    <a:bodyPr/>
                    <a:lstStyle/>
                    <a:p>
                      <a:r>
                        <a:rPr lang="en-US" b="1" dirty="0" smtClean="0"/>
                        <a:t>Yes</a:t>
                      </a:r>
                      <a:endParaRPr lang="en-US" b="1" dirty="0"/>
                    </a:p>
                  </a:txBody>
                  <a:tcPr/>
                </a:tc>
                <a:tc>
                  <a:txBody>
                    <a:bodyPr/>
                    <a:lstStyle/>
                    <a:p>
                      <a:r>
                        <a:rPr lang="en-US" dirty="0" smtClean="0"/>
                        <a:t>3/4</a:t>
                      </a:r>
                      <a:endParaRPr lang="en-US" dirty="0"/>
                    </a:p>
                  </a:txBody>
                  <a:tcPr/>
                </a:tc>
                <a:tc>
                  <a:txBody>
                    <a:bodyPr/>
                    <a:lstStyle/>
                    <a:p>
                      <a:r>
                        <a:rPr lang="en-US" dirty="0" smtClean="0"/>
                        <a:t>1/4</a:t>
                      </a:r>
                      <a:endParaRPr lang="en-US" dirty="0"/>
                    </a:p>
                  </a:txBody>
                  <a:tcPr/>
                </a:tc>
                <a:extLst>
                  <a:ext uri="{0D108BD9-81ED-4DB2-BD59-A6C34878D82A}">
                    <a16:rowId xmlns:a16="http://schemas.microsoft.com/office/drawing/2014/main" val="326573919"/>
                  </a:ext>
                </a:extLst>
              </a:tr>
              <a:tr h="370840">
                <a:tc>
                  <a:txBody>
                    <a:bodyPr/>
                    <a:lstStyle/>
                    <a:p>
                      <a:r>
                        <a:rPr lang="en-US" b="1" dirty="0" smtClean="0"/>
                        <a:t>No</a:t>
                      </a:r>
                      <a:endParaRPr lang="en-US" b="1" dirty="0"/>
                    </a:p>
                  </a:txBody>
                  <a:tcPr/>
                </a:tc>
                <a:tc>
                  <a:txBody>
                    <a:bodyPr/>
                    <a:lstStyle/>
                    <a:p>
                      <a:r>
                        <a:rPr lang="en-US" dirty="0" smtClean="0"/>
                        <a:t>2/4</a:t>
                      </a:r>
                      <a:endParaRPr lang="en-US" dirty="0"/>
                    </a:p>
                  </a:txBody>
                  <a:tcPr/>
                </a:tc>
                <a:tc>
                  <a:txBody>
                    <a:bodyPr/>
                    <a:lstStyle/>
                    <a:p>
                      <a:r>
                        <a:rPr lang="en-US" dirty="0" smtClean="0"/>
                        <a:t>2/4</a:t>
                      </a:r>
                      <a:endParaRPr lang="en-US" dirty="0"/>
                    </a:p>
                  </a:txBody>
                  <a:tcPr/>
                </a:tc>
                <a:extLst>
                  <a:ext uri="{0D108BD9-81ED-4DB2-BD59-A6C34878D82A}">
                    <a16:rowId xmlns:a16="http://schemas.microsoft.com/office/drawing/2014/main" val="2294359744"/>
                  </a:ext>
                </a:extLst>
              </a:tr>
            </a:tbl>
          </a:graphicData>
        </a:graphic>
      </p:graphicFrame>
    </p:spTree>
    <p:extLst>
      <p:ext uri="{BB962C8B-B14F-4D97-AF65-F5344CB8AC3E}">
        <p14:creationId xmlns:p14="http://schemas.microsoft.com/office/powerpoint/2010/main" val="33309943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1513845801"/>
              </p:ext>
            </p:extLst>
          </p:nvPr>
        </p:nvGraphicFramePr>
        <p:xfrm>
          <a:off x="2592925" y="2705100"/>
          <a:ext cx="8915400" cy="148336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921294735"/>
                    </a:ext>
                  </a:extLst>
                </a:gridCol>
                <a:gridCol w="2971800">
                  <a:extLst>
                    <a:ext uri="{9D8B030D-6E8A-4147-A177-3AD203B41FA5}">
                      <a16:colId xmlns:a16="http://schemas.microsoft.com/office/drawing/2014/main" val="3005989328"/>
                    </a:ext>
                  </a:extLst>
                </a:gridCol>
                <a:gridCol w="2971800">
                  <a:extLst>
                    <a:ext uri="{9D8B030D-6E8A-4147-A177-3AD203B41FA5}">
                      <a16:colId xmlns:a16="http://schemas.microsoft.com/office/drawing/2014/main" val="3096869980"/>
                    </a:ext>
                  </a:extLst>
                </a:gridCol>
              </a:tblGrid>
              <a:tr h="370840">
                <a:tc>
                  <a:txBody>
                    <a:bodyPr/>
                    <a:lstStyle/>
                    <a:p>
                      <a:endParaRPr lang="en-US" dirty="0"/>
                    </a:p>
                  </a:txBody>
                  <a:tcPr/>
                </a:tc>
                <a:tc>
                  <a:txBody>
                    <a:bodyPr/>
                    <a:lstStyle/>
                    <a:p>
                      <a:pPr algn="ctr"/>
                      <a:r>
                        <a:rPr lang="en-US" b="1" dirty="0" smtClean="0"/>
                        <a:t>RUNNY</a:t>
                      </a:r>
                      <a:r>
                        <a:rPr lang="en-US" b="1" baseline="0" dirty="0" smtClean="0"/>
                        <a:t> NOSE</a:t>
                      </a:r>
                      <a:endParaRPr lang="en-US" b="1" dirty="0"/>
                    </a:p>
                  </a:txBody>
                  <a:tcPr/>
                </a:tc>
                <a:tc>
                  <a:txBody>
                    <a:bodyPr/>
                    <a:lstStyle/>
                    <a:p>
                      <a:endParaRPr lang="en-US"/>
                    </a:p>
                  </a:txBody>
                  <a:tcPr/>
                </a:tc>
                <a:extLst>
                  <a:ext uri="{0D108BD9-81ED-4DB2-BD59-A6C34878D82A}">
                    <a16:rowId xmlns:a16="http://schemas.microsoft.com/office/drawing/2014/main" val="3601892944"/>
                  </a:ext>
                </a:extLst>
              </a:tr>
              <a:tr h="370840">
                <a:tc>
                  <a:txBody>
                    <a:bodyPr/>
                    <a:lstStyle/>
                    <a:p>
                      <a:endParaRPr lang="en-US"/>
                    </a:p>
                  </a:txBody>
                  <a:tcPr/>
                </a:tc>
                <a:tc>
                  <a:txBody>
                    <a:bodyPr/>
                    <a:lstStyle/>
                    <a:p>
                      <a:r>
                        <a:rPr lang="en-US" b="1" dirty="0" smtClean="0"/>
                        <a:t>Flu</a:t>
                      </a:r>
                      <a:r>
                        <a:rPr lang="en-US" b="1" baseline="0" dirty="0" smtClean="0"/>
                        <a:t> = Yes</a:t>
                      </a:r>
                      <a:endParaRPr lang="en-US" b="1" dirty="0"/>
                    </a:p>
                  </a:txBody>
                  <a:tcPr/>
                </a:tc>
                <a:tc>
                  <a:txBody>
                    <a:bodyPr/>
                    <a:lstStyle/>
                    <a:p>
                      <a:r>
                        <a:rPr lang="en-US" b="1" dirty="0" smtClean="0"/>
                        <a:t>Flu =</a:t>
                      </a:r>
                      <a:r>
                        <a:rPr lang="en-US" b="1" baseline="0" dirty="0" smtClean="0"/>
                        <a:t> </a:t>
                      </a:r>
                      <a:r>
                        <a:rPr lang="en-US" b="1" dirty="0" smtClean="0"/>
                        <a:t>No</a:t>
                      </a:r>
                      <a:endParaRPr lang="en-US" b="1" dirty="0"/>
                    </a:p>
                  </a:txBody>
                  <a:tcPr/>
                </a:tc>
                <a:extLst>
                  <a:ext uri="{0D108BD9-81ED-4DB2-BD59-A6C34878D82A}">
                    <a16:rowId xmlns:a16="http://schemas.microsoft.com/office/drawing/2014/main" val="2394065359"/>
                  </a:ext>
                </a:extLst>
              </a:tr>
              <a:tr h="370840">
                <a:tc>
                  <a:txBody>
                    <a:bodyPr/>
                    <a:lstStyle/>
                    <a:p>
                      <a:r>
                        <a:rPr lang="en-US" b="1" dirty="0" smtClean="0"/>
                        <a:t>Yes</a:t>
                      </a:r>
                      <a:endParaRPr lang="en-US" b="1" dirty="0"/>
                    </a:p>
                  </a:txBody>
                  <a:tcPr/>
                </a:tc>
                <a:tc>
                  <a:txBody>
                    <a:bodyPr/>
                    <a:lstStyle/>
                    <a:p>
                      <a:r>
                        <a:rPr lang="en-US" dirty="0" smtClean="0"/>
                        <a:t>4/5</a:t>
                      </a:r>
                      <a:endParaRPr lang="en-US" dirty="0"/>
                    </a:p>
                  </a:txBody>
                  <a:tcPr/>
                </a:tc>
                <a:tc>
                  <a:txBody>
                    <a:bodyPr/>
                    <a:lstStyle/>
                    <a:p>
                      <a:r>
                        <a:rPr lang="en-US" dirty="0" smtClean="0"/>
                        <a:t>1/5</a:t>
                      </a:r>
                      <a:endParaRPr lang="en-US" dirty="0"/>
                    </a:p>
                  </a:txBody>
                  <a:tcPr/>
                </a:tc>
                <a:extLst>
                  <a:ext uri="{0D108BD9-81ED-4DB2-BD59-A6C34878D82A}">
                    <a16:rowId xmlns:a16="http://schemas.microsoft.com/office/drawing/2014/main" val="326573919"/>
                  </a:ext>
                </a:extLst>
              </a:tr>
              <a:tr h="370840">
                <a:tc>
                  <a:txBody>
                    <a:bodyPr/>
                    <a:lstStyle/>
                    <a:p>
                      <a:r>
                        <a:rPr lang="en-US" b="1" dirty="0" smtClean="0"/>
                        <a:t>No</a:t>
                      </a:r>
                      <a:endParaRPr lang="en-US" b="1" dirty="0"/>
                    </a:p>
                  </a:txBody>
                  <a:tcPr/>
                </a:tc>
                <a:tc>
                  <a:txBody>
                    <a:bodyPr/>
                    <a:lstStyle/>
                    <a:p>
                      <a:r>
                        <a:rPr lang="en-US" dirty="0" smtClean="0"/>
                        <a:t>1/3</a:t>
                      </a:r>
                      <a:endParaRPr lang="en-US" dirty="0"/>
                    </a:p>
                  </a:txBody>
                  <a:tcPr/>
                </a:tc>
                <a:tc>
                  <a:txBody>
                    <a:bodyPr/>
                    <a:lstStyle/>
                    <a:p>
                      <a:r>
                        <a:rPr lang="en-US" dirty="0" smtClean="0"/>
                        <a:t>2/3</a:t>
                      </a:r>
                      <a:endParaRPr lang="en-US" dirty="0"/>
                    </a:p>
                  </a:txBody>
                  <a:tcPr/>
                </a:tc>
                <a:extLst>
                  <a:ext uri="{0D108BD9-81ED-4DB2-BD59-A6C34878D82A}">
                    <a16:rowId xmlns:a16="http://schemas.microsoft.com/office/drawing/2014/main" val="2294359744"/>
                  </a:ext>
                </a:extLst>
              </a:tr>
            </a:tbl>
          </a:graphicData>
        </a:graphic>
      </p:graphicFrame>
    </p:spTree>
    <p:extLst>
      <p:ext uri="{BB962C8B-B14F-4D97-AF65-F5344CB8AC3E}">
        <p14:creationId xmlns:p14="http://schemas.microsoft.com/office/powerpoint/2010/main" val="1273504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Classifiers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Generative vs Discriminative classifiers: </a:t>
            </a:r>
            <a:r>
              <a:rPr lang="en-US" dirty="0" smtClean="0"/>
              <a:t>discriminative classifier models a classification rule directly based on previous data while Generative classifier makes a probabilistic model of data within each class</a:t>
            </a:r>
          </a:p>
          <a:p>
            <a:pPr lvl="1">
              <a:buFont typeface="Arial" panose="020B0604020202020204" pitchFamily="34" charset="0"/>
              <a:buChar char="•"/>
            </a:pPr>
            <a:r>
              <a:rPr lang="en-US" dirty="0"/>
              <a:t>For example: a discriminative approach would determine differences in linguistic models without learning the language and then classify input data</a:t>
            </a:r>
          </a:p>
          <a:p>
            <a:pPr lvl="1">
              <a:buFont typeface="Arial" panose="020B0604020202020204" pitchFamily="34" charset="0"/>
              <a:buChar char="•"/>
            </a:pPr>
            <a:r>
              <a:rPr lang="en-US" dirty="0"/>
              <a:t>On the other hand, a generative classifier would learn each language and then classify data using the knowledge</a:t>
            </a:r>
            <a:r>
              <a:rPr lang="en-US" dirty="0" smtClean="0"/>
              <a:t>.</a:t>
            </a:r>
            <a:endParaRPr lang="en-US" dirty="0"/>
          </a:p>
          <a:p>
            <a:pPr>
              <a:buFont typeface="Arial" panose="020B0604020202020204" pitchFamily="34" charset="0"/>
              <a:buChar char="•"/>
            </a:pPr>
            <a:r>
              <a:rPr lang="en-US" dirty="0" smtClean="0"/>
              <a:t>Discriminative classifier include: k-NN, decision tree, SVM</a:t>
            </a:r>
          </a:p>
          <a:p>
            <a:pPr>
              <a:buFont typeface="Arial" panose="020B0604020202020204" pitchFamily="34" charset="0"/>
              <a:buChar char="•"/>
            </a:pPr>
            <a:r>
              <a:rPr lang="en-US" dirty="0" smtClean="0"/>
              <a:t>Generative classifier include: naïve Bayes, model based classifiers </a:t>
            </a:r>
          </a:p>
          <a:p>
            <a:pPr marL="457200" lvl="1" indent="0">
              <a:buNone/>
            </a:pPr>
            <a:endParaRPr lang="en-US" dirty="0" smtClean="0"/>
          </a:p>
        </p:txBody>
      </p:sp>
    </p:spTree>
    <p:extLst>
      <p:ext uri="{BB962C8B-B14F-4D97-AF65-F5344CB8AC3E}">
        <p14:creationId xmlns:p14="http://schemas.microsoft.com/office/powerpoint/2010/main" val="6362585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04277127"/>
              </p:ext>
            </p:extLst>
          </p:nvPr>
        </p:nvGraphicFramePr>
        <p:xfrm>
          <a:off x="2589212" y="3048000"/>
          <a:ext cx="8915400" cy="185420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3213716370"/>
                    </a:ext>
                  </a:extLst>
                </a:gridCol>
                <a:gridCol w="2971800">
                  <a:extLst>
                    <a:ext uri="{9D8B030D-6E8A-4147-A177-3AD203B41FA5}">
                      <a16:colId xmlns:a16="http://schemas.microsoft.com/office/drawing/2014/main" val="379924978"/>
                    </a:ext>
                  </a:extLst>
                </a:gridCol>
                <a:gridCol w="2971800">
                  <a:extLst>
                    <a:ext uri="{9D8B030D-6E8A-4147-A177-3AD203B41FA5}">
                      <a16:colId xmlns:a16="http://schemas.microsoft.com/office/drawing/2014/main" val="3412718887"/>
                    </a:ext>
                  </a:extLst>
                </a:gridCol>
              </a:tblGrid>
              <a:tr h="370840">
                <a:tc>
                  <a:txBody>
                    <a:bodyPr/>
                    <a:lstStyle/>
                    <a:p>
                      <a:endParaRPr lang="en-US" dirty="0"/>
                    </a:p>
                  </a:txBody>
                  <a:tcPr/>
                </a:tc>
                <a:tc>
                  <a:txBody>
                    <a:bodyPr/>
                    <a:lstStyle/>
                    <a:p>
                      <a:pPr algn="ctr"/>
                      <a:r>
                        <a:rPr lang="en-US" b="1" dirty="0" smtClean="0"/>
                        <a:t>HEADACHE</a:t>
                      </a:r>
                      <a:endParaRPr lang="en-US" b="1" dirty="0"/>
                    </a:p>
                  </a:txBody>
                  <a:tcPr/>
                </a:tc>
                <a:tc>
                  <a:txBody>
                    <a:bodyPr/>
                    <a:lstStyle/>
                    <a:p>
                      <a:endParaRPr lang="en-US"/>
                    </a:p>
                  </a:txBody>
                  <a:tcPr/>
                </a:tc>
                <a:extLst>
                  <a:ext uri="{0D108BD9-81ED-4DB2-BD59-A6C34878D82A}">
                    <a16:rowId xmlns:a16="http://schemas.microsoft.com/office/drawing/2014/main" val="903745692"/>
                  </a:ext>
                </a:extLst>
              </a:tr>
              <a:tr h="370840">
                <a:tc>
                  <a:txBody>
                    <a:bodyPr/>
                    <a:lstStyle/>
                    <a:p>
                      <a:endParaRPr lang="en-US"/>
                    </a:p>
                  </a:txBody>
                  <a:tcPr/>
                </a:tc>
                <a:tc>
                  <a:txBody>
                    <a:bodyPr/>
                    <a:lstStyle/>
                    <a:p>
                      <a:r>
                        <a:rPr lang="en-US" b="1" dirty="0" smtClean="0"/>
                        <a:t>Flu = Yes</a:t>
                      </a:r>
                      <a:endParaRPr lang="en-US" b="1" dirty="0"/>
                    </a:p>
                  </a:txBody>
                  <a:tcPr/>
                </a:tc>
                <a:tc>
                  <a:txBody>
                    <a:bodyPr/>
                    <a:lstStyle/>
                    <a:p>
                      <a:r>
                        <a:rPr lang="en-US" b="1" dirty="0" smtClean="0"/>
                        <a:t>Flu</a:t>
                      </a:r>
                      <a:r>
                        <a:rPr lang="en-US" b="1" baseline="0" dirty="0" smtClean="0"/>
                        <a:t> = No</a:t>
                      </a:r>
                      <a:endParaRPr lang="en-US" b="1" dirty="0"/>
                    </a:p>
                  </a:txBody>
                  <a:tcPr/>
                </a:tc>
                <a:extLst>
                  <a:ext uri="{0D108BD9-81ED-4DB2-BD59-A6C34878D82A}">
                    <a16:rowId xmlns:a16="http://schemas.microsoft.com/office/drawing/2014/main" val="584142749"/>
                  </a:ext>
                </a:extLst>
              </a:tr>
              <a:tr h="370840">
                <a:tc>
                  <a:txBody>
                    <a:bodyPr/>
                    <a:lstStyle/>
                    <a:p>
                      <a:r>
                        <a:rPr lang="en-US" b="1" dirty="0" smtClean="0"/>
                        <a:t>Strong</a:t>
                      </a:r>
                      <a:endParaRPr lang="en-US" b="1" dirty="0"/>
                    </a:p>
                  </a:txBody>
                  <a:tcPr/>
                </a:tc>
                <a:tc>
                  <a:txBody>
                    <a:bodyPr/>
                    <a:lstStyle/>
                    <a:p>
                      <a:r>
                        <a:rPr lang="en-US" dirty="0" smtClean="0"/>
                        <a:t>2/3</a:t>
                      </a:r>
                      <a:endParaRPr lang="en-US" dirty="0"/>
                    </a:p>
                  </a:txBody>
                  <a:tcPr/>
                </a:tc>
                <a:tc>
                  <a:txBody>
                    <a:bodyPr/>
                    <a:lstStyle/>
                    <a:p>
                      <a:r>
                        <a:rPr lang="en-US" dirty="0" smtClean="0"/>
                        <a:t>1/3</a:t>
                      </a:r>
                      <a:endParaRPr lang="en-US" dirty="0"/>
                    </a:p>
                  </a:txBody>
                  <a:tcPr/>
                </a:tc>
                <a:extLst>
                  <a:ext uri="{0D108BD9-81ED-4DB2-BD59-A6C34878D82A}">
                    <a16:rowId xmlns:a16="http://schemas.microsoft.com/office/drawing/2014/main" val="2548836425"/>
                  </a:ext>
                </a:extLst>
              </a:tr>
              <a:tr h="370840">
                <a:tc>
                  <a:txBody>
                    <a:bodyPr/>
                    <a:lstStyle/>
                    <a:p>
                      <a:r>
                        <a:rPr lang="en-US" b="1" dirty="0" smtClean="0"/>
                        <a:t>Mild</a:t>
                      </a:r>
                      <a:endParaRPr lang="en-US" b="1" dirty="0"/>
                    </a:p>
                  </a:txBody>
                  <a:tcPr/>
                </a:tc>
                <a:tc>
                  <a:txBody>
                    <a:bodyPr/>
                    <a:lstStyle/>
                    <a:p>
                      <a:r>
                        <a:rPr lang="en-US" dirty="0" smtClean="0"/>
                        <a:t>2/3</a:t>
                      </a:r>
                      <a:endParaRPr lang="en-US" dirty="0"/>
                    </a:p>
                  </a:txBody>
                  <a:tcPr/>
                </a:tc>
                <a:tc>
                  <a:txBody>
                    <a:bodyPr/>
                    <a:lstStyle/>
                    <a:p>
                      <a:r>
                        <a:rPr lang="en-US" dirty="0" smtClean="0"/>
                        <a:t>1/3</a:t>
                      </a:r>
                      <a:endParaRPr lang="en-US" dirty="0"/>
                    </a:p>
                  </a:txBody>
                  <a:tcPr/>
                </a:tc>
                <a:extLst>
                  <a:ext uri="{0D108BD9-81ED-4DB2-BD59-A6C34878D82A}">
                    <a16:rowId xmlns:a16="http://schemas.microsoft.com/office/drawing/2014/main" val="238286209"/>
                  </a:ext>
                </a:extLst>
              </a:tr>
              <a:tr h="370840">
                <a:tc>
                  <a:txBody>
                    <a:bodyPr/>
                    <a:lstStyle/>
                    <a:p>
                      <a:r>
                        <a:rPr lang="en-US" b="1" dirty="0" smtClean="0"/>
                        <a:t>No</a:t>
                      </a:r>
                      <a:endParaRPr lang="en-US" b="1" dirty="0"/>
                    </a:p>
                  </a:txBody>
                  <a:tcPr/>
                </a:tc>
                <a:tc>
                  <a:txBody>
                    <a:bodyPr/>
                    <a:lstStyle/>
                    <a:p>
                      <a:r>
                        <a:rPr lang="en-US" dirty="0" smtClean="0"/>
                        <a:t>1/2</a:t>
                      </a:r>
                      <a:endParaRPr lang="en-US" dirty="0"/>
                    </a:p>
                  </a:txBody>
                  <a:tcPr/>
                </a:tc>
                <a:tc>
                  <a:txBody>
                    <a:bodyPr/>
                    <a:lstStyle/>
                    <a:p>
                      <a:r>
                        <a:rPr lang="en-US" dirty="0" smtClean="0"/>
                        <a:t>1/2</a:t>
                      </a:r>
                      <a:endParaRPr lang="en-US" dirty="0"/>
                    </a:p>
                  </a:txBody>
                  <a:tcPr/>
                </a:tc>
                <a:extLst>
                  <a:ext uri="{0D108BD9-81ED-4DB2-BD59-A6C34878D82A}">
                    <a16:rowId xmlns:a16="http://schemas.microsoft.com/office/drawing/2014/main" val="3310843721"/>
                  </a:ext>
                </a:extLst>
              </a:tr>
            </a:tbl>
          </a:graphicData>
        </a:graphic>
      </p:graphicFrame>
    </p:spTree>
    <p:extLst>
      <p:ext uri="{BB962C8B-B14F-4D97-AF65-F5344CB8AC3E}">
        <p14:creationId xmlns:p14="http://schemas.microsoft.com/office/powerpoint/2010/main" val="35516933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1949188464"/>
              </p:ext>
            </p:extLst>
          </p:nvPr>
        </p:nvGraphicFramePr>
        <p:xfrm>
          <a:off x="2592925" y="2705100"/>
          <a:ext cx="8915400" cy="148336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921294735"/>
                    </a:ext>
                  </a:extLst>
                </a:gridCol>
                <a:gridCol w="2971800">
                  <a:extLst>
                    <a:ext uri="{9D8B030D-6E8A-4147-A177-3AD203B41FA5}">
                      <a16:colId xmlns:a16="http://schemas.microsoft.com/office/drawing/2014/main" val="3005989328"/>
                    </a:ext>
                  </a:extLst>
                </a:gridCol>
                <a:gridCol w="2971800">
                  <a:extLst>
                    <a:ext uri="{9D8B030D-6E8A-4147-A177-3AD203B41FA5}">
                      <a16:colId xmlns:a16="http://schemas.microsoft.com/office/drawing/2014/main" val="3096869980"/>
                    </a:ext>
                  </a:extLst>
                </a:gridCol>
              </a:tblGrid>
              <a:tr h="370840">
                <a:tc>
                  <a:txBody>
                    <a:bodyPr/>
                    <a:lstStyle/>
                    <a:p>
                      <a:endParaRPr lang="en-US" dirty="0"/>
                    </a:p>
                  </a:txBody>
                  <a:tcPr/>
                </a:tc>
                <a:tc>
                  <a:txBody>
                    <a:bodyPr/>
                    <a:lstStyle/>
                    <a:p>
                      <a:pPr algn="ctr"/>
                      <a:r>
                        <a:rPr lang="en-US" b="1" dirty="0" smtClean="0"/>
                        <a:t>FEVER</a:t>
                      </a:r>
                      <a:endParaRPr lang="en-US" b="1" dirty="0"/>
                    </a:p>
                  </a:txBody>
                  <a:tcPr/>
                </a:tc>
                <a:tc>
                  <a:txBody>
                    <a:bodyPr/>
                    <a:lstStyle/>
                    <a:p>
                      <a:endParaRPr lang="en-US"/>
                    </a:p>
                  </a:txBody>
                  <a:tcPr/>
                </a:tc>
                <a:extLst>
                  <a:ext uri="{0D108BD9-81ED-4DB2-BD59-A6C34878D82A}">
                    <a16:rowId xmlns:a16="http://schemas.microsoft.com/office/drawing/2014/main" val="3601892944"/>
                  </a:ext>
                </a:extLst>
              </a:tr>
              <a:tr h="370840">
                <a:tc>
                  <a:txBody>
                    <a:bodyPr/>
                    <a:lstStyle/>
                    <a:p>
                      <a:endParaRPr lang="en-US"/>
                    </a:p>
                  </a:txBody>
                  <a:tcPr/>
                </a:tc>
                <a:tc>
                  <a:txBody>
                    <a:bodyPr/>
                    <a:lstStyle/>
                    <a:p>
                      <a:r>
                        <a:rPr lang="en-US" b="1" dirty="0" smtClean="0"/>
                        <a:t>Flu</a:t>
                      </a:r>
                      <a:r>
                        <a:rPr lang="en-US" b="1" baseline="0" dirty="0" smtClean="0"/>
                        <a:t> = Yes</a:t>
                      </a:r>
                      <a:endParaRPr lang="en-US" b="1" dirty="0"/>
                    </a:p>
                  </a:txBody>
                  <a:tcPr/>
                </a:tc>
                <a:tc>
                  <a:txBody>
                    <a:bodyPr/>
                    <a:lstStyle/>
                    <a:p>
                      <a:r>
                        <a:rPr lang="en-US" b="1" dirty="0" smtClean="0"/>
                        <a:t>Flu =</a:t>
                      </a:r>
                      <a:r>
                        <a:rPr lang="en-US" b="1" baseline="0" dirty="0" smtClean="0"/>
                        <a:t> </a:t>
                      </a:r>
                      <a:r>
                        <a:rPr lang="en-US" b="1" dirty="0" smtClean="0"/>
                        <a:t>No</a:t>
                      </a:r>
                      <a:endParaRPr lang="en-US" b="1" dirty="0"/>
                    </a:p>
                  </a:txBody>
                  <a:tcPr/>
                </a:tc>
                <a:extLst>
                  <a:ext uri="{0D108BD9-81ED-4DB2-BD59-A6C34878D82A}">
                    <a16:rowId xmlns:a16="http://schemas.microsoft.com/office/drawing/2014/main" val="2394065359"/>
                  </a:ext>
                </a:extLst>
              </a:tr>
              <a:tr h="370840">
                <a:tc>
                  <a:txBody>
                    <a:bodyPr/>
                    <a:lstStyle/>
                    <a:p>
                      <a:r>
                        <a:rPr lang="en-US" b="1" dirty="0" smtClean="0"/>
                        <a:t>Yes</a:t>
                      </a:r>
                      <a:endParaRPr lang="en-US" b="1" dirty="0"/>
                    </a:p>
                  </a:txBody>
                  <a:tcPr/>
                </a:tc>
                <a:tc>
                  <a:txBody>
                    <a:bodyPr/>
                    <a:lstStyle/>
                    <a:p>
                      <a:r>
                        <a:rPr lang="en-US" dirty="0" smtClean="0"/>
                        <a:t>4/5</a:t>
                      </a:r>
                      <a:endParaRPr lang="en-US" dirty="0"/>
                    </a:p>
                  </a:txBody>
                  <a:tcPr/>
                </a:tc>
                <a:tc>
                  <a:txBody>
                    <a:bodyPr/>
                    <a:lstStyle/>
                    <a:p>
                      <a:r>
                        <a:rPr lang="en-US" dirty="0" smtClean="0"/>
                        <a:t>1/5</a:t>
                      </a:r>
                      <a:endParaRPr lang="en-US" dirty="0"/>
                    </a:p>
                  </a:txBody>
                  <a:tcPr/>
                </a:tc>
                <a:extLst>
                  <a:ext uri="{0D108BD9-81ED-4DB2-BD59-A6C34878D82A}">
                    <a16:rowId xmlns:a16="http://schemas.microsoft.com/office/drawing/2014/main" val="326573919"/>
                  </a:ext>
                </a:extLst>
              </a:tr>
              <a:tr h="370840">
                <a:tc>
                  <a:txBody>
                    <a:bodyPr/>
                    <a:lstStyle/>
                    <a:p>
                      <a:r>
                        <a:rPr lang="en-US" b="1" dirty="0" smtClean="0"/>
                        <a:t>No</a:t>
                      </a:r>
                      <a:endParaRPr lang="en-US" b="1" dirty="0"/>
                    </a:p>
                  </a:txBody>
                  <a:tcPr/>
                </a:tc>
                <a:tc>
                  <a:txBody>
                    <a:bodyPr/>
                    <a:lstStyle/>
                    <a:p>
                      <a:r>
                        <a:rPr lang="en-US" dirty="0" smtClean="0"/>
                        <a:t>1/3</a:t>
                      </a:r>
                      <a:endParaRPr lang="en-US" dirty="0"/>
                    </a:p>
                  </a:txBody>
                  <a:tcPr/>
                </a:tc>
                <a:tc>
                  <a:txBody>
                    <a:bodyPr/>
                    <a:lstStyle/>
                    <a:p>
                      <a:r>
                        <a:rPr lang="en-US" dirty="0" smtClean="0"/>
                        <a:t>2/3</a:t>
                      </a:r>
                      <a:endParaRPr lang="en-US" dirty="0"/>
                    </a:p>
                  </a:txBody>
                  <a:tcPr/>
                </a:tc>
                <a:extLst>
                  <a:ext uri="{0D108BD9-81ED-4DB2-BD59-A6C34878D82A}">
                    <a16:rowId xmlns:a16="http://schemas.microsoft.com/office/drawing/2014/main" val="2294359744"/>
                  </a:ext>
                </a:extLst>
              </a:tr>
            </a:tbl>
          </a:graphicData>
        </a:graphic>
      </p:graphicFrame>
    </p:spTree>
    <p:extLst>
      <p:ext uri="{BB962C8B-B14F-4D97-AF65-F5344CB8AC3E}">
        <p14:creationId xmlns:p14="http://schemas.microsoft.com/office/powerpoint/2010/main" val="2065668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592925" y="624110"/>
            <a:ext cx="8915400" cy="6105303"/>
          </a:xfrm>
        </p:spPr>
        <p:txBody>
          <a:bodyPr>
            <a:normAutofit/>
          </a:bodyPr>
          <a:lstStyle/>
          <a:p>
            <a:r>
              <a:rPr lang="en-US" dirty="0" smtClean="0"/>
              <a:t>P(Flu = Yes) = 5/8</a:t>
            </a:r>
          </a:p>
          <a:p>
            <a:r>
              <a:rPr lang="en-US" dirty="0"/>
              <a:t>P(Flu = </a:t>
            </a:r>
            <a:r>
              <a:rPr lang="en-US" dirty="0" smtClean="0"/>
              <a:t>No) </a:t>
            </a:r>
            <a:r>
              <a:rPr lang="en-US" dirty="0"/>
              <a:t>= </a:t>
            </a:r>
            <a:r>
              <a:rPr lang="en-US" dirty="0" smtClean="0"/>
              <a:t>	3/8					</a:t>
            </a:r>
          </a:p>
          <a:p>
            <a:r>
              <a:rPr lang="en-US" dirty="0" smtClean="0"/>
              <a:t>P(chills = Y | Y) = 3/4</a:t>
            </a:r>
          </a:p>
          <a:p>
            <a:r>
              <a:rPr lang="en-US" dirty="0"/>
              <a:t>P(chills = Y | </a:t>
            </a:r>
            <a:r>
              <a:rPr lang="en-US" dirty="0" smtClean="0"/>
              <a:t>N) = 1/4</a:t>
            </a:r>
          </a:p>
          <a:p>
            <a:r>
              <a:rPr lang="en-US" dirty="0" smtClean="0"/>
              <a:t>P(runny nose </a:t>
            </a:r>
            <a:r>
              <a:rPr lang="en-US" dirty="0"/>
              <a:t>= </a:t>
            </a:r>
            <a:r>
              <a:rPr lang="en-US" dirty="0" smtClean="0"/>
              <a:t>N </a:t>
            </a:r>
            <a:r>
              <a:rPr lang="en-US" dirty="0"/>
              <a:t>| Y) </a:t>
            </a:r>
            <a:r>
              <a:rPr lang="en-US" dirty="0" smtClean="0"/>
              <a:t>= 1/3</a:t>
            </a:r>
          </a:p>
          <a:p>
            <a:r>
              <a:rPr lang="en-US" dirty="0"/>
              <a:t>P(runny nose = N | </a:t>
            </a:r>
            <a:r>
              <a:rPr lang="en-US" dirty="0" smtClean="0"/>
              <a:t>N) = 2/3</a:t>
            </a:r>
          </a:p>
          <a:p>
            <a:r>
              <a:rPr lang="en-US" dirty="0" smtClean="0"/>
              <a:t>P(headache </a:t>
            </a:r>
            <a:r>
              <a:rPr lang="en-US" dirty="0"/>
              <a:t>= </a:t>
            </a:r>
            <a:r>
              <a:rPr lang="en-US" dirty="0" smtClean="0"/>
              <a:t>Mild </a:t>
            </a:r>
            <a:r>
              <a:rPr lang="en-US" dirty="0"/>
              <a:t>| Y) </a:t>
            </a:r>
            <a:r>
              <a:rPr lang="en-US" dirty="0" smtClean="0"/>
              <a:t>= 2/3</a:t>
            </a:r>
          </a:p>
          <a:p>
            <a:r>
              <a:rPr lang="en-US" dirty="0"/>
              <a:t>P(headache = Mild | </a:t>
            </a:r>
            <a:r>
              <a:rPr lang="en-US" dirty="0" smtClean="0"/>
              <a:t>N) = 1/3</a:t>
            </a:r>
          </a:p>
          <a:p>
            <a:r>
              <a:rPr lang="en-US" dirty="0" smtClean="0"/>
              <a:t>P(fever </a:t>
            </a:r>
            <a:r>
              <a:rPr lang="en-US" dirty="0"/>
              <a:t>= Y | Y) </a:t>
            </a:r>
            <a:r>
              <a:rPr lang="en-US" dirty="0" smtClean="0"/>
              <a:t>= 4/5</a:t>
            </a:r>
          </a:p>
          <a:p>
            <a:r>
              <a:rPr lang="en-US" dirty="0"/>
              <a:t>P(fever = Y | </a:t>
            </a:r>
            <a:r>
              <a:rPr lang="en-US" dirty="0" smtClean="0"/>
              <a:t>N) = 1/5</a:t>
            </a:r>
          </a:p>
          <a:p>
            <a:endParaRPr lang="en-US" dirty="0"/>
          </a:p>
          <a:p>
            <a:r>
              <a:rPr lang="en-US" dirty="0" smtClean="0"/>
              <a:t>P(</a:t>
            </a:r>
            <a:r>
              <a:rPr lang="en-US" dirty="0" err="1" smtClean="0"/>
              <a:t>Yes|x</a:t>
            </a:r>
            <a:r>
              <a:rPr lang="en-US" dirty="0" smtClean="0"/>
              <a:t>) = [P(chills=</a:t>
            </a:r>
            <a:r>
              <a:rPr lang="en-US" dirty="0" err="1" smtClean="0"/>
              <a:t>Y|Yes</a:t>
            </a:r>
            <a:r>
              <a:rPr lang="en-US" dirty="0" smtClean="0"/>
              <a:t>)P(runny nose=</a:t>
            </a:r>
            <a:r>
              <a:rPr lang="en-US" dirty="0" err="1" smtClean="0"/>
              <a:t>Y|Yes</a:t>
            </a:r>
            <a:r>
              <a:rPr lang="en-US" dirty="0" smtClean="0"/>
              <a:t>)P(headache=</a:t>
            </a:r>
            <a:r>
              <a:rPr lang="en-US" dirty="0" err="1" smtClean="0"/>
              <a:t>Y|Yes</a:t>
            </a:r>
            <a:r>
              <a:rPr lang="en-US" dirty="0" smtClean="0"/>
              <a:t>)P(fever=</a:t>
            </a:r>
            <a:r>
              <a:rPr lang="en-US" dirty="0" err="1" smtClean="0"/>
              <a:t>Y|yes</a:t>
            </a:r>
            <a:r>
              <a:rPr lang="en-US" dirty="0" smtClean="0"/>
              <a:t>)]P(flu=Yes) = 0.006</a:t>
            </a:r>
          </a:p>
          <a:p>
            <a:r>
              <a:rPr lang="en-US" dirty="0"/>
              <a:t>P(</a:t>
            </a:r>
            <a:r>
              <a:rPr lang="en-US" dirty="0" err="1"/>
              <a:t>Yes|x</a:t>
            </a:r>
            <a:r>
              <a:rPr lang="en-US" dirty="0"/>
              <a:t>) = [P(chills=</a:t>
            </a:r>
            <a:r>
              <a:rPr lang="en-US" dirty="0" err="1"/>
              <a:t>Y|Yes</a:t>
            </a:r>
            <a:r>
              <a:rPr lang="en-US" dirty="0"/>
              <a:t>)P(runny nose=</a:t>
            </a:r>
            <a:r>
              <a:rPr lang="en-US" dirty="0" err="1"/>
              <a:t>Y|Yes</a:t>
            </a:r>
            <a:r>
              <a:rPr lang="en-US" dirty="0"/>
              <a:t>)P(headache=</a:t>
            </a:r>
            <a:r>
              <a:rPr lang="en-US" dirty="0" err="1"/>
              <a:t>Y|Yes</a:t>
            </a:r>
            <a:r>
              <a:rPr lang="en-US" dirty="0"/>
              <a:t>)P(fever=</a:t>
            </a:r>
            <a:r>
              <a:rPr lang="en-US" dirty="0" err="1"/>
              <a:t>Y|yes</a:t>
            </a:r>
            <a:r>
              <a:rPr lang="en-US" dirty="0"/>
              <a:t>)]P(flu=Yes) = </a:t>
            </a:r>
            <a:r>
              <a:rPr lang="en-US" dirty="0" smtClean="0"/>
              <a:t>0.018</a:t>
            </a: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2678484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of Naïve Bayes</a:t>
            </a:r>
            <a:endParaRPr lang="en-US" dirty="0"/>
          </a:p>
        </p:txBody>
      </p:sp>
      <p:sp>
        <p:nvSpPr>
          <p:cNvPr id="3" name="Content Placeholder 2"/>
          <p:cNvSpPr>
            <a:spLocks noGrp="1"/>
          </p:cNvSpPr>
          <p:nvPr>
            <p:ph idx="1"/>
          </p:nvPr>
        </p:nvSpPr>
        <p:spPr/>
        <p:txBody>
          <a:bodyPr/>
          <a:lstStyle/>
          <a:p>
            <a:r>
              <a:rPr lang="en-US" dirty="0" smtClean="0"/>
              <a:t>It is easy and fast to predict a class of test data set</a:t>
            </a:r>
          </a:p>
          <a:p>
            <a:r>
              <a:rPr lang="en-US" dirty="0" smtClean="0"/>
              <a:t>Naïve Bayes classifier performs better compared to other models i.e. logistic regression and it needs less training data</a:t>
            </a:r>
          </a:p>
          <a:p>
            <a:r>
              <a:rPr lang="en-US" dirty="0" smtClean="0"/>
              <a:t>It performs well in case of categorical input variables compared to numerical variables</a:t>
            </a:r>
          </a:p>
          <a:p>
            <a:r>
              <a:rPr lang="en-US" dirty="0" smtClean="0"/>
              <a:t>Highly scalable, it scales linearly with number of predictors and data points</a:t>
            </a:r>
          </a:p>
          <a:p>
            <a:r>
              <a:rPr lang="en-US" dirty="0" smtClean="0"/>
              <a:t>Handles continuous and discrete data</a:t>
            </a:r>
          </a:p>
          <a:p>
            <a:r>
              <a:rPr lang="en-US" dirty="0" smtClean="0"/>
              <a:t>Not sensitive to irrelevant features</a:t>
            </a:r>
            <a:endParaRPr lang="en-US" dirty="0"/>
          </a:p>
        </p:txBody>
      </p:sp>
    </p:spTree>
    <p:extLst>
      <p:ext uri="{BB962C8B-B14F-4D97-AF65-F5344CB8AC3E}">
        <p14:creationId xmlns:p14="http://schemas.microsoft.com/office/powerpoint/2010/main" val="30637205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 of Naïve Bayes</a:t>
            </a:r>
            <a:endParaRPr lang="en-US" dirty="0"/>
          </a:p>
        </p:txBody>
      </p:sp>
      <p:sp>
        <p:nvSpPr>
          <p:cNvPr id="3" name="Content Placeholder 2"/>
          <p:cNvSpPr>
            <a:spLocks noGrp="1"/>
          </p:cNvSpPr>
          <p:nvPr>
            <p:ph idx="1"/>
          </p:nvPr>
        </p:nvSpPr>
        <p:spPr/>
        <p:txBody>
          <a:bodyPr/>
          <a:lstStyle/>
          <a:p>
            <a:r>
              <a:rPr lang="en-US" dirty="0" smtClean="0"/>
              <a:t>If categorical variable has a category (in test data set) which was not observed in training data set, then model will assign a 0 probability and will be unable to make a prediction</a:t>
            </a:r>
          </a:p>
          <a:p>
            <a:r>
              <a:rPr lang="en-US" dirty="0" smtClean="0"/>
              <a:t>This is often known as “zero frequency”. Can be solved by smoothing technique</a:t>
            </a:r>
          </a:p>
          <a:p>
            <a:r>
              <a:rPr lang="en-US" dirty="0" smtClean="0"/>
              <a:t>One example of smoothing technique is Laplace estimation</a:t>
            </a:r>
          </a:p>
          <a:p>
            <a:r>
              <a:rPr lang="en-US" dirty="0" smtClean="0"/>
              <a:t>Naïve Bayes makes assumption of independent predictors. In real life it is often hard to get set of predictors which are completely independent</a:t>
            </a:r>
          </a:p>
        </p:txBody>
      </p:sp>
    </p:spTree>
    <p:extLst>
      <p:ext uri="{BB962C8B-B14F-4D97-AF65-F5344CB8AC3E}">
        <p14:creationId xmlns:p14="http://schemas.microsoft.com/office/powerpoint/2010/main" val="2421068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Naïve Bayes Algorithms</a:t>
            </a:r>
            <a:endParaRPr lang="en-US" dirty="0"/>
          </a:p>
        </p:txBody>
      </p:sp>
      <p:sp>
        <p:nvSpPr>
          <p:cNvPr id="3" name="Content Placeholder 2"/>
          <p:cNvSpPr>
            <a:spLocks noGrp="1"/>
          </p:cNvSpPr>
          <p:nvPr>
            <p:ph idx="1"/>
          </p:nvPr>
        </p:nvSpPr>
        <p:spPr/>
        <p:txBody>
          <a:bodyPr/>
          <a:lstStyle/>
          <a:p>
            <a:r>
              <a:rPr lang="en-US" dirty="0" smtClean="0"/>
              <a:t>Naïve Bayes fast and thus can be used for making </a:t>
            </a:r>
            <a:r>
              <a:rPr lang="en-US" b="1" dirty="0" smtClean="0"/>
              <a:t>real time predictions</a:t>
            </a:r>
          </a:p>
          <a:p>
            <a:r>
              <a:rPr lang="en-US" dirty="0" smtClean="0"/>
              <a:t>It can </a:t>
            </a:r>
            <a:r>
              <a:rPr lang="en-US" b="1" dirty="0" smtClean="0"/>
              <a:t>predict probability of multiple classes</a:t>
            </a:r>
            <a:r>
              <a:rPr lang="en-US" dirty="0" smtClean="0"/>
              <a:t> of target variables</a:t>
            </a:r>
          </a:p>
          <a:p>
            <a:r>
              <a:rPr lang="en-US" dirty="0" smtClean="0"/>
              <a:t>It can be used for </a:t>
            </a:r>
            <a:r>
              <a:rPr lang="en-US" b="1" dirty="0" smtClean="0"/>
              <a:t>text classification, spam filtering, sentiment analysis</a:t>
            </a:r>
          </a:p>
          <a:p>
            <a:r>
              <a:rPr lang="en-US" dirty="0" smtClean="0"/>
              <a:t>Naïve Bayes and collaborative filtering together can help make </a:t>
            </a:r>
            <a:r>
              <a:rPr lang="en-US" b="1" dirty="0" smtClean="0"/>
              <a:t>recommendation systems</a:t>
            </a:r>
            <a:r>
              <a:rPr lang="en-US" dirty="0" smtClean="0"/>
              <a:t> to filter unseen information and predict whether user would like a given resource or not</a:t>
            </a:r>
            <a:endParaRPr lang="en-US" dirty="0"/>
          </a:p>
        </p:txBody>
      </p:sp>
    </p:spTree>
    <p:extLst>
      <p:ext uri="{BB962C8B-B14F-4D97-AF65-F5344CB8AC3E}">
        <p14:creationId xmlns:p14="http://schemas.microsoft.com/office/powerpoint/2010/main" val="3335973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Classifiers contd..	</a:t>
            </a:r>
            <a:endParaRPr lang="en-US" dirty="0"/>
          </a:p>
        </p:txBody>
      </p:sp>
      <p:sp>
        <p:nvSpPr>
          <p:cNvPr id="3" name="Content Placeholder 2"/>
          <p:cNvSpPr>
            <a:spLocks noGrp="1"/>
          </p:cNvSpPr>
          <p:nvPr>
            <p:ph idx="1"/>
          </p:nvPr>
        </p:nvSpPr>
        <p:spPr/>
        <p:txBody>
          <a:bodyPr/>
          <a:lstStyle/>
          <a:p>
            <a:r>
              <a:rPr lang="en-US" dirty="0" smtClean="0"/>
              <a:t>Generative model learns join probability distribution </a:t>
            </a:r>
            <a:r>
              <a:rPr lang="en-US" b="1" dirty="0" smtClean="0"/>
              <a:t>P(</a:t>
            </a:r>
            <a:r>
              <a:rPr lang="en-US" b="1" dirty="0" err="1" smtClean="0"/>
              <a:t>x,y</a:t>
            </a:r>
            <a:r>
              <a:rPr lang="en-US" b="1" dirty="0" smtClean="0"/>
              <a:t>)</a:t>
            </a:r>
          </a:p>
          <a:p>
            <a:r>
              <a:rPr lang="en-US" dirty="0" smtClean="0"/>
              <a:t>Discriminative model learns conditional probability distribution </a:t>
            </a:r>
            <a:r>
              <a:rPr lang="en-US" b="1" dirty="0" smtClean="0"/>
              <a:t>P(</a:t>
            </a:r>
            <a:r>
              <a:rPr lang="en-US" b="1" dirty="0" err="1" smtClean="0"/>
              <a:t>x|y</a:t>
            </a:r>
            <a:r>
              <a:rPr lang="en-US" b="1" dirty="0" smtClean="0"/>
              <a:t>)</a:t>
            </a:r>
          </a:p>
          <a:p>
            <a:r>
              <a:rPr lang="en-US" dirty="0" smtClean="0"/>
              <a:t>Consider following data in form of (</a:t>
            </a:r>
            <a:r>
              <a:rPr lang="en-US" dirty="0" err="1" smtClean="0"/>
              <a:t>x,y</a:t>
            </a:r>
            <a:r>
              <a:rPr lang="en-US" dirty="0" smtClean="0"/>
              <a:t>):   (1,0), (1, 0), (2, 0), (2, 1)</a:t>
            </a:r>
          </a:p>
          <a:p>
            <a:pPr marL="0" indent="0">
              <a:buNone/>
            </a:pPr>
            <a:r>
              <a:rPr lang="en-US" dirty="0" smtClean="0"/>
              <a:t>P(x, y):								P(x | 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31035341"/>
              </p:ext>
            </p:extLst>
          </p:nvPr>
        </p:nvGraphicFramePr>
        <p:xfrm>
          <a:off x="2589212" y="3854751"/>
          <a:ext cx="3587652" cy="1112520"/>
        </p:xfrm>
        <a:graphic>
          <a:graphicData uri="http://schemas.openxmlformats.org/drawingml/2006/table">
            <a:tbl>
              <a:tblPr firstRow="1" bandRow="1">
                <a:tableStyleId>{5C22544A-7EE6-4342-B048-85BDC9FD1C3A}</a:tableStyleId>
              </a:tblPr>
              <a:tblGrid>
                <a:gridCol w="1195884">
                  <a:extLst>
                    <a:ext uri="{9D8B030D-6E8A-4147-A177-3AD203B41FA5}">
                      <a16:colId xmlns:a16="http://schemas.microsoft.com/office/drawing/2014/main" val="2508748545"/>
                    </a:ext>
                  </a:extLst>
                </a:gridCol>
                <a:gridCol w="1195884">
                  <a:extLst>
                    <a:ext uri="{9D8B030D-6E8A-4147-A177-3AD203B41FA5}">
                      <a16:colId xmlns:a16="http://schemas.microsoft.com/office/drawing/2014/main" val="459421762"/>
                    </a:ext>
                  </a:extLst>
                </a:gridCol>
                <a:gridCol w="1195884">
                  <a:extLst>
                    <a:ext uri="{9D8B030D-6E8A-4147-A177-3AD203B41FA5}">
                      <a16:colId xmlns:a16="http://schemas.microsoft.com/office/drawing/2014/main" val="1299215675"/>
                    </a:ext>
                  </a:extLst>
                </a:gridCol>
              </a:tblGrid>
              <a:tr h="370840">
                <a:tc>
                  <a:txBody>
                    <a:bodyPr/>
                    <a:lstStyle/>
                    <a:p>
                      <a:endParaRPr lang="en-US" dirty="0"/>
                    </a:p>
                  </a:txBody>
                  <a:tcPr/>
                </a:tc>
                <a:tc>
                  <a:txBody>
                    <a:bodyPr/>
                    <a:lstStyle/>
                    <a:p>
                      <a:r>
                        <a:rPr lang="en-US" dirty="0" smtClean="0"/>
                        <a:t>Y = 0</a:t>
                      </a:r>
                      <a:endParaRPr lang="en-US" dirty="0"/>
                    </a:p>
                  </a:txBody>
                  <a:tcPr/>
                </a:tc>
                <a:tc>
                  <a:txBody>
                    <a:bodyPr/>
                    <a:lstStyle/>
                    <a:p>
                      <a:r>
                        <a:rPr lang="en-US" dirty="0" smtClean="0"/>
                        <a:t>Y = 1</a:t>
                      </a:r>
                      <a:endParaRPr lang="en-US" dirty="0"/>
                    </a:p>
                  </a:txBody>
                  <a:tcPr/>
                </a:tc>
                <a:extLst>
                  <a:ext uri="{0D108BD9-81ED-4DB2-BD59-A6C34878D82A}">
                    <a16:rowId xmlns:a16="http://schemas.microsoft.com/office/drawing/2014/main" val="707282637"/>
                  </a:ext>
                </a:extLst>
              </a:tr>
              <a:tr h="370840">
                <a:tc>
                  <a:txBody>
                    <a:bodyPr/>
                    <a:lstStyle/>
                    <a:p>
                      <a:r>
                        <a:rPr lang="en-US" dirty="0" smtClean="0"/>
                        <a:t>X = 1</a:t>
                      </a:r>
                      <a:endParaRPr lang="en-US" dirty="0"/>
                    </a:p>
                  </a:txBody>
                  <a:tcPr/>
                </a:tc>
                <a:tc>
                  <a:txBody>
                    <a:bodyPr/>
                    <a:lstStyle/>
                    <a:p>
                      <a:r>
                        <a:rPr lang="en-US" dirty="0" smtClean="0"/>
                        <a:t>1/2</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3201788662"/>
                  </a:ext>
                </a:extLst>
              </a:tr>
              <a:tr h="370840">
                <a:tc>
                  <a:txBody>
                    <a:bodyPr/>
                    <a:lstStyle/>
                    <a:p>
                      <a:r>
                        <a:rPr lang="en-US" dirty="0" smtClean="0"/>
                        <a:t>X = 2</a:t>
                      </a:r>
                      <a:endParaRPr lang="en-US" dirty="0"/>
                    </a:p>
                  </a:txBody>
                  <a:tcPr/>
                </a:tc>
                <a:tc>
                  <a:txBody>
                    <a:bodyPr/>
                    <a:lstStyle/>
                    <a:p>
                      <a:r>
                        <a:rPr lang="en-US" dirty="0" smtClean="0"/>
                        <a:t>1/4</a:t>
                      </a:r>
                      <a:endParaRPr lang="en-US" dirty="0"/>
                    </a:p>
                  </a:txBody>
                  <a:tcPr/>
                </a:tc>
                <a:tc>
                  <a:txBody>
                    <a:bodyPr/>
                    <a:lstStyle/>
                    <a:p>
                      <a:r>
                        <a:rPr lang="en-US" dirty="0" smtClean="0"/>
                        <a:t>1/4</a:t>
                      </a:r>
                      <a:endParaRPr lang="en-US" dirty="0"/>
                    </a:p>
                  </a:txBody>
                  <a:tcPr/>
                </a:tc>
                <a:extLst>
                  <a:ext uri="{0D108BD9-81ED-4DB2-BD59-A6C34878D82A}">
                    <a16:rowId xmlns:a16="http://schemas.microsoft.com/office/drawing/2014/main" val="292310211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89914716"/>
              </p:ext>
            </p:extLst>
          </p:nvPr>
        </p:nvGraphicFramePr>
        <p:xfrm>
          <a:off x="6809759" y="3854751"/>
          <a:ext cx="3587652" cy="1112520"/>
        </p:xfrm>
        <a:graphic>
          <a:graphicData uri="http://schemas.openxmlformats.org/drawingml/2006/table">
            <a:tbl>
              <a:tblPr firstRow="1" bandRow="1">
                <a:tableStyleId>{5C22544A-7EE6-4342-B048-85BDC9FD1C3A}</a:tableStyleId>
              </a:tblPr>
              <a:tblGrid>
                <a:gridCol w="1195884">
                  <a:extLst>
                    <a:ext uri="{9D8B030D-6E8A-4147-A177-3AD203B41FA5}">
                      <a16:colId xmlns:a16="http://schemas.microsoft.com/office/drawing/2014/main" val="2508748545"/>
                    </a:ext>
                  </a:extLst>
                </a:gridCol>
                <a:gridCol w="1194341">
                  <a:extLst>
                    <a:ext uri="{9D8B030D-6E8A-4147-A177-3AD203B41FA5}">
                      <a16:colId xmlns:a16="http://schemas.microsoft.com/office/drawing/2014/main" val="459421762"/>
                    </a:ext>
                  </a:extLst>
                </a:gridCol>
                <a:gridCol w="1197427">
                  <a:extLst>
                    <a:ext uri="{9D8B030D-6E8A-4147-A177-3AD203B41FA5}">
                      <a16:colId xmlns:a16="http://schemas.microsoft.com/office/drawing/2014/main" val="1299215675"/>
                    </a:ext>
                  </a:extLst>
                </a:gridCol>
              </a:tblGrid>
              <a:tr h="370840">
                <a:tc>
                  <a:txBody>
                    <a:bodyPr/>
                    <a:lstStyle/>
                    <a:p>
                      <a:endParaRPr lang="en-US" dirty="0"/>
                    </a:p>
                  </a:txBody>
                  <a:tcPr/>
                </a:tc>
                <a:tc>
                  <a:txBody>
                    <a:bodyPr/>
                    <a:lstStyle/>
                    <a:p>
                      <a:r>
                        <a:rPr lang="en-US" dirty="0" smtClean="0"/>
                        <a:t>Y = 0</a:t>
                      </a:r>
                      <a:endParaRPr lang="en-US" dirty="0"/>
                    </a:p>
                  </a:txBody>
                  <a:tcPr/>
                </a:tc>
                <a:tc>
                  <a:txBody>
                    <a:bodyPr/>
                    <a:lstStyle/>
                    <a:p>
                      <a:r>
                        <a:rPr lang="en-US" dirty="0" smtClean="0"/>
                        <a:t>Y = 1</a:t>
                      </a:r>
                      <a:endParaRPr lang="en-US" dirty="0"/>
                    </a:p>
                  </a:txBody>
                  <a:tcPr/>
                </a:tc>
                <a:extLst>
                  <a:ext uri="{0D108BD9-81ED-4DB2-BD59-A6C34878D82A}">
                    <a16:rowId xmlns:a16="http://schemas.microsoft.com/office/drawing/2014/main" val="707282637"/>
                  </a:ext>
                </a:extLst>
              </a:tr>
              <a:tr h="370840">
                <a:tc>
                  <a:txBody>
                    <a:bodyPr/>
                    <a:lstStyle/>
                    <a:p>
                      <a:r>
                        <a:rPr lang="en-US" dirty="0" smtClean="0"/>
                        <a:t>X = 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3201788662"/>
                  </a:ext>
                </a:extLst>
              </a:tr>
              <a:tr h="370840">
                <a:tc>
                  <a:txBody>
                    <a:bodyPr/>
                    <a:lstStyle/>
                    <a:p>
                      <a:r>
                        <a:rPr lang="en-US" dirty="0" smtClean="0"/>
                        <a:t>X = 2</a:t>
                      </a:r>
                      <a:endParaRPr lang="en-US" dirty="0"/>
                    </a:p>
                  </a:txBody>
                  <a:tcPr/>
                </a:tc>
                <a:tc>
                  <a:txBody>
                    <a:bodyPr/>
                    <a:lstStyle/>
                    <a:p>
                      <a:r>
                        <a:rPr lang="en-US" dirty="0" smtClean="0"/>
                        <a:t>1/2</a:t>
                      </a:r>
                      <a:endParaRPr lang="en-US" dirty="0"/>
                    </a:p>
                  </a:txBody>
                  <a:tcPr/>
                </a:tc>
                <a:tc>
                  <a:txBody>
                    <a:bodyPr/>
                    <a:lstStyle/>
                    <a:p>
                      <a:r>
                        <a:rPr lang="en-US" dirty="0" smtClean="0"/>
                        <a:t>1/2</a:t>
                      </a:r>
                      <a:endParaRPr lang="en-US" dirty="0"/>
                    </a:p>
                  </a:txBody>
                  <a:tcPr/>
                </a:tc>
                <a:extLst>
                  <a:ext uri="{0D108BD9-81ED-4DB2-BD59-A6C34878D82A}">
                    <a16:rowId xmlns:a16="http://schemas.microsoft.com/office/drawing/2014/main" val="2923102119"/>
                  </a:ext>
                </a:extLst>
              </a:tr>
            </a:tbl>
          </a:graphicData>
        </a:graphic>
      </p:graphicFrame>
    </p:spTree>
    <p:extLst>
      <p:ext uri="{BB962C8B-B14F-4D97-AF65-F5344CB8AC3E}">
        <p14:creationId xmlns:p14="http://schemas.microsoft.com/office/powerpoint/2010/main" val="3105506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Theorem</a:t>
            </a:r>
            <a:endParaRPr lang="en-US" dirty="0"/>
          </a:p>
        </p:txBody>
      </p:sp>
      <p:sp>
        <p:nvSpPr>
          <p:cNvPr id="3" name="Content Placeholder 2"/>
          <p:cNvSpPr>
            <a:spLocks noGrp="1"/>
          </p:cNvSpPr>
          <p:nvPr>
            <p:ph idx="1"/>
          </p:nvPr>
        </p:nvSpPr>
        <p:spPr/>
        <p:txBody>
          <a:bodyPr/>
          <a:lstStyle/>
          <a:p>
            <a:r>
              <a:rPr lang="en-US" dirty="0" smtClean="0"/>
              <a:t>Bayes theorem describes the probability of an event, based on prior knowledge of conditions that might be related to the event</a:t>
            </a:r>
          </a:p>
          <a:p>
            <a:endParaRPr lang="en-US" dirty="0" smtClean="0"/>
          </a:p>
          <a:p>
            <a:pPr marL="0" indent="0">
              <a:buNone/>
            </a:pPr>
            <a:r>
              <a:rPr lang="en-US" dirty="0" smtClean="0"/>
              <a:t>Posterior = likelihood*Prior / Evidence</a:t>
            </a:r>
          </a:p>
          <a:p>
            <a:pPr marL="0" indent="0">
              <a:buNone/>
            </a:pPr>
            <a:endParaRPr lang="en-US" dirty="0"/>
          </a:p>
          <a:p>
            <a:pPr marL="0" indent="0">
              <a:buNone/>
            </a:pPr>
            <a:r>
              <a:rPr lang="en-US" dirty="0" smtClean="0"/>
              <a:t>P(c | </a:t>
            </a:r>
            <a:r>
              <a:rPr lang="en-US" b="1" dirty="0" smtClean="0"/>
              <a:t>x</a:t>
            </a:r>
            <a:r>
              <a:rPr lang="en-US" dirty="0" smtClean="0"/>
              <a:t>) = P(</a:t>
            </a:r>
            <a:r>
              <a:rPr lang="en-US" b="1" dirty="0" smtClean="0"/>
              <a:t>x </a:t>
            </a:r>
            <a:r>
              <a:rPr lang="en-US" dirty="0" smtClean="0"/>
              <a:t>| c)*P(c) / P(</a:t>
            </a:r>
            <a:r>
              <a:rPr lang="en-US" b="1" dirty="0" smtClean="0"/>
              <a:t>x</a:t>
            </a:r>
            <a:r>
              <a:rPr lang="en-US" dirty="0" smtClean="0"/>
              <a:t>)</a:t>
            </a:r>
          </a:p>
          <a:p>
            <a:pPr marL="0" indent="0">
              <a:buNone/>
            </a:pPr>
            <a:endParaRPr lang="en-US" dirty="0"/>
          </a:p>
          <a:p>
            <a:pPr marL="0" indent="0">
              <a:buNone/>
            </a:pPr>
            <a:endParaRPr lang="en-US" dirty="0" smtClean="0"/>
          </a:p>
          <a:p>
            <a:pPr marL="0" indent="0">
              <a:buNone/>
            </a:pPr>
            <a:r>
              <a:rPr lang="en-US" dirty="0" smtClean="0"/>
              <a:t>Discriminative         Generative</a:t>
            </a:r>
            <a:endParaRPr lang="en-US" dirty="0"/>
          </a:p>
        </p:txBody>
      </p:sp>
      <p:cxnSp>
        <p:nvCxnSpPr>
          <p:cNvPr id="5" name="Straight Arrow Connector 4"/>
          <p:cNvCxnSpPr/>
          <p:nvPr/>
        </p:nvCxnSpPr>
        <p:spPr>
          <a:xfrm flipH="1" flipV="1">
            <a:off x="3079103" y="4441373"/>
            <a:ext cx="269793" cy="802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4239209" y="4441373"/>
            <a:ext cx="817983" cy="802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835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model for discriminative classifier</a:t>
            </a:r>
            <a:endParaRPr lang="en-US" dirty="0"/>
          </a:p>
        </p:txBody>
      </p:sp>
      <p:sp>
        <p:nvSpPr>
          <p:cNvPr id="3" name="Content Placeholder 2"/>
          <p:cNvSpPr>
            <a:spLocks noGrp="1"/>
          </p:cNvSpPr>
          <p:nvPr>
            <p:ph idx="1"/>
          </p:nvPr>
        </p:nvSpPr>
        <p:spPr/>
        <p:txBody>
          <a:bodyPr>
            <a:normAutofit lnSpcReduction="10000"/>
          </a:bodyPr>
          <a:lstStyle/>
          <a:p>
            <a:r>
              <a:rPr lang="en-US" dirty="0" smtClean="0"/>
              <a:t>To train a discriminative classifier, all training examples of different classes must be jointly used to make a single discriminative classifier. </a:t>
            </a:r>
          </a:p>
          <a:p>
            <a:pPr lvl="1"/>
            <a:r>
              <a:rPr lang="en-US" dirty="0"/>
              <a:t>For example, in case of a coin toss, we have 2 classes, head and tail and one of those can happen.</a:t>
            </a:r>
          </a:p>
          <a:p>
            <a:pPr lvl="1"/>
            <a:r>
              <a:rPr lang="en-US" dirty="0"/>
              <a:t>For a classifier of languages we will have classes of all available languages and input language will be classified into one of </a:t>
            </a:r>
            <a:r>
              <a:rPr lang="en-US" dirty="0" smtClean="0"/>
              <a:t>them</a:t>
            </a:r>
          </a:p>
          <a:p>
            <a:r>
              <a:rPr lang="en-US" dirty="0" smtClean="0"/>
              <a:t>For a probabilistic classifier, each class will be given a probability to find whether input is classified in that class or not. Input is classified based on class with highest probability.</a:t>
            </a:r>
          </a:p>
          <a:p>
            <a:r>
              <a:rPr lang="en-US" dirty="0" smtClean="0"/>
              <a:t>For a non-probabilistic classifier we do not label classes separately </a:t>
            </a:r>
          </a:p>
          <a:p>
            <a:endParaRPr lang="en-US" dirty="0"/>
          </a:p>
          <a:p>
            <a:r>
              <a:rPr lang="en-US" dirty="0" smtClean="0"/>
              <a:t>P(c | </a:t>
            </a:r>
            <a:r>
              <a:rPr lang="en-US" b="1" dirty="0" smtClean="0"/>
              <a:t>x</a:t>
            </a:r>
            <a:r>
              <a:rPr lang="en-US" dirty="0" smtClean="0"/>
              <a:t>)  c = c</a:t>
            </a:r>
            <a:r>
              <a:rPr lang="en-US" baseline="-25000" dirty="0" smtClean="0"/>
              <a:t>1</a:t>
            </a:r>
            <a:r>
              <a:rPr lang="en-US" dirty="0" smtClean="0"/>
              <a:t> . . . .</a:t>
            </a:r>
            <a:r>
              <a:rPr lang="en-US" dirty="0" err="1" smtClean="0"/>
              <a:t>c</a:t>
            </a:r>
            <a:r>
              <a:rPr lang="en-US" baseline="-25000" dirty="0" err="1" smtClean="0"/>
              <a:t>N</a:t>
            </a:r>
            <a:r>
              <a:rPr lang="en-US" baseline="-25000" dirty="0"/>
              <a:t> </a:t>
            </a:r>
            <a:r>
              <a:rPr lang="en-US" dirty="0" smtClean="0"/>
              <a:t> </a:t>
            </a:r>
            <a:r>
              <a:rPr lang="en-US" b="1" dirty="0" smtClean="0"/>
              <a:t>x</a:t>
            </a:r>
            <a:r>
              <a:rPr lang="en-US" dirty="0" smtClean="0"/>
              <a:t> = (x</a:t>
            </a:r>
            <a:r>
              <a:rPr lang="en-US" baseline="-25000" dirty="0" smtClean="0"/>
              <a:t>1</a:t>
            </a:r>
            <a:r>
              <a:rPr lang="en-US" dirty="0" smtClean="0"/>
              <a:t>, …. </a:t>
            </a:r>
            <a:r>
              <a:rPr lang="en-US" dirty="0" err="1" smtClean="0"/>
              <a:t>x</a:t>
            </a:r>
            <a:r>
              <a:rPr lang="en-US" baseline="-25000" dirty="0" err="1" smtClean="0"/>
              <a:t>m</a:t>
            </a:r>
            <a:r>
              <a:rPr lang="en-US" dirty="0" smtClean="0"/>
              <a:t>)</a:t>
            </a:r>
            <a:r>
              <a:rPr lang="en-US" baseline="-25000" dirty="0" smtClean="0"/>
              <a:t> </a:t>
            </a:r>
            <a:endParaRPr lang="en-US" dirty="0" smtClean="0"/>
          </a:p>
          <a:p>
            <a:pPr lvl="1"/>
            <a:endParaRPr lang="en-US" dirty="0"/>
          </a:p>
          <a:p>
            <a:pPr marL="457200" lvl="1" indent="0">
              <a:buNone/>
            </a:pPr>
            <a:endParaRPr lang="en-US" dirty="0" smtClean="0"/>
          </a:p>
        </p:txBody>
      </p:sp>
    </p:spTree>
    <p:extLst>
      <p:ext uri="{BB962C8B-B14F-4D97-AF65-F5344CB8AC3E}">
        <p14:creationId xmlns:p14="http://schemas.microsoft.com/office/powerpoint/2010/main" val="1071582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model for </a:t>
            </a:r>
            <a:r>
              <a:rPr lang="en-US" dirty="0" smtClean="0"/>
              <a:t>generative </a:t>
            </a:r>
            <a:r>
              <a:rPr lang="en-US" dirty="0"/>
              <a:t>classifier</a:t>
            </a:r>
          </a:p>
        </p:txBody>
      </p:sp>
      <p:sp>
        <p:nvSpPr>
          <p:cNvPr id="3" name="Content Placeholder 2"/>
          <p:cNvSpPr>
            <a:spLocks noGrp="1"/>
          </p:cNvSpPr>
          <p:nvPr>
            <p:ph idx="1"/>
          </p:nvPr>
        </p:nvSpPr>
        <p:spPr>
          <a:xfrm>
            <a:off x="2589212" y="2114939"/>
            <a:ext cx="8915400" cy="3777622"/>
          </a:xfrm>
        </p:spPr>
        <p:txBody>
          <a:bodyPr/>
          <a:lstStyle/>
          <a:p>
            <a:r>
              <a:rPr lang="en-US" dirty="0" smtClean="0"/>
              <a:t>For generative classifier, all models are trained independently on only the examples of the same class label. </a:t>
            </a:r>
          </a:p>
          <a:p>
            <a:r>
              <a:rPr lang="en-US" dirty="0" smtClean="0"/>
              <a:t>The model outputs N probabilities for a given input with N models.</a:t>
            </a:r>
          </a:p>
          <a:p>
            <a:endParaRPr lang="en-US" dirty="0"/>
          </a:p>
          <a:p>
            <a:r>
              <a:rPr lang="en-US" dirty="0" smtClean="0"/>
              <a:t>P(</a:t>
            </a:r>
            <a:r>
              <a:rPr lang="en-US" b="1" dirty="0" smtClean="0"/>
              <a:t>x </a:t>
            </a:r>
            <a:r>
              <a:rPr lang="en-US" dirty="0" smtClean="0"/>
              <a:t>| c)  </a:t>
            </a:r>
            <a:r>
              <a:rPr lang="en-US" dirty="0"/>
              <a:t>c = c</a:t>
            </a:r>
            <a:r>
              <a:rPr lang="en-US" baseline="-25000" dirty="0"/>
              <a:t>1</a:t>
            </a:r>
            <a:r>
              <a:rPr lang="en-US" dirty="0"/>
              <a:t> . . . .</a:t>
            </a:r>
            <a:r>
              <a:rPr lang="en-US" dirty="0" err="1"/>
              <a:t>c</a:t>
            </a:r>
            <a:r>
              <a:rPr lang="en-US" baseline="-25000" dirty="0" err="1"/>
              <a:t>N</a:t>
            </a:r>
            <a:r>
              <a:rPr lang="en-US" baseline="-25000" dirty="0"/>
              <a:t> </a:t>
            </a:r>
            <a:r>
              <a:rPr lang="en-US" dirty="0"/>
              <a:t> </a:t>
            </a:r>
            <a:r>
              <a:rPr lang="en-US" b="1" dirty="0"/>
              <a:t>x</a:t>
            </a:r>
            <a:r>
              <a:rPr lang="en-US" dirty="0"/>
              <a:t> = (x</a:t>
            </a:r>
            <a:r>
              <a:rPr lang="en-US" baseline="-25000" dirty="0"/>
              <a:t>1</a:t>
            </a:r>
            <a:r>
              <a:rPr lang="en-US" dirty="0"/>
              <a:t>, …. </a:t>
            </a:r>
            <a:r>
              <a:rPr lang="en-US" dirty="0" err="1"/>
              <a:t>x</a:t>
            </a:r>
            <a:r>
              <a:rPr lang="en-US" baseline="-25000" dirty="0" err="1"/>
              <a:t>m</a:t>
            </a:r>
            <a:r>
              <a:rPr lang="en-US" dirty="0"/>
              <a:t>)</a:t>
            </a:r>
            <a:r>
              <a:rPr lang="en-US" baseline="-25000" dirty="0"/>
              <a:t> </a:t>
            </a:r>
            <a:endParaRPr lang="en-US" dirty="0"/>
          </a:p>
          <a:p>
            <a:endParaRPr lang="en-US" dirty="0"/>
          </a:p>
        </p:txBody>
      </p:sp>
    </p:spTree>
    <p:extLst>
      <p:ext uri="{BB962C8B-B14F-4D97-AF65-F5344CB8AC3E}">
        <p14:creationId xmlns:p14="http://schemas.microsoft.com/office/powerpoint/2010/main" val="2683000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M</a:t>
            </a:r>
            <a:r>
              <a:rPr lang="en-US" dirty="0" smtClean="0"/>
              <a:t>aximum </a:t>
            </a:r>
            <a:r>
              <a:rPr lang="en-US" dirty="0" smtClean="0">
                <a:solidFill>
                  <a:srgbClr val="00B050"/>
                </a:solidFill>
              </a:rPr>
              <a:t>A P</a:t>
            </a:r>
            <a:r>
              <a:rPr lang="en-US" dirty="0" smtClean="0"/>
              <a:t>osterior (MAP) classification</a:t>
            </a:r>
            <a:endParaRPr lang="en-US" dirty="0"/>
          </a:p>
        </p:txBody>
      </p:sp>
      <p:sp>
        <p:nvSpPr>
          <p:cNvPr id="3" name="Content Placeholder 2"/>
          <p:cNvSpPr>
            <a:spLocks noGrp="1"/>
          </p:cNvSpPr>
          <p:nvPr>
            <p:ph idx="1"/>
          </p:nvPr>
        </p:nvSpPr>
        <p:spPr/>
        <p:txBody>
          <a:bodyPr/>
          <a:lstStyle/>
          <a:p>
            <a:r>
              <a:rPr lang="en-US" dirty="0" smtClean="0"/>
              <a:t>For an input </a:t>
            </a:r>
            <a:r>
              <a:rPr lang="en-US" b="1" dirty="0" smtClean="0"/>
              <a:t>x (x</a:t>
            </a:r>
            <a:r>
              <a:rPr lang="en-US" b="1" baseline="-25000" dirty="0" smtClean="0"/>
              <a:t>1</a:t>
            </a:r>
            <a:r>
              <a:rPr lang="en-US" b="1" dirty="0" smtClean="0"/>
              <a:t>. . . </a:t>
            </a:r>
            <a:r>
              <a:rPr lang="en-US" b="1" dirty="0" err="1" smtClean="0"/>
              <a:t>x</a:t>
            </a:r>
            <a:r>
              <a:rPr lang="en-US" b="1" baseline="-25000" dirty="0" err="1" smtClean="0"/>
              <a:t>N</a:t>
            </a:r>
            <a:r>
              <a:rPr lang="en-US" b="1" dirty="0" smtClean="0"/>
              <a:t>), </a:t>
            </a:r>
            <a:r>
              <a:rPr lang="en-US" dirty="0" smtClean="0"/>
              <a:t>run discriminative probabilistic classifier and find class with largest probability. </a:t>
            </a:r>
          </a:p>
          <a:p>
            <a:pPr lvl="1"/>
            <a:r>
              <a:rPr lang="en-US" dirty="0" smtClean="0"/>
              <a:t>We assign input </a:t>
            </a:r>
            <a:r>
              <a:rPr lang="en-US" b="1" dirty="0" smtClean="0"/>
              <a:t>x </a:t>
            </a:r>
            <a:r>
              <a:rPr lang="en-US" dirty="0" smtClean="0"/>
              <a:t>to label with the largest probability. </a:t>
            </a:r>
          </a:p>
          <a:p>
            <a:r>
              <a:rPr lang="en-US" dirty="0" smtClean="0"/>
              <a:t>For generative classifier, we use Bayesian rule to convert into posterior probability</a:t>
            </a:r>
          </a:p>
          <a:p>
            <a:endParaRPr lang="en-US" dirty="0"/>
          </a:p>
          <a:p>
            <a:r>
              <a:rPr lang="en-US" dirty="0" smtClean="0"/>
              <a:t>P(c | </a:t>
            </a:r>
            <a:r>
              <a:rPr lang="en-US" b="1" dirty="0" smtClean="0"/>
              <a:t>x</a:t>
            </a:r>
            <a:r>
              <a:rPr lang="en-US" dirty="0" smtClean="0"/>
              <a:t>) = P(</a:t>
            </a:r>
            <a:r>
              <a:rPr lang="en-US" b="1" dirty="0" smtClean="0"/>
              <a:t>x</a:t>
            </a:r>
            <a:r>
              <a:rPr lang="en-US" dirty="0" smtClean="0"/>
              <a:t> | c)*P(c) / P(</a:t>
            </a:r>
            <a:r>
              <a:rPr lang="en-US" b="1" dirty="0" smtClean="0"/>
              <a:t>x</a:t>
            </a:r>
            <a:r>
              <a:rPr lang="en-US" dirty="0" smtClean="0"/>
              <a:t>) </a:t>
            </a:r>
            <a:r>
              <a:rPr lang="en-US" dirty="0" smtClean="0">
                <a:sym typeface="Wingdings" panose="05000000000000000000" pitchFamily="2" charset="2"/>
              </a:rPr>
              <a:t></a:t>
            </a:r>
            <a:r>
              <a:rPr lang="en-US" dirty="0" smtClean="0"/>
              <a:t> ~~ P(</a:t>
            </a:r>
            <a:r>
              <a:rPr lang="en-US" b="1" dirty="0" smtClean="0"/>
              <a:t>x</a:t>
            </a:r>
            <a:r>
              <a:rPr lang="en-US" dirty="0" smtClean="0"/>
              <a:t> | c)*P(c)		(for c = 1. . . k)</a:t>
            </a:r>
          </a:p>
          <a:p>
            <a:pPr lvl="1"/>
            <a:r>
              <a:rPr lang="en-US" dirty="0" smtClean="0"/>
              <a:t>(P(x) is common for all classes so we can disregard it using in the calculation)</a:t>
            </a:r>
          </a:p>
          <a:p>
            <a:pPr lvl="1"/>
            <a:r>
              <a:rPr lang="en-US" b="1" dirty="0" smtClean="0"/>
              <a:t>Posterior = prior * likelihood / evidence</a:t>
            </a:r>
            <a:endParaRPr lang="en-US" b="1" dirty="0"/>
          </a:p>
        </p:txBody>
      </p:sp>
    </p:spTree>
    <p:extLst>
      <p:ext uri="{BB962C8B-B14F-4D97-AF65-F5344CB8AC3E}">
        <p14:creationId xmlns:p14="http://schemas.microsoft.com/office/powerpoint/2010/main" val="3993621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a:t>
            </a:r>
            <a:endParaRPr lang="en-US" dirty="0"/>
          </a:p>
        </p:txBody>
      </p:sp>
      <p:sp>
        <p:nvSpPr>
          <p:cNvPr id="3" name="Content Placeholder 2"/>
          <p:cNvSpPr>
            <a:spLocks noGrp="1"/>
          </p:cNvSpPr>
          <p:nvPr>
            <p:ph idx="1"/>
          </p:nvPr>
        </p:nvSpPr>
        <p:spPr/>
        <p:txBody>
          <a:bodyPr/>
          <a:lstStyle/>
          <a:p>
            <a:r>
              <a:rPr lang="en-US" dirty="0" smtClean="0"/>
              <a:t>P(</a:t>
            </a:r>
            <a:r>
              <a:rPr lang="en-US" b="1" dirty="0" smtClean="0"/>
              <a:t>x</a:t>
            </a:r>
            <a:r>
              <a:rPr lang="en-US" dirty="0" smtClean="0"/>
              <a:t> </a:t>
            </a:r>
            <a:r>
              <a:rPr lang="en-US" dirty="0"/>
              <a:t>| c)*P(c)		(for c = 1. . . k</a:t>
            </a:r>
            <a:r>
              <a:rPr lang="en-US" dirty="0" smtClean="0"/>
              <a:t>)</a:t>
            </a:r>
          </a:p>
          <a:p>
            <a:r>
              <a:rPr lang="en-US" dirty="0" smtClean="0"/>
              <a:t>Here the formula is equivalent to joint probability model:</a:t>
            </a:r>
          </a:p>
          <a:p>
            <a:endParaRPr lang="en-US" dirty="0"/>
          </a:p>
          <a:p>
            <a:pPr marL="0" indent="0">
              <a:buNone/>
            </a:pPr>
            <a:r>
              <a:rPr lang="en-US" dirty="0" smtClean="0"/>
              <a:t>This can be rewritten as using chain rule:</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Now, we make an assumption that all features in </a:t>
            </a:r>
            <a:r>
              <a:rPr lang="en-US" b="1" dirty="0" smtClean="0"/>
              <a:t>x </a:t>
            </a:r>
            <a:r>
              <a:rPr lang="en-US" dirty="0" smtClean="0"/>
              <a:t>are mutually independent, conditional on the category </a:t>
            </a:r>
            <a:r>
              <a:rPr lang="en-US" dirty="0" err="1" smtClean="0"/>
              <a:t>C</a:t>
            </a:r>
            <a:r>
              <a:rPr lang="en-US" baseline="-25000" dirty="0" err="1" smtClean="0"/>
              <a:t>k</a:t>
            </a:r>
            <a:endParaRPr lang="en-US" b="1" baseline="-25000" dirty="0" smtClean="0"/>
          </a:p>
          <a:p>
            <a:pPr marL="0" indent="0">
              <a:buNone/>
            </a:pPr>
            <a:endParaRPr lang="en-US" dirty="0"/>
          </a:p>
        </p:txBody>
      </p:sp>
      <p:sp>
        <p:nvSpPr>
          <p:cNvPr id="4" name="AutoShape 2" descr="p(C_{k},x_{1},\dots ,x_{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3"/>
          <a:stretch>
            <a:fillRect/>
          </a:stretch>
        </p:blipFill>
        <p:spPr>
          <a:xfrm>
            <a:off x="3045457" y="3029648"/>
            <a:ext cx="1847055" cy="385356"/>
          </a:xfrm>
          <a:prstGeom prst="rect">
            <a:avLst/>
          </a:prstGeom>
        </p:spPr>
      </p:pic>
      <p:pic>
        <p:nvPicPr>
          <p:cNvPr id="12" name="Picture 11"/>
          <p:cNvPicPr>
            <a:picLocks noChangeAspect="1"/>
          </p:cNvPicPr>
          <p:nvPr/>
        </p:nvPicPr>
        <p:blipFill>
          <a:blip r:embed="rId4"/>
          <a:stretch>
            <a:fillRect/>
          </a:stretch>
        </p:blipFill>
        <p:spPr>
          <a:xfrm>
            <a:off x="3045457" y="3739623"/>
            <a:ext cx="6990476" cy="1142857"/>
          </a:xfrm>
          <a:prstGeom prst="rect">
            <a:avLst/>
          </a:prstGeom>
        </p:spPr>
      </p:pic>
    </p:spTree>
    <p:extLst>
      <p:ext uri="{BB962C8B-B14F-4D97-AF65-F5344CB8AC3E}">
        <p14:creationId xmlns:p14="http://schemas.microsoft.com/office/powerpoint/2010/main" val="3786132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mentioned assumption leads to the approximation that: </a:t>
            </a:r>
          </a:p>
          <a:p>
            <a:endParaRPr lang="en-US" dirty="0" smtClean="0"/>
          </a:p>
          <a:p>
            <a:endParaRPr lang="en-US" dirty="0"/>
          </a:p>
          <a:p>
            <a:r>
              <a:rPr lang="en-US" dirty="0" smtClean="0"/>
              <a:t>Thus the joint model can be expressed as:</a:t>
            </a:r>
          </a:p>
          <a:p>
            <a:endParaRPr lang="en-US" dirty="0"/>
          </a:p>
        </p:txBody>
      </p:sp>
      <p:pic>
        <p:nvPicPr>
          <p:cNvPr id="4" name="Picture 3"/>
          <p:cNvPicPr>
            <a:picLocks noChangeAspect="1"/>
          </p:cNvPicPr>
          <p:nvPr/>
        </p:nvPicPr>
        <p:blipFill>
          <a:blip r:embed="rId2"/>
          <a:stretch>
            <a:fillRect/>
          </a:stretch>
        </p:blipFill>
        <p:spPr>
          <a:xfrm>
            <a:off x="3057690" y="2595581"/>
            <a:ext cx="4142596" cy="461944"/>
          </a:xfrm>
          <a:prstGeom prst="rect">
            <a:avLst/>
          </a:prstGeom>
        </p:spPr>
      </p:pic>
      <p:pic>
        <p:nvPicPr>
          <p:cNvPr id="5" name="Picture 4"/>
          <p:cNvPicPr>
            <a:picLocks noChangeAspect="1"/>
          </p:cNvPicPr>
          <p:nvPr/>
        </p:nvPicPr>
        <p:blipFill>
          <a:blip r:embed="rId3"/>
          <a:stretch>
            <a:fillRect/>
          </a:stretch>
        </p:blipFill>
        <p:spPr>
          <a:xfrm>
            <a:off x="3057690" y="4027191"/>
            <a:ext cx="6751150" cy="1330621"/>
          </a:xfrm>
          <a:prstGeom prst="rect">
            <a:avLst/>
          </a:prstGeom>
        </p:spPr>
      </p:pic>
    </p:spTree>
    <p:extLst>
      <p:ext uri="{BB962C8B-B14F-4D97-AF65-F5344CB8AC3E}">
        <p14:creationId xmlns:p14="http://schemas.microsoft.com/office/powerpoint/2010/main" val="1432501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244</TotalTime>
  <Words>1225</Words>
  <Application>Microsoft Office PowerPoint</Application>
  <PresentationFormat>Widescreen</PresentationFormat>
  <Paragraphs>250</Paragraphs>
  <Slides>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Wingdings</vt:lpstr>
      <vt:lpstr>Wingdings 3</vt:lpstr>
      <vt:lpstr>Wisp</vt:lpstr>
      <vt:lpstr>Naïve Bayes Classifier</vt:lpstr>
      <vt:lpstr>Classifiers</vt:lpstr>
      <vt:lpstr>Classifiers contd.. </vt:lpstr>
      <vt:lpstr>Bayes Theorem</vt:lpstr>
      <vt:lpstr>Probabilistic model for discriminative classifier</vt:lpstr>
      <vt:lpstr>Probabilistic model for generative classifier</vt:lpstr>
      <vt:lpstr>Maximum A Posterior (MAP) classification</vt:lpstr>
      <vt:lpstr>Naïve Bayes</vt:lpstr>
      <vt:lpstr>PowerPoint Presentation</vt:lpstr>
      <vt:lpstr>Example</vt:lpstr>
      <vt:lpstr>Example</vt:lpstr>
      <vt:lpstr>Example</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Pros of Naïve Bayes</vt:lpstr>
      <vt:lpstr>Cons of Naïve Bayes</vt:lpstr>
      <vt:lpstr>Applications of Naïve Bayes 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 Classifier</dc:title>
  <dc:creator>Tahir</dc:creator>
  <cp:lastModifiedBy>Tahir</cp:lastModifiedBy>
  <cp:revision>26</cp:revision>
  <dcterms:created xsi:type="dcterms:W3CDTF">2019-04-24T21:00:06Z</dcterms:created>
  <dcterms:modified xsi:type="dcterms:W3CDTF">2019-04-25T01:04:28Z</dcterms:modified>
</cp:coreProperties>
</file>