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386" r:id="rId5"/>
    <p:sldId id="387" r:id="rId6"/>
    <p:sldId id="390" r:id="rId7"/>
    <p:sldId id="438" r:id="rId8"/>
    <p:sldId id="389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1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FB1"/>
    <a:srgbClr val="041E42"/>
    <a:srgbClr val="2F586E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 autoAdjust="0"/>
    <p:restoredTop sz="94163" autoAdjust="0"/>
  </p:normalViewPr>
  <p:slideViewPr>
    <p:cSldViewPr snapToGrid="0" showGuides="1">
      <p:cViewPr varScale="1">
        <p:scale>
          <a:sx n="78" d="100"/>
          <a:sy n="78" d="100"/>
        </p:scale>
        <p:origin x="1042" y="62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verma" userId="62a6868b0fd06ef7" providerId="LiveId" clId="{8B45F1EF-B914-4272-8CE3-E75F66AAB2AC}"/>
    <pc:docChg chg="modSld">
      <pc:chgData name="Shashank verma" userId="62a6868b0fd06ef7" providerId="LiveId" clId="{8B45F1EF-B914-4272-8CE3-E75F66AAB2AC}" dt="2025-06-12T19:09:00.762" v="8" actId="20577"/>
      <pc:docMkLst>
        <pc:docMk/>
      </pc:docMkLst>
      <pc:sldChg chg="modSp mod">
        <pc:chgData name="Shashank verma" userId="62a6868b0fd06ef7" providerId="LiveId" clId="{8B45F1EF-B914-4272-8CE3-E75F66AAB2AC}" dt="2025-06-12T19:09:00.762" v="8" actId="20577"/>
        <pc:sldMkLst>
          <pc:docMk/>
          <pc:sldMk cId="3718751286" sldId="441"/>
        </pc:sldMkLst>
        <pc:spChg chg="mod">
          <ac:chgData name="Shashank verma" userId="62a6868b0fd06ef7" providerId="LiveId" clId="{8B45F1EF-B914-4272-8CE3-E75F66AAB2AC}" dt="2025-06-12T19:09:00.762" v="8" actId="20577"/>
          <ac:spMkLst>
            <pc:docMk/>
            <pc:sldMk cId="3718751286" sldId="441"/>
            <ac:spMk id="13" creationId="{514781AA-F226-7122-9044-58B5161DE2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 b="1" i="0">
                <a:solidFill>
                  <a:schemeClr val="tx1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3B809CB-C007-D14B-99E5-582666173330}"/>
              </a:ext>
            </a:extLst>
          </p:cNvPr>
          <p:cNvGrpSpPr/>
          <p:nvPr userDrawn="1"/>
        </p:nvGrpSpPr>
        <p:grpSpPr>
          <a:xfrm>
            <a:off x="518731" y="309983"/>
            <a:ext cx="2388067" cy="301237"/>
            <a:chOff x="510639" y="293688"/>
            <a:chExt cx="2594512" cy="327279"/>
          </a:xfrm>
        </p:grpSpPr>
        <p:sp>
          <p:nvSpPr>
            <p:cNvPr id="89" name="Freihandform: Form 139">
              <a:extLst>
                <a:ext uri="{FF2B5EF4-FFF2-40B4-BE49-F238E27FC236}">
                  <a16:creationId xmlns:a16="http://schemas.microsoft.com/office/drawing/2014/main" id="{3B68FE1E-BD69-B141-B330-91054232B5A0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ihandform: Form 140">
              <a:extLst>
                <a:ext uri="{FF2B5EF4-FFF2-40B4-BE49-F238E27FC236}">
                  <a16:creationId xmlns:a16="http://schemas.microsoft.com/office/drawing/2014/main" id="{FF527D86-C5D9-0842-9436-CB0AB18A58BE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ihandform: Form 141">
              <a:extLst>
                <a:ext uri="{FF2B5EF4-FFF2-40B4-BE49-F238E27FC236}">
                  <a16:creationId xmlns:a16="http://schemas.microsoft.com/office/drawing/2014/main" id="{FD3542A0-E589-424D-AA05-466CA35F9603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ihandform: Form 142">
              <a:extLst>
                <a:ext uri="{FF2B5EF4-FFF2-40B4-BE49-F238E27FC236}">
                  <a16:creationId xmlns:a16="http://schemas.microsoft.com/office/drawing/2014/main" id="{68FDFBDD-FFFC-1849-AA95-680683E22A4C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3">
              <a:extLst>
                <a:ext uri="{FF2B5EF4-FFF2-40B4-BE49-F238E27FC236}">
                  <a16:creationId xmlns:a16="http://schemas.microsoft.com/office/drawing/2014/main" id="{F7F9B6AC-397B-5945-A22C-1A94E1E0A258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4">
              <a:extLst>
                <a:ext uri="{FF2B5EF4-FFF2-40B4-BE49-F238E27FC236}">
                  <a16:creationId xmlns:a16="http://schemas.microsoft.com/office/drawing/2014/main" id="{B2CFDCFA-1D7B-B641-A00C-A9B6C00AEAFE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5">
              <a:extLst>
                <a:ext uri="{FF2B5EF4-FFF2-40B4-BE49-F238E27FC236}">
                  <a16:creationId xmlns:a16="http://schemas.microsoft.com/office/drawing/2014/main" id="{64F40DCF-3086-0C4A-ABA0-9BE8FFFAC16D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6">
              <a:extLst>
                <a:ext uri="{FF2B5EF4-FFF2-40B4-BE49-F238E27FC236}">
                  <a16:creationId xmlns:a16="http://schemas.microsoft.com/office/drawing/2014/main" id="{68430A73-812E-5C44-91C3-A631C49FDC3D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7">
              <a:extLst>
                <a:ext uri="{FF2B5EF4-FFF2-40B4-BE49-F238E27FC236}">
                  <a16:creationId xmlns:a16="http://schemas.microsoft.com/office/drawing/2014/main" id="{E3B3D7EE-1F9A-D340-9CB5-667DAE1A9B34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8">
              <a:extLst>
                <a:ext uri="{FF2B5EF4-FFF2-40B4-BE49-F238E27FC236}">
                  <a16:creationId xmlns:a16="http://schemas.microsoft.com/office/drawing/2014/main" id="{D0C1AB76-C5C8-4940-96AB-04FE17D24524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9">
              <a:extLst>
                <a:ext uri="{FF2B5EF4-FFF2-40B4-BE49-F238E27FC236}">
                  <a16:creationId xmlns:a16="http://schemas.microsoft.com/office/drawing/2014/main" id="{586FCF10-6848-A94E-A901-2ACBB952C8E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50">
              <a:extLst>
                <a:ext uri="{FF2B5EF4-FFF2-40B4-BE49-F238E27FC236}">
                  <a16:creationId xmlns:a16="http://schemas.microsoft.com/office/drawing/2014/main" id="{F13AD574-8D22-FA48-B2EB-298EB25EE576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51">
              <a:extLst>
                <a:ext uri="{FF2B5EF4-FFF2-40B4-BE49-F238E27FC236}">
                  <a16:creationId xmlns:a16="http://schemas.microsoft.com/office/drawing/2014/main" id="{90B0D2B9-F216-DA4D-AC76-0A88D962B7D6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52">
              <a:extLst>
                <a:ext uri="{FF2B5EF4-FFF2-40B4-BE49-F238E27FC236}">
                  <a16:creationId xmlns:a16="http://schemas.microsoft.com/office/drawing/2014/main" id="{0D8C172E-AF49-2A4B-A6AD-3BF38A241C9C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3">
              <a:extLst>
                <a:ext uri="{FF2B5EF4-FFF2-40B4-BE49-F238E27FC236}">
                  <a16:creationId xmlns:a16="http://schemas.microsoft.com/office/drawing/2014/main" id="{52A9D7B5-A0C2-F045-9131-F83E496DA40E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4">
              <a:extLst>
                <a:ext uri="{FF2B5EF4-FFF2-40B4-BE49-F238E27FC236}">
                  <a16:creationId xmlns:a16="http://schemas.microsoft.com/office/drawing/2014/main" id="{04101228-B52B-E642-98EB-8E0A4393D80B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5">
              <a:extLst>
                <a:ext uri="{FF2B5EF4-FFF2-40B4-BE49-F238E27FC236}">
                  <a16:creationId xmlns:a16="http://schemas.microsoft.com/office/drawing/2014/main" id="{49C3799A-7117-9F40-A762-A03358C0299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6">
              <a:extLst>
                <a:ext uri="{FF2B5EF4-FFF2-40B4-BE49-F238E27FC236}">
                  <a16:creationId xmlns:a16="http://schemas.microsoft.com/office/drawing/2014/main" id="{6A2720B6-E6BE-A447-8DEB-657EC18488A7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7">
              <a:extLst>
                <a:ext uri="{FF2B5EF4-FFF2-40B4-BE49-F238E27FC236}">
                  <a16:creationId xmlns:a16="http://schemas.microsoft.com/office/drawing/2014/main" id="{A42176E6-49DC-054D-9443-EC6911762782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8">
              <a:extLst>
                <a:ext uri="{FF2B5EF4-FFF2-40B4-BE49-F238E27FC236}">
                  <a16:creationId xmlns:a16="http://schemas.microsoft.com/office/drawing/2014/main" id="{67971AFD-9767-D242-9097-006C345EC4D0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9">
              <a:extLst>
                <a:ext uri="{FF2B5EF4-FFF2-40B4-BE49-F238E27FC236}">
                  <a16:creationId xmlns:a16="http://schemas.microsoft.com/office/drawing/2014/main" id="{99A299E5-05CE-F647-A0C2-67C558359BBF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60">
              <a:extLst>
                <a:ext uri="{FF2B5EF4-FFF2-40B4-BE49-F238E27FC236}">
                  <a16:creationId xmlns:a16="http://schemas.microsoft.com/office/drawing/2014/main" id="{F3E8C479-2F87-A74D-97AD-11DBC9291A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61">
              <a:extLst>
                <a:ext uri="{FF2B5EF4-FFF2-40B4-BE49-F238E27FC236}">
                  <a16:creationId xmlns:a16="http://schemas.microsoft.com/office/drawing/2014/main" id="{0B95D6EF-BCC8-C142-8C97-F6ACFD929E52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62">
              <a:extLst>
                <a:ext uri="{FF2B5EF4-FFF2-40B4-BE49-F238E27FC236}">
                  <a16:creationId xmlns:a16="http://schemas.microsoft.com/office/drawing/2014/main" id="{CD9A6BBD-03E9-1747-8296-73991532ED4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63">
              <a:extLst>
                <a:ext uri="{FF2B5EF4-FFF2-40B4-BE49-F238E27FC236}">
                  <a16:creationId xmlns:a16="http://schemas.microsoft.com/office/drawing/2014/main" id="{DD898B7B-155F-3046-B982-0F36BF90D4DD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ihandform: Form 165">
              <a:extLst>
                <a:ext uri="{FF2B5EF4-FFF2-40B4-BE49-F238E27FC236}">
                  <a16:creationId xmlns:a16="http://schemas.microsoft.com/office/drawing/2014/main" id="{1C673BDD-7487-3D4E-94EB-1535BBBC0ADB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ihandform: Form 166">
              <a:extLst>
                <a:ext uri="{FF2B5EF4-FFF2-40B4-BE49-F238E27FC236}">
                  <a16:creationId xmlns:a16="http://schemas.microsoft.com/office/drawing/2014/main" id="{EDEEA46A-23B2-EE46-86A9-4ACD9891746F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ihandform: Form 168">
              <a:extLst>
                <a:ext uri="{FF2B5EF4-FFF2-40B4-BE49-F238E27FC236}">
                  <a16:creationId xmlns:a16="http://schemas.microsoft.com/office/drawing/2014/main" id="{65DC7113-E5AE-B04C-B2BE-A25A46A5B15B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ihandform: Form 169">
              <a:extLst>
                <a:ext uri="{FF2B5EF4-FFF2-40B4-BE49-F238E27FC236}">
                  <a16:creationId xmlns:a16="http://schemas.microsoft.com/office/drawing/2014/main" id="{9548BB51-95D0-A644-8175-CFDB23976786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ihandform: Form 170">
              <a:extLst>
                <a:ext uri="{FF2B5EF4-FFF2-40B4-BE49-F238E27FC236}">
                  <a16:creationId xmlns:a16="http://schemas.microsoft.com/office/drawing/2014/main" id="{96A5DF28-A568-7348-8713-A8AEB614BF7F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ihandform: Form 171">
              <a:extLst>
                <a:ext uri="{FF2B5EF4-FFF2-40B4-BE49-F238E27FC236}">
                  <a16:creationId xmlns:a16="http://schemas.microsoft.com/office/drawing/2014/main" id="{7F0DA693-8CB0-664E-B258-B2229FC5271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ihandform: Form 172">
              <a:extLst>
                <a:ext uri="{FF2B5EF4-FFF2-40B4-BE49-F238E27FC236}">
                  <a16:creationId xmlns:a16="http://schemas.microsoft.com/office/drawing/2014/main" id="{50854B44-A3AB-4F4B-A6EA-118B2A8ED3D2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ihandform: Form 173">
              <a:extLst>
                <a:ext uri="{FF2B5EF4-FFF2-40B4-BE49-F238E27FC236}">
                  <a16:creationId xmlns:a16="http://schemas.microsoft.com/office/drawing/2014/main" id="{1092D1E3-6E7F-834E-8C01-E91150D7E7C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ihandform: Form 174">
              <a:extLst>
                <a:ext uri="{FF2B5EF4-FFF2-40B4-BE49-F238E27FC236}">
                  <a16:creationId xmlns:a16="http://schemas.microsoft.com/office/drawing/2014/main" id="{99F00E8B-4FDE-F148-9B47-D4C65948533C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ihandform: Form 175">
              <a:extLst>
                <a:ext uri="{FF2B5EF4-FFF2-40B4-BE49-F238E27FC236}">
                  <a16:creationId xmlns:a16="http://schemas.microsoft.com/office/drawing/2014/main" id="{E1576ADD-E61B-5249-9B50-ED67E988581F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ihandform: Form 176">
              <a:extLst>
                <a:ext uri="{FF2B5EF4-FFF2-40B4-BE49-F238E27FC236}">
                  <a16:creationId xmlns:a16="http://schemas.microsoft.com/office/drawing/2014/main" id="{A1ED7DBD-1DB8-484F-B7E4-3A28426D9C19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177">
              <a:extLst>
                <a:ext uri="{FF2B5EF4-FFF2-40B4-BE49-F238E27FC236}">
                  <a16:creationId xmlns:a16="http://schemas.microsoft.com/office/drawing/2014/main" id="{06FEE426-6008-9C4D-8590-52326C3F9331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178">
              <a:extLst>
                <a:ext uri="{FF2B5EF4-FFF2-40B4-BE49-F238E27FC236}">
                  <a16:creationId xmlns:a16="http://schemas.microsoft.com/office/drawing/2014/main" id="{A77ADBFF-9122-3049-BE9E-7F4AB61B72E5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179">
              <a:extLst>
                <a:ext uri="{FF2B5EF4-FFF2-40B4-BE49-F238E27FC236}">
                  <a16:creationId xmlns:a16="http://schemas.microsoft.com/office/drawing/2014/main" id="{B0F0E8D1-01E6-8C40-9604-EC5E737C0195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ihandform: Form 180">
              <a:extLst>
                <a:ext uri="{FF2B5EF4-FFF2-40B4-BE49-F238E27FC236}">
                  <a16:creationId xmlns:a16="http://schemas.microsoft.com/office/drawing/2014/main" id="{52015BC2-21AC-764D-8CF9-63283243212D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181">
              <a:extLst>
                <a:ext uri="{FF2B5EF4-FFF2-40B4-BE49-F238E27FC236}">
                  <a16:creationId xmlns:a16="http://schemas.microsoft.com/office/drawing/2014/main" id="{6773DD34-CF09-8045-B7EE-70DAC5D796A0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182">
              <a:extLst>
                <a:ext uri="{FF2B5EF4-FFF2-40B4-BE49-F238E27FC236}">
                  <a16:creationId xmlns:a16="http://schemas.microsoft.com/office/drawing/2014/main" id="{A0E823B0-19B9-A14B-AA3B-3FC2498A0AA6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183">
              <a:extLst>
                <a:ext uri="{FF2B5EF4-FFF2-40B4-BE49-F238E27FC236}">
                  <a16:creationId xmlns:a16="http://schemas.microsoft.com/office/drawing/2014/main" id="{AA12FC84-99A3-8A4E-9276-F97809AD7B67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ihandform: Form 184">
              <a:extLst>
                <a:ext uri="{FF2B5EF4-FFF2-40B4-BE49-F238E27FC236}">
                  <a16:creationId xmlns:a16="http://schemas.microsoft.com/office/drawing/2014/main" id="{3B641007-6201-1F49-9A1F-4BF478577D53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ihandform: Form 185">
              <a:extLst>
                <a:ext uri="{FF2B5EF4-FFF2-40B4-BE49-F238E27FC236}">
                  <a16:creationId xmlns:a16="http://schemas.microsoft.com/office/drawing/2014/main" id="{66E65D85-C11D-A74F-9566-58371ED212B7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ihandform: Form 186">
              <a:extLst>
                <a:ext uri="{FF2B5EF4-FFF2-40B4-BE49-F238E27FC236}">
                  <a16:creationId xmlns:a16="http://schemas.microsoft.com/office/drawing/2014/main" id="{8BE1CEFF-C0EA-DF44-A7AC-856CBD1ED536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187">
              <a:extLst>
                <a:ext uri="{FF2B5EF4-FFF2-40B4-BE49-F238E27FC236}">
                  <a16:creationId xmlns:a16="http://schemas.microsoft.com/office/drawing/2014/main" id="{AE73B9CE-1D12-E149-BB96-ED34A7E1AFCD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188">
              <a:extLst>
                <a:ext uri="{FF2B5EF4-FFF2-40B4-BE49-F238E27FC236}">
                  <a16:creationId xmlns:a16="http://schemas.microsoft.com/office/drawing/2014/main" id="{4E999447-DE5E-DA47-949A-13A42FCCB90A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ihandform: Form 189">
              <a:extLst>
                <a:ext uri="{FF2B5EF4-FFF2-40B4-BE49-F238E27FC236}">
                  <a16:creationId xmlns:a16="http://schemas.microsoft.com/office/drawing/2014/main" id="{3A7751F8-1F3A-A148-9DAD-BECE0D6FA2BE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38" name="Freihandform: Form 87">
            <a:extLst>
              <a:ext uri="{FF2B5EF4-FFF2-40B4-BE49-F238E27FC236}">
                <a16:creationId xmlns:a16="http://schemas.microsoft.com/office/drawing/2014/main" id="{969A70A7-443B-8B46-B1A8-C1F715B70919}"/>
              </a:ext>
            </a:extLst>
          </p:cNvPr>
          <p:cNvSpPr/>
          <p:nvPr userDrawn="1"/>
        </p:nvSpPr>
        <p:spPr>
          <a:xfrm>
            <a:off x="10281058" y="317591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tx2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i="0" dirty="0" smtClean="0">
                <a:latin typeface="FAUSans Office" panose="020B0504010101010104" pitchFamily="34" charset="77"/>
                <a:ea typeface="+mj-ea"/>
                <a:cs typeface="FAUSans Office" panose="020B0504010101010104" pitchFamily="34" charset="77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16D691C-226E-554F-8DF0-870226FE7A41}"/>
              </a:ext>
            </a:extLst>
          </p:cNvPr>
          <p:cNvGrpSpPr/>
          <p:nvPr userDrawn="1"/>
        </p:nvGrpSpPr>
        <p:grpSpPr>
          <a:xfrm>
            <a:off x="518731" y="309983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C043B672-7A94-1F4E-BF6A-E9D9C873A26C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035B42E5-5B92-0E41-BD0F-C56B1CF8D82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42597F99-91A5-1D42-AFFD-24D9D257E032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45D2ABEB-0665-044E-BBC4-D0F8CFA376DA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911E988E-A80E-EB47-A2F9-D90C660C96D4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9654A4F7-99D9-5C4F-A8F2-9EF0097E3FCD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EDAB8575-A5E9-044B-9527-58B7C7498DD3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A3D6BFFB-CA38-2B43-AE7A-A0DBAC704C49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45A1C4C1-ECB7-424A-B78C-23570823C65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2C77DE2C-C880-2B4B-89E9-B9D534E9F28C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4273B477-7320-3D42-B516-A2AA6AB32516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8BA2EE47-5E5C-A848-84E4-528E2FCD6732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E6604A85-A484-6D41-A8E4-9BD42F89A49D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731EEA77-C16F-B04E-8A60-69066E5C83C4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51BA1C0C-B46C-0744-9F71-99C90D5F7AFD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2630333D-62BA-0C48-87E1-B2674E777327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7F51EE46-A26C-034C-8EC9-038036424844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03A35480-3A65-C442-9CC5-72EB1E51B8E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83160B45-A400-8D47-B04B-471A025CE834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2E2F12A2-29EF-0045-95AF-87E52BBF57C5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16A02A89-3AAC-BC49-B529-581835BA15EA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B04EFBE0-69A0-D345-B2AB-EAB4C5C52DE7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51130C85-EF8E-E941-8AA8-59B4A6C73A8C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E5AEAA62-8BA7-1248-B01E-EE9D7E8E9B33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923DF9C4-25DA-B441-A914-76FA8DCB64C2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6404CA12-7B88-904D-B14C-2ECF1BBFE77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9AE32170-FD90-724B-BA0F-C071B673DFA5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22A00257-E272-AE47-8EB3-C2F338A39BCC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9010D977-96D2-5344-9D54-5B1F1890003C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69110C42-8840-1244-8543-17DF59E2E566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B01D77A0-605C-3A41-8B3B-84896582228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6258516-95BB-D249-97E3-E8FF599D5A61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6F644B13-8422-E14C-8A71-46CB8A29DF41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D036D641-EE25-D848-B800-F58297D4A4A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B3F11901-2447-6844-A0E2-A8B98BE0E6ED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A075AEDA-6C62-F94D-82A7-1CEC19835E6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06567BDD-F4E2-E14D-A2CF-4531942863CD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515DD9E8-1BEA-E641-A307-C1B10179A17B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9872820-93D6-754C-B977-2268DFD4EFB5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C3339530-333D-AE47-BF81-DB1C1320D573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24F17DFD-44F8-734D-8E31-629158A9A54F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09631F02-1E9F-124C-A718-1FB78E6ECC63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28E65A08-C6AD-F041-ADDA-1D8DD0C07C90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40AF49E1-884F-944B-BCEB-0A61842F13BE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A1BE203B-DE4B-134D-9320-8E3E8743AEA3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55BB5479-9CCA-1042-A9C2-F47FD4157BF7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BE6F44D2-4FB7-174F-BFD9-AA13715BB8C8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1069753-1389-9841-91F4-93B9E0FD7E85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B138CC81-BB4F-0F47-B23B-37783BD79EE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F00F092D-A01E-204D-8B27-471EB96015DB}"/>
              </a:ext>
            </a:extLst>
          </p:cNvPr>
          <p:cNvSpPr/>
          <p:nvPr userDrawn="1"/>
        </p:nvSpPr>
        <p:spPr>
          <a:xfrm>
            <a:off x="10281058" y="317591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A1F8EB5-1571-6A42-A990-BD41A147E78E}"/>
              </a:ext>
            </a:extLst>
          </p:cNvPr>
          <p:cNvGrpSpPr/>
          <p:nvPr userDrawn="1"/>
        </p:nvGrpSpPr>
        <p:grpSpPr>
          <a:xfrm>
            <a:off x="518731" y="309983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62970CE6-7C7A-A942-8432-A0496D482DD9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ECC4E417-9B16-4549-99A4-EB2E9635B290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11B4E2C2-5D6E-6942-A4C9-08A210A7E87C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90485EDC-17B1-B848-B41D-B142303AB608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EB379CC9-016C-2344-AAF3-87462700C038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F4ACF732-25C1-F946-9A55-2215A0E0B46C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971C9913-8C52-3845-BF98-838B24B99783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F258AA37-1FBC-1B44-92CA-0205730A800D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6DE512F3-E874-CC40-9CE2-CFB46A32329E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BA898474-8BF0-9646-A739-278C7DD9A09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BEA3B4AA-FAA4-3248-8A4C-DCF34A1CC8CF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916BF545-EC7A-2340-A909-CFFD539826EF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778AF5B2-284C-FC41-B555-EAE53E3644BB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986A575B-5628-2C47-95AA-FE6796A9B2C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87BAB36A-02EC-CD4E-A09E-141574E04139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6993491F-0DD8-9948-B2B2-163DE7EC8483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3F724D5A-F74B-3E4E-8D08-2D2B035BAAD0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47415889-17E3-5F48-BF9E-BC6A419F76CF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7C46BF44-10C9-E04D-BE31-64A36B9CCF09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2B05F71D-A1BD-3547-99B2-D4DA84D34907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F52A9EAB-23CD-5E40-8ABD-2F6E2F1DF5C8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6DAC2D6-4864-824A-8484-2673B6311168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83064270-0B8F-2F42-9C25-FAFCDB08E2B3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39E6B803-7E55-B74D-BD83-12DA49BAA7CF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4F878F31-5551-6441-AA11-26AB616DFB32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A9B8B921-5832-514D-926F-B6315667914B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F1F94FBC-1DCD-7F45-ACAE-AFCCBA241EA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A7947A49-F9C4-B64E-8504-89185189219C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6E5D9105-D144-984F-9DEF-14279FE68D11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677B9C65-3299-894C-9687-B30AA05ACC97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96C51A6D-304B-6E46-9B91-D1B6268C1EB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75879E6D-173E-FB4D-A0C0-B7CF406EB0C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29A89DBB-CFB1-7442-978E-6C0ECEE2C043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C70CCEDA-A430-B24F-9248-C708005EFBFF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ACE08979-95CB-A546-92B2-D166996DCED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7BADCB43-E3F2-C241-9D4A-2636A81BCD22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01C19B8B-979B-0B45-8FD9-4C670F906E69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30F5D545-A951-CA41-BAF6-0F305B4DC48E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E10834B3-503D-244F-B731-9FCF51535411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2D42D898-AA2C-D442-B03A-2474C4468E48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507B5CF1-137E-AB4B-9CC0-C989A6785109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9FC8A71A-8663-784B-9FAC-3FB03DCF769E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EFBBBC50-D78D-6346-9282-040268D5590D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4D08DCA9-5B00-1A42-ACF2-C1ACC5DA1F52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083AC751-3298-AA43-9106-C026C6E045DE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DED24F10-DE4D-674C-B700-93D8EC6B55B6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9A01871-5FF3-954A-B58A-BD34F72F49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9B59481E-9540-F843-A462-60EDA076FB27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4D9D0B87-DCB5-E24A-B54D-16E4BDC6BB0E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607B2B7-CE7F-824C-9FF7-49FD3FA660D7}"/>
              </a:ext>
            </a:extLst>
          </p:cNvPr>
          <p:cNvSpPr/>
          <p:nvPr userDrawn="1"/>
        </p:nvSpPr>
        <p:spPr>
          <a:xfrm>
            <a:off x="10281058" y="317591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9787" y="6634666"/>
            <a:ext cx="617157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fld id="{E4F9C00A-8AFB-47C9-A7D9-7909CE906E5E}" type="datetime4">
              <a:rPr lang="de-DE" smtClean="0"/>
              <a:pPr/>
              <a:t>12. Juni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 b="0" i="0">
                <a:solidFill>
                  <a:schemeClr val="tx1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879" y="6634666"/>
            <a:ext cx="20518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FAUSans Office" panose="020B0504010101010104" pitchFamily="34" charset="77"/>
                <a:cs typeface="FAUSans Office" panose="020B0504010101010104" pitchFamily="34" charset="77"/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41E42"/>
          </a:solidFill>
          <a:latin typeface="FAUSans Office" panose="020B0504010101010104" pitchFamily="34" charset="77"/>
          <a:ea typeface="+mj-ea"/>
          <a:cs typeface="FAUSans Office" panose="020B0504010101010104" pitchFamily="34" charset="77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b="0" i="0" kern="1200">
          <a:solidFill>
            <a:schemeClr val="tx1"/>
          </a:solidFill>
          <a:latin typeface="FAUSans Office" panose="020B0504010101010104" pitchFamily="34" charset="77"/>
          <a:ea typeface="+mn-ea"/>
          <a:cs typeface="FAUSans Office" panose="020B0504010101010104" pitchFamily="34" charset="77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sz="1800" b="0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339695"/>
            <a:ext cx="11507702" cy="1631857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Tool Action Recogntion</a:t>
            </a:r>
            <a:b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</a:br>
            <a:r>
              <a:rPr lang="en-US" sz="3200" b="0" dirty="0"/>
              <a:t>LSTM &amp; TCN Models with Contrastive Learning and Pseudo-Labeling</a:t>
            </a:r>
            <a:endParaRPr lang="de-DE" sz="3200" b="0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2" name="Titel 3">
            <a:extLst>
              <a:ext uri="{FF2B5EF4-FFF2-40B4-BE49-F238E27FC236}">
                <a16:creationId xmlns:a16="http://schemas.microsoft.com/office/drawing/2014/main" id="{FEDDBE29-378E-28BE-F6B5-5D706D3E6DF8}"/>
              </a:ext>
            </a:extLst>
          </p:cNvPr>
          <p:cNvSpPr txBox="1">
            <a:spLocks/>
          </p:cNvSpPr>
          <p:nvPr/>
        </p:nvSpPr>
        <p:spPr>
          <a:xfrm>
            <a:off x="520163" y="4330389"/>
            <a:ext cx="6695231" cy="120353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i="0" kern="1200">
                <a:solidFill>
                  <a:schemeClr val="tx1"/>
                </a:solidFill>
                <a:latin typeface="FAUSans Office" panose="020B0504010101010104" pitchFamily="34" charset="77"/>
                <a:ea typeface="+mj-ea"/>
                <a:cs typeface="FAUSans Office" panose="020B0504010101010104" pitchFamily="34" charset="77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dirty="0"/>
              <a:t>Presented</a:t>
            </a:r>
            <a:r>
              <a:rPr lang="en-IN" sz="1800" b="0" dirty="0"/>
              <a:t> </a:t>
            </a:r>
            <a:r>
              <a:rPr lang="en-IN" sz="1800" dirty="0"/>
              <a:t>By</a:t>
            </a:r>
            <a:r>
              <a:rPr lang="en-IN" sz="1800" b="0" dirty="0"/>
              <a:t> – Shashank, Monika </a:t>
            </a:r>
            <a:r>
              <a:rPr lang="en-IN" sz="1800" b="0" dirty="0" err="1"/>
              <a:t>Radhakisan</a:t>
            </a:r>
            <a:r>
              <a:rPr lang="en-IN" sz="1800" b="0" dirty="0"/>
              <a:t> Chavan, Taimoor Hussain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Supervisor</a:t>
            </a:r>
            <a:r>
              <a:rPr lang="en-IN" sz="1800" b="0" dirty="0"/>
              <a:t> - Dr. Dario Zanca, </a:t>
            </a:r>
            <a:r>
              <a:rPr lang="fi-FI" sz="1800" b="0" dirty="0"/>
              <a:t>Naga Venkata Sai Jitin Jami</a:t>
            </a:r>
            <a:endParaRPr lang="en-IN" sz="1800" b="0" dirty="0"/>
          </a:p>
          <a:p>
            <a:pPr>
              <a:lnSpc>
                <a:spcPct val="150000"/>
              </a:lnSpc>
            </a:pPr>
            <a:r>
              <a:rPr lang="en-IN" sz="1800" dirty="0"/>
              <a:t>Date – </a:t>
            </a:r>
            <a:r>
              <a:rPr lang="en-IN" sz="1800" b="0" dirty="0"/>
              <a:t>13 June, 2025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D9505-0DF5-9217-B382-A15D9E9B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6B67AB-0917-9A15-B4CA-02712D7D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A885E3-5599-CB56-20A1-8FF1903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BD47E0-030D-42B1-D8A8-C3CB3AE8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10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80D7B8D-8AE3-5E64-DC11-FE7DBD811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8E39D5-9F62-58EA-CEF8-5F428BE9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Experimental Setup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E6E00E2-493B-4113-7C36-7576DF00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27" y="1622020"/>
            <a:ext cx="47672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FAUSans Office" panose="020B0504010101010104"/>
              </a:rPr>
              <a:t>Model Training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LSTM &amp; TCN trained with: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Supervised only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Semi-Supervised – 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Pseudo Labeling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Contrastive Learning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Learning rate = 0.001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Batch size = 32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Epochs = 10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USans Office" panose="020B0504010101010104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Hyperparameter Tuning –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Labeled vs Unlabeled dataset ratio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Pseudo-labeling threshold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Temperature in Contrastive 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59CAB-0373-B5A9-7712-2820709735BB}"/>
              </a:ext>
            </a:extLst>
          </p:cNvPr>
          <p:cNvSpPr txBox="1"/>
          <p:nvPr/>
        </p:nvSpPr>
        <p:spPr>
          <a:xfrm>
            <a:off x="6534420" y="1622020"/>
            <a:ext cx="41620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Evaluation Metrics –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Accuracy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Precision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Recall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F1-Score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Confusion Matrix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USans Office" panose="020B0504010101010104"/>
            </a:endParaRPr>
          </a:p>
        </p:txBody>
      </p:sp>
    </p:spTree>
    <p:extLst>
      <p:ext uri="{BB962C8B-B14F-4D97-AF65-F5344CB8AC3E}">
        <p14:creationId xmlns:p14="http://schemas.microsoft.com/office/powerpoint/2010/main" val="30407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3A33C-9846-8E67-2C25-FCB5E179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688E32-E783-3B5E-2DBC-73E27C0B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E18B05-CA64-0AE0-1102-71D4C472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3F2E56-8CDC-73AF-64B2-3AFF12E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11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7D5C369-F8A1-9B97-4597-BA8D139EA5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r>
              <a:rPr lang="en-IN" sz="1800" b="1" dirty="0"/>
              <a:t>Note</a:t>
            </a:r>
            <a:r>
              <a:rPr lang="en-IN" sz="1800" dirty="0"/>
              <a:t>: For </a:t>
            </a:r>
            <a:r>
              <a:rPr lang="en-IN" sz="1800" b="1" dirty="0"/>
              <a:t>Electric Screwdriver </a:t>
            </a:r>
            <a:r>
              <a:rPr lang="en-IN" sz="1800" dirty="0"/>
              <a:t> and only </a:t>
            </a:r>
            <a:r>
              <a:rPr lang="en-IN" sz="1800" b="1" dirty="0"/>
              <a:t>Accelerometer</a:t>
            </a:r>
            <a:r>
              <a:rPr lang="en-IN" sz="1800" dirty="0"/>
              <a:t> sensor data as input data</a:t>
            </a:r>
            <a:endParaRPr lang="de-DE" sz="1800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E4669C-3FF6-2069-1C8B-5189DB76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21398"/>
            <a:ext cx="6844385" cy="332399"/>
          </a:xfrm>
        </p:spPr>
        <p:txBody>
          <a:bodyPr/>
          <a:lstStyle/>
          <a:p>
            <a:r>
              <a:rPr lang="de-DE" dirty="0"/>
              <a:t>Results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BE57E5-A173-58B2-75C2-4ECF2EB1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3922"/>
              </p:ext>
            </p:extLst>
          </p:nvPr>
        </p:nvGraphicFramePr>
        <p:xfrm>
          <a:off x="515938" y="2231163"/>
          <a:ext cx="10751006" cy="360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3836">
                  <a:extLst>
                    <a:ext uri="{9D8B030D-6E8A-4147-A177-3AD203B41FA5}">
                      <a16:colId xmlns:a16="http://schemas.microsoft.com/office/drawing/2014/main" val="61267535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161733298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686427279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4055763968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949696056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932561476"/>
                    </a:ext>
                  </a:extLst>
                </a:gridCol>
                <a:gridCol w="1457022">
                  <a:extLst>
                    <a:ext uri="{9D8B030D-6E8A-4147-A177-3AD203B41FA5}">
                      <a16:colId xmlns:a16="http://schemas.microsoft.com/office/drawing/2014/main" val="244517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Semi-Supervised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FAUSans Office" panose="020B0504010101010104"/>
                        </a:rPr>
                        <a:t>Labeled</a:t>
                      </a:r>
                      <a:r>
                        <a:rPr lang="en-IN" dirty="0">
                          <a:latin typeface="FAUSans Office" panose="020B0504010101010104"/>
                        </a:rPr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Accuracy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Precision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Recall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F1 Score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FAUSans Office" panose="020B0504010101010104"/>
                        </a:rPr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FAUSans Office" panose="020B0504010101010104"/>
                        </a:rPr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FAUSans Office" panose="020B0504010101010104"/>
                        </a:rPr>
                        <a:t>59.2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FAUSans Office" panose="020B0504010101010104"/>
                        </a:rPr>
                        <a:t>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Pseudo </a:t>
                      </a:r>
                      <a:r>
                        <a:rPr lang="en-IN" dirty="0" err="1">
                          <a:latin typeface="FAUSans Office" panose="020B0504010101010104"/>
                        </a:rPr>
                        <a:t>Labeling</a:t>
                      </a:r>
                      <a:endParaRPr lang="en-IN" dirty="0">
                        <a:latin typeface="FAUSans Office" panose="020B05040101010101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41.3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4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Contrastive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TCN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4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TCN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37.1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4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TCN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Pseudo </a:t>
                      </a:r>
                      <a:r>
                        <a:rPr lang="en-IN" dirty="0" err="1">
                          <a:latin typeface="FAUSans Office" panose="020B0504010101010104"/>
                        </a:rPr>
                        <a:t>Labeling</a:t>
                      </a:r>
                      <a:endParaRPr lang="en-IN" dirty="0">
                        <a:latin typeface="FAUSans Office" panose="020B05040101010101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FAUSans Office" panose="020B0504010101010104"/>
                        </a:rPr>
                        <a:t>88.4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45.3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TCN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Contrastive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85.5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FAUSans Office" panose="020B0504010101010104"/>
                        </a:rPr>
                        <a:t>32.8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8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498B0-97F7-64EB-5983-21719A6F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45F69A-3C16-F819-AA7F-80A74B27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D79A07-ABC7-DD12-D4DE-54917456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DAD90A-0A19-1FA8-0DBC-4611430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5A6FC8A-B354-D65B-EDD8-D188E55DC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111CD5-AFB8-5D49-1220-D731D8E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Confusion Matrix for top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F5F97-40A9-6ACC-B255-D307AD77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5" y="2087217"/>
            <a:ext cx="5876512" cy="411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45BD3-E797-C6BC-5EB4-428EF433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2087217"/>
            <a:ext cx="5838825" cy="4087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A6654-7735-D07D-432B-6BA3A7770A2D}"/>
              </a:ext>
            </a:extLst>
          </p:cNvPr>
          <p:cNvSpPr txBox="1"/>
          <p:nvPr/>
        </p:nvSpPr>
        <p:spPr>
          <a:xfrm>
            <a:off x="1694248" y="1601937"/>
            <a:ext cx="28123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IN" sz="1600" b="1" dirty="0">
                <a:solidFill>
                  <a:prstClr val="black"/>
                </a:solidFill>
                <a:latin typeface="FAUSans Office" panose="020B0504010101010104"/>
              </a:rPr>
              <a:t>Supervised LSTM with 100% data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USans Office" panose="020B05040101010101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22FA3-61EE-56BA-7B65-58482ABF2EC5}"/>
              </a:ext>
            </a:extLst>
          </p:cNvPr>
          <p:cNvSpPr txBox="1"/>
          <p:nvPr/>
        </p:nvSpPr>
        <p:spPr>
          <a:xfrm>
            <a:off x="6821936" y="1633491"/>
            <a:ext cx="46713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IN" sz="1600" b="1" dirty="0">
                <a:solidFill>
                  <a:prstClr val="black"/>
                </a:solidFill>
                <a:latin typeface="FAUSans Office" panose="020B0504010101010104"/>
              </a:rPr>
              <a:t>TCN with pseudo </a:t>
            </a:r>
            <a:r>
              <a:rPr lang="en-IN" sz="1600" b="1" dirty="0" err="1">
                <a:solidFill>
                  <a:prstClr val="black"/>
                </a:solidFill>
                <a:latin typeface="FAUSans Office" panose="020B0504010101010104"/>
              </a:rPr>
              <a:t>labeling</a:t>
            </a:r>
            <a:r>
              <a:rPr lang="en-IN" sz="1600" b="1" dirty="0">
                <a:solidFill>
                  <a:prstClr val="black"/>
                </a:solidFill>
                <a:latin typeface="FAUSans Office" panose="020B0504010101010104"/>
              </a:rPr>
              <a:t> using only 25% </a:t>
            </a:r>
            <a:r>
              <a:rPr lang="en-IN" sz="1600" b="1" dirty="0" err="1">
                <a:solidFill>
                  <a:prstClr val="black"/>
                </a:solidFill>
                <a:latin typeface="FAUSans Office" panose="020B0504010101010104"/>
              </a:rPr>
              <a:t>labeled</a:t>
            </a:r>
            <a:r>
              <a:rPr lang="en-IN" sz="1600" b="1" dirty="0">
                <a:solidFill>
                  <a:prstClr val="black"/>
                </a:solidFill>
                <a:latin typeface="FAUSans Office" panose="020B0504010101010104"/>
              </a:rPr>
              <a:t> data 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USans Office" panose="020B0504010101010104"/>
            </a:endParaRPr>
          </a:p>
        </p:txBody>
      </p:sp>
    </p:spTree>
    <p:extLst>
      <p:ext uri="{BB962C8B-B14F-4D97-AF65-F5344CB8AC3E}">
        <p14:creationId xmlns:p14="http://schemas.microsoft.com/office/powerpoint/2010/main" val="53141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2B5BF-9540-E4A5-7CD0-AA6D5D76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518071-E90E-FFE1-1F8E-F47DB77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70535-4C61-BCF3-0BFD-7AAC3DA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047A2-A9A8-5EDD-74D4-8173C0AE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13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D3DCAA-19C2-7593-33E5-A035FBA78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EC463B8-B580-3AAE-5949-CD8D99C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Key Findings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FDD42D3-64C6-2928-E85A-CECC40F7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" y="1402466"/>
            <a:ext cx="1104940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Using 100% labeled data yields the best overall results (expected)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LSTM and TCN (100% labeled)</a:t>
            </a:r>
            <a:r>
              <a:rPr lang="en-US" dirty="0">
                <a:latin typeface="FAUSans Office" panose="020B0504010101010104"/>
              </a:rPr>
              <a:t> both achieve </a:t>
            </a:r>
            <a:r>
              <a:rPr lang="en-US" b="1" dirty="0">
                <a:latin typeface="FAUSans Office" panose="020B0504010101010104"/>
              </a:rPr>
              <a:t>91.5% accuracy</a:t>
            </a:r>
            <a:r>
              <a:rPr lang="en-US" dirty="0">
                <a:latin typeface="FAUSans Office" panose="020B0504010101010104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LSTM performs better in </a:t>
            </a:r>
            <a:r>
              <a:rPr lang="en-US" b="1" dirty="0">
                <a:latin typeface="FAUSans Office" panose="020B0504010101010104"/>
              </a:rPr>
              <a:t>precision (69.2%)</a:t>
            </a:r>
            <a:r>
              <a:rPr lang="en-US" dirty="0">
                <a:latin typeface="FAUSans Office" panose="020B0504010101010104"/>
              </a:rPr>
              <a:t> and </a:t>
            </a:r>
            <a:r>
              <a:rPr lang="en-US" b="1" dirty="0">
                <a:latin typeface="FAUSans Office" panose="020B0504010101010104"/>
              </a:rPr>
              <a:t>F1 (60.5%)</a:t>
            </a:r>
            <a:r>
              <a:rPr lang="en-US" dirty="0">
                <a:latin typeface="FAUSans Office" panose="020B0504010101010104"/>
              </a:rPr>
              <a:t> than TCN, suggesting better handling of class imbalance.</a:t>
            </a:r>
            <a:br>
              <a:rPr lang="en-US" dirty="0">
                <a:latin typeface="FAUSans Office" panose="020B0504010101010104"/>
              </a:rPr>
            </a:br>
            <a:endParaRPr lang="en-US" dirty="0">
              <a:latin typeface="FAUSans Office" panose="020B050401010101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Performance drops significantly with only 25% labeled data (expected)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Accuracy and F1 drop by </a:t>
            </a:r>
            <a:r>
              <a:rPr lang="en-US" b="1" dirty="0">
                <a:latin typeface="FAUSans Office" panose="020B0504010101010104"/>
              </a:rPr>
              <a:t>~8%–35%</a:t>
            </a:r>
            <a:r>
              <a:rPr lang="en-US" dirty="0">
                <a:latin typeface="FAUSans Office" panose="020B0504010101010104"/>
              </a:rPr>
              <a:t> when using just 25% of labeled data with no semi-supervised help.</a:t>
            </a:r>
            <a:br>
              <a:rPr lang="en-US" dirty="0">
                <a:latin typeface="FAUSans Office" panose="020B0504010101010104"/>
              </a:rPr>
            </a:br>
            <a:endParaRPr lang="en-US" dirty="0">
              <a:latin typeface="FAUSans Office" panose="020B050401010101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Pseudo Labeling clearly improves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For both models, pseudo labeling gives the best F1 score among semi-supervised methods:</a:t>
            </a:r>
            <a:br>
              <a:rPr lang="en-US" dirty="0">
                <a:latin typeface="FAUSans Office" panose="020B0504010101010104"/>
              </a:rPr>
            </a:br>
            <a:endParaRPr lang="en-US" dirty="0">
              <a:latin typeface="FAUSans Office" panose="020B050401010101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Contrastive learning helps, but less than pseudo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Some gains over no semi-supervision: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LSTM F1: 30.9% vs 25.3%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TCN F1: 32.8% vs 35.6% (slightly lower than baseline in TCN)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Useful, but not consistent</a:t>
            </a:r>
            <a:br>
              <a:rPr lang="en-US" dirty="0">
                <a:latin typeface="FAUSans Office" panose="020B0504010101010104"/>
              </a:rPr>
            </a:br>
            <a:endParaRPr lang="en-US" dirty="0">
              <a:latin typeface="FAUSans Office" panose="020B050401010101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TCN + Pseudo Labeling (25%) gives the best semi-supervised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AUSans Office" panose="020B0504010101010104"/>
            </a:endParaRPr>
          </a:p>
        </p:txBody>
      </p:sp>
    </p:spTree>
    <p:extLst>
      <p:ext uri="{BB962C8B-B14F-4D97-AF65-F5344CB8AC3E}">
        <p14:creationId xmlns:p14="http://schemas.microsoft.com/office/powerpoint/2010/main" val="237370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0952-8B35-1CBF-A1C2-1F4CB621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F2EE52-9E8A-37B9-DA6D-4F22942D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499FC0-5E46-FB31-2F66-D62D23CF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5AC0C-B20D-9BAF-0679-B7B0B099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14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26A8B6-DE8B-440E-67A1-0AA8A5323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8937A40-E7DE-DF93-A120-F1FBB890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Future Work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EAA343-2D36-7A9F-2E81-E7CD538A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48" y="1631156"/>
            <a:ext cx="110494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Early Fusion of different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Ablation studies for semi-supervised learning hyperparameters – Confidence threshold in pseudo labeling and temperature in NT-</a:t>
            </a:r>
            <a:r>
              <a:rPr lang="en-US" dirty="0" err="1">
                <a:latin typeface="FAUSans Office" panose="020B0504010101010104"/>
              </a:rPr>
              <a:t>xent</a:t>
            </a:r>
            <a:r>
              <a:rPr lang="en-US" dirty="0">
                <a:latin typeface="FAUSans Office" panose="020B0504010101010104"/>
              </a:rPr>
              <a:t> loss used in 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Use better augmentations in contrastive learning – Time Warping and Random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Good to have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Fix Data Imbalance – class weighting, oversampling or </a:t>
            </a:r>
            <a:r>
              <a:rPr lang="en-US" dirty="0" err="1">
                <a:latin typeface="FAUSans Office" panose="020B0504010101010104"/>
              </a:rPr>
              <a:t>undersampling</a:t>
            </a:r>
            <a:r>
              <a:rPr lang="en-US" dirty="0">
                <a:latin typeface="FAUSans Office" panose="020B0504010101010104"/>
              </a:rPr>
              <a:t>, data 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Model and training hyperparameter tuning to improve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AUSans Office" panose="020B050401010101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FAUSans Office" panose="020B0504010101010104"/>
            </a:endParaRPr>
          </a:p>
        </p:txBody>
      </p:sp>
    </p:spTree>
    <p:extLst>
      <p:ext uri="{BB962C8B-B14F-4D97-AF65-F5344CB8AC3E}">
        <p14:creationId xmlns:p14="http://schemas.microsoft.com/office/powerpoint/2010/main" val="338601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CAA2015-960B-4CA5-874D-BB71B5ED4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9FA69-69C9-49D8-B1A2-83690EE4C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b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36797"/>
            <a:ext cx="11157745" cy="1584408"/>
          </a:xfrm>
        </p:spPr>
        <p:txBody>
          <a:bodyPr/>
          <a:lstStyle/>
          <a:p>
            <a:r>
              <a:rPr lang="de-DE" dirty="0"/>
              <a:t>Thank you</a:t>
            </a:r>
          </a:p>
          <a:p>
            <a:r>
              <a:rPr lang="de-DE" dirty="0"/>
              <a:t>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492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ADAB5-BFC5-4CF3-AC4B-B0A857A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0389F959-AAFA-471A-B8FB-4CD12773E51D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2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8060" y="2354711"/>
            <a:ext cx="5039989" cy="281103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Approach and Objectives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3D203B-08B1-42A4-B16C-555D2186B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2354711"/>
            <a:ext cx="320601" cy="281103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060" y="4525376"/>
            <a:ext cx="5039989" cy="281103"/>
          </a:xfrm>
        </p:spPr>
        <p:txBody>
          <a:bodyPr/>
          <a:lstStyle/>
          <a:p>
            <a:r>
              <a:rPr lang="de-DE" dirty="0"/>
              <a:t>Future Work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8318" y="4525376"/>
            <a:ext cx="320601" cy="281103"/>
          </a:xfrm>
        </p:spPr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060" y="3078266"/>
            <a:ext cx="5147940" cy="281103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Model Architectures and Semi-Supervised Learning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318" y="3078266"/>
            <a:ext cx="320601" cy="281103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8060" y="3801821"/>
            <a:ext cx="5039989" cy="281103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Experimental Setup, Results and Analysis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39020-771E-46B4-9E38-0490CEC85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8318" y="3801821"/>
            <a:ext cx="320601" cy="281103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FA31B683-DC18-4216-A897-EDDF1C85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526523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Agenda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060" y="1631156"/>
            <a:ext cx="5039989" cy="281103"/>
          </a:xfrm>
        </p:spPr>
        <p:txBody>
          <a:bodyPr/>
          <a:lstStyle/>
          <a:p>
            <a:r>
              <a:rPr lang="de-DE" dirty="0"/>
              <a:t>Task Overview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8" y="1631156"/>
            <a:ext cx="320601" cy="281103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483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3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FAUSans Office" panose="020B0504010101010104" pitchFamily="34" charset="77"/>
                <a:cs typeface="FAUSans Office" panose="020B0504010101010104" pitchFamily="34" charset="77"/>
              </a:rPr>
              <a:t>Action Classification </a:t>
            </a:r>
            <a:r>
              <a:rPr lang="de-DE" sz="1800" dirty="0">
                <a:latin typeface="FAUSans Office" panose="020B0504010101010104" pitchFamily="34" charset="77"/>
                <a:cs typeface="FAUSans Office" panose="020B0504010101010104" pitchFamily="34" charset="77"/>
              </a:rPr>
              <a:t>– </a:t>
            </a:r>
            <a:r>
              <a:rPr lang="en-US" sz="1800" dirty="0">
                <a:latin typeface="FAUSans Office" panose="020B0504010101010104" pitchFamily="34" charset="77"/>
                <a:cs typeface="FAUSans Office" panose="020B0504010101010104" pitchFamily="34" charset="77"/>
              </a:rPr>
              <a:t>Given sensor data from a specific tool, recognize and classify the actions being performed.</a:t>
            </a:r>
            <a:endParaRPr lang="de-DE" sz="1800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521398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Task Overview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7B7B1-EE4C-CCDF-9CCF-464AF5D1F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5723"/>
              </p:ext>
            </p:extLst>
          </p:nvPr>
        </p:nvGraphicFramePr>
        <p:xfrm>
          <a:off x="515938" y="2464071"/>
          <a:ext cx="10977944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9791">
                  <a:extLst>
                    <a:ext uri="{9D8B030D-6E8A-4147-A177-3AD203B41FA5}">
                      <a16:colId xmlns:a16="http://schemas.microsoft.com/office/drawing/2014/main" val="2044005471"/>
                    </a:ext>
                  </a:extLst>
                </a:gridCol>
                <a:gridCol w="7668153">
                  <a:extLst>
                    <a:ext uri="{9D8B030D-6E8A-4147-A177-3AD203B41FA5}">
                      <a16:colId xmlns:a16="http://schemas.microsoft.com/office/drawing/2014/main" val="3165982238"/>
                    </a:ext>
                  </a:extLst>
                </a:gridCol>
              </a:tblGrid>
              <a:tr h="203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00214"/>
                  </a:ext>
                </a:extLst>
              </a:tr>
              <a:tr h="35532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Electric Screwdriver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Tightening, Untightening, Manual Motor Rotation, Shaking, Air Screwing Clockwise, Air Screwing Counter Clockwise, Double tightening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13727"/>
                  </a:ext>
                </a:extLst>
              </a:tr>
              <a:tr h="35532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Pneumatic Rivet 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Riveting, Trigger pulled (no air), </a:t>
                      </a:r>
                      <a:r>
                        <a:rPr lang="en-US" dirty="0">
                          <a:latin typeface="FAUSans Office" panose="020B0504010101010104"/>
                        </a:rPr>
                        <a:t>Trigger pulled with air (no rivet), Trigger held too long, Shaking, Tool hitting something, </a:t>
                      </a:r>
                      <a:endParaRPr lang="en-IN" dirty="0">
                        <a:latin typeface="FAUSans Office" panose="020B05040101010101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93587"/>
                  </a:ext>
                </a:extLst>
              </a:tr>
              <a:tr h="5076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FAUSans Office" panose="020B0504010101010104"/>
                        </a:rPr>
                        <a:t>Pneumatic Screwdriver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FAUSans Office" panose="020B0504010101010104"/>
                        </a:rPr>
                        <a:t>Tightening, Untightening, Shaking, Air Screwing Clockwise, Air Screwing Counter Clockwise, Double tightening, Tool hitting something</a:t>
                      </a:r>
                    </a:p>
                    <a:p>
                      <a:pPr algn="ctr"/>
                      <a:endParaRPr lang="en-IN" dirty="0">
                        <a:latin typeface="FAUSans Office" panose="020B05040101010101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8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3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40900-F241-29BB-6770-FE4379A9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CFF102-5B3C-9CA3-8D61-17015E7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793DEA-886A-662E-17C9-A7E6F44F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2328D-0465-1B64-CD02-4A56733E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4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5CB4A97-F6CC-6078-D065-957B9FA4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86A3B3-7899-61D3-61A1-ADF0D652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en-IN" dirty="0"/>
              <a:t>Approach &amp; Objectives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D5ABD-C027-A901-3C5F-3EF7E875E1EA}"/>
              </a:ext>
            </a:extLst>
          </p:cNvPr>
          <p:cNvSpPr txBox="1"/>
          <p:nvPr/>
        </p:nvSpPr>
        <p:spPr>
          <a:xfrm>
            <a:off x="517128" y="1631156"/>
            <a:ext cx="111577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Baseline Models 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LSTM (Long Short-Term Memory) </a:t>
            </a:r>
            <a:r>
              <a:rPr lang="en-US" dirty="0">
                <a:latin typeface="FAUSans Office" panose="020B0504010101010104"/>
              </a:rPr>
              <a:t>— captures long-term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TCN (Temporal Convolutional Network)</a:t>
            </a:r>
            <a:r>
              <a:rPr lang="en-US" dirty="0">
                <a:latin typeface="FAUSans Office" panose="020B0504010101010104"/>
              </a:rPr>
              <a:t> — models temporal patterns with convolution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FAUSans Office" panose="020B05040101010101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Advanced methods -</a:t>
            </a:r>
            <a:br>
              <a:rPr lang="en-US" b="1" dirty="0">
                <a:latin typeface="FAUSans Office" panose="020B0504010101010104"/>
              </a:rPr>
            </a:br>
            <a:r>
              <a:rPr lang="en-US" dirty="0">
                <a:latin typeface="FAUSans Office" panose="020B0504010101010104"/>
              </a:rPr>
              <a:t>To leverage both labeled and unlabeled data, we applied </a:t>
            </a:r>
            <a:r>
              <a:rPr lang="en-US" b="1" dirty="0">
                <a:latin typeface="FAUSans Office" panose="020B0504010101010104"/>
              </a:rPr>
              <a:t>semi-supervised learning</a:t>
            </a:r>
            <a:r>
              <a:rPr lang="en-US" dirty="0">
                <a:latin typeface="FAUSans Office" panose="020B0504010101010104"/>
              </a:rPr>
              <a:t>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Pseudo labeling:</a:t>
            </a:r>
            <a:r>
              <a:rPr lang="en-US" dirty="0">
                <a:latin typeface="FAUSans Office" panose="020B0504010101010104"/>
              </a:rPr>
              <a:t> generating labels for unlabeled data based on confident model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Contrastive learning:</a:t>
            </a:r>
            <a:r>
              <a:rPr lang="en-US" dirty="0">
                <a:latin typeface="FAUSans Office" panose="020B0504010101010104"/>
              </a:rPr>
              <a:t> learning robust feature representations by distinguishing similar and dissimilar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FAUSans Office" panose="020B05040101010101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FAUSans Office" panose="020B0504010101010104"/>
              </a:rPr>
              <a:t>Experiments &amp; Analysis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Compared model performances using different proportions of labeled vs. unlabeled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Evaluated the impact of key hyperparameters in semi-supervised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AUSans Office" panose="020B0504010101010104"/>
              </a:rPr>
              <a:t>Goal: Identify which combination yields the best accuracy and robustness in tool action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224965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Model Architectures and Semi-Supervised learning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38622E95-EE2D-4F19-BA8F-A725A705DEB9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5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4B09-37ED-D767-732C-4469D153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93581-40D1-1BD2-5F31-3D0D9AC0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7F20D7-67BF-9582-B858-6A422AE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CD0BF6-1A30-AAC1-5785-8D791BBD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6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28B2D80-506F-F2D4-0042-339FDED2C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9CDA5B3-EC49-7A5E-7C67-02118F0F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7593296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Classification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729EA-762B-F2C1-24D9-AAE79FC63677}"/>
              </a:ext>
            </a:extLst>
          </p:cNvPr>
          <p:cNvSpPr txBox="1"/>
          <p:nvPr/>
        </p:nvSpPr>
        <p:spPr>
          <a:xfrm>
            <a:off x="517128" y="1631156"/>
            <a:ext cx="11157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FAUSans Office" panose="020B05040101010101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F25BB-9E26-0300-CA6B-FFFFCD64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237749"/>
            <a:ext cx="11066973" cy="23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361E-8145-D225-BAAE-D333BCE62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73137-FE14-D0AC-853C-D5CF5FA6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FCDD06-33A0-3DFC-9D6A-6BC3DF5E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091D24-15E0-2B0F-12A3-537F4D17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7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D282E9-856D-2469-F45B-3F5BA8DAA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5B2F18E-90C3-077A-FB05-F6EE0C6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Baseline Model Architectures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32B4E0A-476B-F549-694D-6D87D1A9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1846909"/>
            <a:ext cx="4767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LSTM: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Number of layers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1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Number of features in the hidden state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64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E91500E-35FB-9E1A-67C0-AD278BAA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6909"/>
            <a:ext cx="55937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TCN: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3 stacked 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64 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 each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Each filter has size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4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Dropout – </a:t>
            </a:r>
            <a:r>
              <a:rPr lang="en-US" altLang="en-US" b="1" dirty="0">
                <a:latin typeface="FAUSans Office" panose="020B0504010101010104"/>
              </a:rPr>
              <a:t>0.2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Weight Normalization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Activation - </a:t>
            </a:r>
            <a:r>
              <a:rPr lang="en-US" altLang="en-US" b="1" dirty="0">
                <a:latin typeface="FAUSans Office" panose="020B0504010101010104"/>
              </a:rPr>
              <a:t>ReLU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USans Office" panose="020B0504010101010104"/>
            </a:endParaRPr>
          </a:p>
        </p:txBody>
      </p:sp>
    </p:spTree>
    <p:extLst>
      <p:ext uri="{BB962C8B-B14F-4D97-AF65-F5344CB8AC3E}">
        <p14:creationId xmlns:p14="http://schemas.microsoft.com/office/powerpoint/2010/main" val="176357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1011-B61A-7366-E619-7CD21C4D6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2BE18E-C8E5-F87D-B132-026D394D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499CC872-C2E8-4C73-9CC7-648F3E3EC96E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87A1F1-6D95-8F61-4B0F-1C4F3432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12E2A6-2B3F-1181-88FE-665E811E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8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36434C-560D-F780-2B65-A40127E7E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  <a:p>
            <a:endParaRPr lang="de-DE" b="1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2A327A2-BCE8-95BB-AA7D-05A47A63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491025"/>
            <a:ext cx="6844385" cy="332399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Semi-Supervised learning Strategies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18F152-CFA7-03B0-2102-4B55D9C4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832" y="1480462"/>
            <a:ext cx="5012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Psuedo</a:t>
            </a:r>
            <a:r>
              <a:rPr lang="en-US" altLang="en-US" b="1" dirty="0">
                <a:latin typeface="FAUSans Office" panose="020B0504010101010104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Labeling: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Number of features in the hidden state – 64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Threshold = 0.9, Epochs = 10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4781AA-F226-7122-9044-58B5161D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28" y="1484648"/>
            <a:ext cx="54874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Contrastive Learning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SimCLR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):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USans Office" panose="020B0504010101010104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NT-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Xent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USans Office" panose="020B0504010101010104"/>
              </a:rPr>
              <a:t>(the normalized temperature-scaled cross entropy loss).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FAUSans Office" panose="020B0504010101010104"/>
              </a:rPr>
              <a:t>Augmentations - </a:t>
            </a:r>
            <a:r>
              <a:rPr lang="en-US" altLang="en-US" dirty="0">
                <a:latin typeface="FAUSans Office" panose="020B0504010101010104"/>
              </a:rPr>
              <a:t>Applied random jitter (Gaussian noise) or random scaling (amplitude change) to sensor data.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Used projection head with hidden features = 256 and dimension projection = 128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FAUSans Office" panose="020B0504010101010104"/>
              </a:rPr>
              <a:t>Temperature = 0.5, Pretrain epochs = 10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USans Office" panose="020B05040101010101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E1820-8747-5C10-BA05-B4223200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82" y="4041582"/>
            <a:ext cx="3330522" cy="23705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ABE5848-FCBF-6B30-EB94-9CD20A29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32" y="2938711"/>
            <a:ext cx="5020397" cy="292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D44ED-6867-C983-E616-B6316FEC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1307EA30-FC05-624A-66F2-C71F5129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Experimental Setup, Results and Analysis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CBB54D-D474-6460-A8A2-3B1F4E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8873" y="6634666"/>
            <a:ext cx="678071" cy="123111"/>
          </a:xfrm>
        </p:spPr>
        <p:txBody>
          <a:bodyPr/>
          <a:lstStyle/>
          <a:p>
            <a:fld id="{38622E95-EE2D-4F19-BA8F-A725A705DEB9}" type="datetime4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t>12. Juni 2025</a:t>
            </a:fld>
            <a:endParaRPr lang="de-DE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64B81-BF59-FB9F-F42A-F5BC9D5D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FAUSans Office" panose="020B0504010101010104" pitchFamily="34" charset="77"/>
                <a:cs typeface="FAUSans Office" panose="020B0504010101010104" pitchFamily="34" charset="77"/>
              </a:rPr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C46EDF-84A6-E5A1-EDBF-B83FD70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>
                <a:latin typeface="FAUSans Office" panose="020B0504010101010104" pitchFamily="34" charset="77"/>
                <a:cs typeface="FAUSans Office" panose="020B0504010101010104" pitchFamily="34" charset="77"/>
              </a:rPr>
              <a:pPr/>
              <a:t>9</a:t>
            </a:fld>
            <a:endParaRPr lang="de-DE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2373170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861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FAUSans Office</vt:lpstr>
      <vt:lpstr>Symbol</vt:lpstr>
      <vt:lpstr>FAU - Technische Fakultät</vt:lpstr>
      <vt:lpstr>Tool Action Recogntion LSTM &amp; TCN Models with Contrastive Learning and Pseudo-Labeling</vt:lpstr>
      <vt:lpstr>Agenda</vt:lpstr>
      <vt:lpstr>Task Overview</vt:lpstr>
      <vt:lpstr>Approach &amp; Objectives</vt:lpstr>
      <vt:lpstr>Model Architectures and Semi-Supervised learning</vt:lpstr>
      <vt:lpstr>Classification Pipeline</vt:lpstr>
      <vt:lpstr>Baseline Model Architectures</vt:lpstr>
      <vt:lpstr>Semi-Supervised learning Strategies</vt:lpstr>
      <vt:lpstr>Experimental Setup, Results and Analysis</vt:lpstr>
      <vt:lpstr>Experimental Setup</vt:lpstr>
      <vt:lpstr>Results</vt:lpstr>
      <vt:lpstr>Confusion Matrix for top results</vt:lpstr>
      <vt:lpstr>Key Findings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Shashank verma</cp:lastModifiedBy>
  <cp:revision>117</cp:revision>
  <dcterms:created xsi:type="dcterms:W3CDTF">2021-11-18T07:49:57Z</dcterms:created>
  <dcterms:modified xsi:type="dcterms:W3CDTF">2025-06-12T19:09:07Z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