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58" r:id="rId5"/>
    <p:sldId id="260" r:id="rId6"/>
    <p:sldId id="275" r:id="rId7"/>
    <p:sldId id="261" r:id="rId8"/>
    <p:sldId id="262" r:id="rId9"/>
    <p:sldId id="263" r:id="rId10"/>
    <p:sldId id="264" r:id="rId11"/>
    <p:sldId id="265" r:id="rId12"/>
    <p:sldId id="276" r:id="rId13"/>
    <p:sldId id="266" r:id="rId14"/>
    <p:sldId id="269" r:id="rId15"/>
    <p:sldId id="270" r:id="rId16"/>
    <p:sldId id="268" r:id="rId17"/>
    <p:sldId id="272" r:id="rId18"/>
    <p:sldId id="277" r:id="rId19"/>
    <p:sldId id="273" r:id="rId20"/>
  </p:sldIdLst>
  <p:sldSz cx="12192000" cy="6858000"/>
  <p:notesSz cx="6858000" cy="9144000"/>
  <p:embeddedFontLst>
    <p:embeddedFont>
      <p:font typeface="Lato" panose="020F0502020204030203" pitchFamily="34" charset="77"/>
      <p:regular r:id="rId22"/>
      <p:bold r:id="rId23"/>
      <p:italic r:id="rId24"/>
      <p:boldItalic r:id="rId25"/>
    </p:embeddedFont>
    <p:embeddedFont>
      <p:font typeface="Open Sans" pitchFamily="2" charset="0"/>
      <p:regular r:id="rId26"/>
      <p:bold r:id="rId27"/>
      <p:italic r:id="rId28"/>
      <p:boldItalic r:id="rId29"/>
    </p:embeddedFont>
    <p:embeddedFont>
      <p:font typeface="PT Sans Narrow" panose="020B0506020203020204" pitchFamily="34" charset="77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A8QeMyRarHKNpTiE1iw30yj3S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EB9271-3CF5-4998-AA26-B10050E3BA31}">
  <a:tblStyle styleId="{3DEB9271-3CF5-4998-AA26-B10050E3BA3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tcBdr/>
        <a:fill>
          <a:solidFill>
            <a:srgbClr val="D0D0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0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43"/>
  </p:normalViewPr>
  <p:slideViewPr>
    <p:cSldViewPr snapToGrid="0" snapToObjects="1">
      <p:cViewPr varScale="1">
        <p:scale>
          <a:sx n="93" d="100"/>
          <a:sy n="93" d="100"/>
        </p:scale>
        <p:origin x="208" y="7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fa5de4a4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cfa5de4a4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fa5de4a4d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cfa5de4a4d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8" name="Google Shape;2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0607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4b8e7085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04b8e7085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10520fbd38c_2_6"/>
          <p:cNvCxnSpPr/>
          <p:nvPr/>
        </p:nvCxnSpPr>
        <p:spPr>
          <a:xfrm>
            <a:off x="9343647" y="4235850"/>
            <a:ext cx="7497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g10520fbd38c_2_6"/>
          <p:cNvCxnSpPr/>
          <p:nvPr/>
        </p:nvCxnSpPr>
        <p:spPr>
          <a:xfrm>
            <a:off x="2100047" y="4211002"/>
            <a:ext cx="7497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g10520fbd38c_2_6"/>
          <p:cNvGrpSpPr/>
          <p:nvPr/>
        </p:nvGrpSpPr>
        <p:grpSpPr>
          <a:xfrm>
            <a:off x="1338859" y="1362666"/>
            <a:ext cx="9515557" cy="203195"/>
            <a:chOff x="1346429" y="1011300"/>
            <a:chExt cx="6452100" cy="152400"/>
          </a:xfrm>
        </p:grpSpPr>
        <p:cxnSp>
          <p:nvCxnSpPr>
            <p:cNvPr id="13" name="Google Shape;13;g10520fbd38c_2_6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g10520fbd38c_2_6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g10520fbd38c_2_6"/>
          <p:cNvGrpSpPr/>
          <p:nvPr/>
        </p:nvGrpSpPr>
        <p:grpSpPr>
          <a:xfrm>
            <a:off x="1338868" y="5292001"/>
            <a:ext cx="9515557" cy="203195"/>
            <a:chOff x="1346435" y="3969088"/>
            <a:chExt cx="6452100" cy="152400"/>
          </a:xfrm>
        </p:grpSpPr>
        <p:cxnSp>
          <p:nvCxnSpPr>
            <p:cNvPr id="16" name="Google Shape;16;g10520fbd38c_2_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g10520fbd38c_2_6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g10520fbd38c_2_6"/>
          <p:cNvSpPr txBox="1">
            <a:spLocks noGrp="1"/>
          </p:cNvSpPr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9" name="Google Shape;19;g10520fbd38c_2_6"/>
          <p:cNvSpPr txBox="1">
            <a:spLocks noGrp="1"/>
          </p:cNvSpPr>
          <p:nvPr>
            <p:ph type="subTitle" idx="1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0" name="Google Shape;20;g10520fbd38c_2_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520fbd38c_2_52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10520fbd38c_2_52"/>
          <p:cNvSpPr txBox="1">
            <a:spLocks noGrp="1"/>
          </p:cNvSpPr>
          <p:nvPr>
            <p:ph type="title" hasCustomPrompt="1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g10520fbd38c_2_52"/>
          <p:cNvSpPr txBox="1">
            <a:spLocks noGrp="1"/>
          </p:cNvSpPr>
          <p:nvPr>
            <p:ph type="body" idx="1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g10520fbd38c_2_5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520fbd38c_2_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520fbd38c_2_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10520fbd38c_2_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g10520fbd38c_2_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g10520fbd38c_2_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g10520fbd38c_2_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520fbd38c_2_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10520fbd38c_2_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g10520fbd38c_2_6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g10520fbd38c_2_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g10520fbd38c_2_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g10520fbd38c_2_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520fbd38c_2_18"/>
          <p:cNvSpPr/>
          <p:nvPr/>
        </p:nvSpPr>
        <p:spPr>
          <a:xfrm>
            <a:off x="-67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g10520fbd38c_2_18"/>
          <p:cNvSpPr txBox="1">
            <a:spLocks noGrp="1"/>
          </p:cNvSpPr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10520fbd38c_2_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0520fbd38c_2_22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g10520fbd38c_2_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10520fbd38c_2_22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g10520fbd38c_2_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0520fbd38c_2_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10520fbd38c_2_27"/>
          <p:cNvSpPr txBox="1">
            <a:spLocks noGrp="1"/>
          </p:cNvSpPr>
          <p:nvPr>
            <p:ph type="body" idx="1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g10520fbd38c_2_27"/>
          <p:cNvSpPr txBox="1">
            <a:spLocks noGrp="1"/>
          </p:cNvSpPr>
          <p:nvPr>
            <p:ph type="body" idx="2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g10520fbd38c_2_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0520fbd38c_2_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g10520fbd38c_2_3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520fbd38c_2_3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g10520fbd38c_2_3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g10520fbd38c_2_3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0520fbd38c_2_39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847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10520fbd38c_2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0520fbd38c_2_4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g10520fbd38c_2_42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g10520fbd38c_2_42"/>
          <p:cNvSpPr txBox="1">
            <a:spLocks noGrp="1"/>
          </p:cNvSpPr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9" name="Google Shape;49;g10520fbd38c_2_42"/>
          <p:cNvSpPr txBox="1">
            <a:spLocks noGrp="1"/>
          </p:cNvSpPr>
          <p:nvPr>
            <p:ph type="subTitle" idx="1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g10520fbd38c_2_42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g10520fbd38c_2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520fbd38c_2_49"/>
          <p:cNvSpPr txBox="1">
            <a:spLocks noGrp="1"/>
          </p:cNvSpPr>
          <p:nvPr>
            <p:ph type="body" idx="1"/>
          </p:nvPr>
        </p:nvSpPr>
        <p:spPr>
          <a:xfrm>
            <a:off x="415600" y="5640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g10520fbd38c_2_4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520fbd38c_2_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g10520fbd38c_2_2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g10520fbd38c_2_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oecd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www.ceicdata.com/en/indicator/china/tax-revenue" TargetMode="External"/><Relationship Id="rId4" Type="http://schemas.openxmlformats.org/officeDocument/2006/relationships/hyperlink" Target="https://data.worldbank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3879"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333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 dirty="0"/>
            </a:br>
            <a:r>
              <a:rPr lang="en-US" dirty="0"/>
              <a:t>World Expenditure Analysis</a:t>
            </a:r>
            <a:br>
              <a:rPr lang="en-US" dirty="0"/>
            </a:br>
            <a:r>
              <a:rPr lang="en-US" dirty="0"/>
              <a:t>Group 15</a:t>
            </a:r>
            <a:endParaRPr dirty="0"/>
          </a:p>
        </p:txBody>
      </p:sp>
      <p:sp>
        <p:nvSpPr>
          <p:cNvPr id="80" name="Google Shape;80;p1"/>
          <p:cNvSpPr txBox="1"/>
          <p:nvPr/>
        </p:nvSpPr>
        <p:spPr>
          <a:xfrm>
            <a:off x="4934858" y="6024865"/>
            <a:ext cx="703942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sng" strike="noStrike" cap="none" dirty="0" err="1">
                <a:latin typeface="Calibri"/>
                <a:ea typeface="Calibri"/>
                <a:cs typeface="Calibri"/>
                <a:sym typeface="Calibri"/>
              </a:rPr>
              <a:t>Contributers</a:t>
            </a:r>
            <a:r>
              <a:rPr lang="en-US" sz="1600" b="1" i="0" u="sng" strike="noStrike" cap="none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b="0" i="0" u="none" strike="noStrike" cap="none" dirty="0"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Anish Kumar, Atul Acharya, Harshit Bhadani, Sri Harsha Pamidi, Sumukh Badam</a:t>
            </a:r>
            <a:endParaRPr sz="16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>
            <a:spLocks noGrp="1"/>
          </p:cNvSpPr>
          <p:nvPr>
            <p:ph type="title"/>
          </p:nvPr>
        </p:nvSpPr>
        <p:spPr>
          <a:xfrm>
            <a:off x="417786" y="159642"/>
            <a:ext cx="10515600" cy="57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Social Spending : A closer look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432300" y="5332186"/>
            <a:ext cx="9836100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steep growth of social spending in the second half of the 20th century was largely driven by the expansion of public funding for healthcare and education.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did all this money come from?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10B99-BD53-F044-A7DC-B7F0539632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 t="11973" r="1309" b="6724"/>
          <a:stretch/>
        </p:blipFill>
        <p:spPr>
          <a:xfrm>
            <a:off x="456193" y="769257"/>
            <a:ext cx="10448411" cy="46182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>
            <a:spLocks noGrp="1"/>
          </p:cNvSpPr>
          <p:nvPr>
            <p:ph type="title"/>
          </p:nvPr>
        </p:nvSpPr>
        <p:spPr>
          <a:xfrm>
            <a:off x="657905" y="345819"/>
            <a:ext cx="10515600" cy="693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US" sz="6000" dirty="0"/>
              <a:t>Taxation</a:t>
            </a:r>
            <a:endParaRPr dirty="0"/>
          </a:p>
        </p:txBody>
      </p:sp>
      <p:sp>
        <p:nvSpPr>
          <p:cNvPr id="162" name="Google Shape;162;p15"/>
          <p:cNvSpPr txBox="1"/>
          <p:nvPr/>
        </p:nvSpPr>
        <p:spPr>
          <a:xfrm>
            <a:off x="6479041" y="583746"/>
            <a:ext cx="5074330" cy="173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World War II, tax revenues started growing considerably across all the countries.</a:t>
            </a:r>
            <a:endParaRPr lang="en-US" sz="1600"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sz="1050"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Increases in taxation went together with more social spending.</a:t>
            </a:r>
            <a:endParaRPr sz="1600"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68FCB-85D4-EE4E-AFF2-4E9C2DC5FE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0" t="18032" b="6036"/>
          <a:stretch/>
        </p:blipFill>
        <p:spPr>
          <a:xfrm>
            <a:off x="762000" y="1745673"/>
            <a:ext cx="8712200" cy="4821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167734-D2DC-1D42-BC5E-E7AF3D9C3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6" t="19341" r="1376" b="5170"/>
          <a:stretch/>
        </p:blipFill>
        <p:spPr>
          <a:xfrm>
            <a:off x="1523999" y="1537856"/>
            <a:ext cx="8575965" cy="47936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938C1B-6FA8-DE42-AA4B-BEB695C32546}"/>
              </a:ext>
            </a:extLst>
          </p:cNvPr>
          <p:cNvSpPr/>
          <p:nvPr/>
        </p:nvSpPr>
        <p:spPr>
          <a:xfrm>
            <a:off x="631424" y="475981"/>
            <a:ext cx="83535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EF6C00"/>
                </a:solidFill>
                <a:latin typeface="PT Sans Narrow"/>
                <a:sym typeface="PT Sans Narrow"/>
              </a:rPr>
              <a:t>Tax Revenue for China </a:t>
            </a:r>
            <a:r>
              <a:rPr lang="en-US" sz="4400" dirty="0">
                <a:solidFill>
                  <a:srgbClr val="EF6C00"/>
                </a:solidFill>
                <a:latin typeface="PT Sans Narrow"/>
                <a:sym typeface="PT Sans Narrow"/>
              </a:rPr>
              <a:t>[1990-2020]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26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232799" y="-88326"/>
            <a:ext cx="11691900" cy="140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US" dirty="0"/>
              <a:t>China’s Case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39D3C-D6BA-F54D-A6B5-77F8373A32F4}"/>
              </a:ext>
            </a:extLst>
          </p:cNvPr>
          <p:cNvGrpSpPr/>
          <p:nvPr/>
        </p:nvGrpSpPr>
        <p:grpSpPr>
          <a:xfrm>
            <a:off x="3273630" y="477629"/>
            <a:ext cx="7236036" cy="5043750"/>
            <a:chOff x="3232067" y="616175"/>
            <a:chExt cx="7236036" cy="5043750"/>
          </a:xfrm>
        </p:grpSpPr>
        <p:pic>
          <p:nvPicPr>
            <p:cNvPr id="168" name="Google Shape;168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32067" y="616175"/>
              <a:ext cx="7097486" cy="5043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1" name="Google Shape;171;p16"/>
            <p:cNvCxnSpPr>
              <a:cxnSpLocks/>
            </p:cNvCxnSpPr>
            <p:nvPr/>
          </p:nvCxnSpPr>
          <p:spPr>
            <a:xfrm>
              <a:off x="3667732" y="5133496"/>
              <a:ext cx="6800371" cy="0"/>
            </a:xfrm>
            <a:prstGeom prst="straightConnector1">
              <a:avLst/>
            </a:prstGeom>
            <a:noFill/>
            <a:ln w="9525" cap="flat" cmpd="sng">
              <a:solidFill>
                <a:srgbClr val="56565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0" name="Google Shape;170;p16"/>
            <p:cNvCxnSpPr>
              <a:cxnSpLocks/>
            </p:cNvCxnSpPr>
            <p:nvPr/>
          </p:nvCxnSpPr>
          <p:spPr>
            <a:xfrm>
              <a:off x="3689290" y="912187"/>
              <a:ext cx="0" cy="4235164"/>
            </a:xfrm>
            <a:prstGeom prst="straightConnector1">
              <a:avLst/>
            </a:prstGeom>
            <a:noFill/>
            <a:ln w="9525" cap="flat" cmpd="sng">
              <a:solidFill>
                <a:srgbClr val="56565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F8DA4B9-10B2-EB40-9B09-3A3773C0C9C1}"/>
              </a:ext>
            </a:extLst>
          </p:cNvPr>
          <p:cNvSpPr txBox="1"/>
          <p:nvPr/>
        </p:nvSpPr>
        <p:spPr>
          <a:xfrm>
            <a:off x="773778" y="5817391"/>
            <a:ext cx="1060994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Both Tax Revenues and Social Spending increased multifold post 2006.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Tax reforms and a well-structured tax collection system is important for a country’s growth.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051DE-01F7-E447-A11D-2BA82A1968F7}"/>
              </a:ext>
            </a:extLst>
          </p:cNvPr>
          <p:cNvSpPr txBox="1"/>
          <p:nvPr/>
        </p:nvSpPr>
        <p:spPr>
          <a:xfrm rot="19418460">
            <a:off x="4612271" y="2386297"/>
            <a:ext cx="6657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Shows a </a:t>
            </a:r>
            <a:r>
              <a:rPr lang="en-US" b="1" dirty="0">
                <a:solidFill>
                  <a:srgbClr val="00B050"/>
                </a:solidFill>
              </a:rPr>
              <a:t>positive correlation </a:t>
            </a:r>
            <a:r>
              <a:rPr lang="en-US" b="1" dirty="0"/>
              <a:t>between Social Spending and GDP growth rate.</a:t>
            </a:r>
            <a:endParaRPr lang="en-US" dirty="0"/>
          </a:p>
          <a:p>
            <a:endParaRPr lang="en-US" dirty="0"/>
          </a:p>
        </p:txBody>
      </p:sp>
      <p:cxnSp>
        <p:nvCxnSpPr>
          <p:cNvPr id="17" name="Google Shape;172;p16">
            <a:extLst>
              <a:ext uri="{FF2B5EF4-FFF2-40B4-BE49-F238E27FC236}">
                <a16:creationId xmlns:a16="http://schemas.microsoft.com/office/drawing/2014/main" id="{60245CE2-A2AD-644C-B72B-A165BB307060}"/>
              </a:ext>
            </a:extLst>
          </p:cNvPr>
          <p:cNvCxnSpPr>
            <a:cxnSpLocks/>
          </p:cNvCxnSpPr>
          <p:nvPr/>
        </p:nvCxnSpPr>
        <p:spPr>
          <a:xfrm flipV="1">
            <a:off x="5777344" y="932747"/>
            <a:ext cx="4579921" cy="3378261"/>
          </a:xfrm>
          <a:prstGeom prst="straightConnector1">
            <a:avLst/>
          </a:prstGeom>
          <a:noFill/>
          <a:ln w="9525" cap="flat" cmpd="sng">
            <a:solidFill>
              <a:srgbClr val="29546F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fa5de4a4d_2_0"/>
          <p:cNvSpPr txBox="1">
            <a:spLocks noGrp="1"/>
          </p:cNvSpPr>
          <p:nvPr>
            <p:ph type="title"/>
          </p:nvPr>
        </p:nvSpPr>
        <p:spPr>
          <a:xfrm>
            <a:off x="838200" y="3866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Social Spending on Education In china</a:t>
            </a:r>
            <a:endParaRPr/>
          </a:p>
        </p:txBody>
      </p:sp>
      <p:pic>
        <p:nvPicPr>
          <p:cNvPr id="193" name="Google Shape;193;gcfa5de4a4d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2750" y="1594850"/>
            <a:ext cx="7166200" cy="489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fa5de4a4d_2_6"/>
          <p:cNvSpPr txBox="1">
            <a:spLocks noGrp="1"/>
          </p:cNvSpPr>
          <p:nvPr>
            <p:ph type="title"/>
          </p:nvPr>
        </p:nvSpPr>
        <p:spPr>
          <a:xfrm>
            <a:off x="562428" y="19253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Social Spending on Healthcare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F819E6-B9EC-B543-994F-170E876DCA04}"/>
              </a:ext>
            </a:extLst>
          </p:cNvPr>
          <p:cNvGrpSpPr/>
          <p:nvPr/>
        </p:nvGrpSpPr>
        <p:grpSpPr>
          <a:xfrm>
            <a:off x="1190172" y="1277257"/>
            <a:ext cx="7649028" cy="5399314"/>
            <a:chOff x="1477525" y="1690825"/>
            <a:chExt cx="6125524" cy="4594125"/>
          </a:xfrm>
        </p:grpSpPr>
        <p:pic>
          <p:nvPicPr>
            <p:cNvPr id="199" name="Google Shape;199;gcfa5de4a4d_2_6"/>
            <p:cNvPicPr preferRelativeResize="0"/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rcRect/>
            <a:stretch/>
          </p:blipFill>
          <p:spPr>
            <a:xfrm>
              <a:off x="1477525" y="1690825"/>
              <a:ext cx="6125524" cy="45941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" name="Google Shape;170;p16">
              <a:extLst>
                <a:ext uri="{FF2B5EF4-FFF2-40B4-BE49-F238E27FC236}">
                  <a16:creationId xmlns:a16="http://schemas.microsoft.com/office/drawing/2014/main" id="{C7B15B3F-5D7D-134E-8298-B98A10FDF02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250" y="1690825"/>
              <a:ext cx="0" cy="4235164"/>
            </a:xfrm>
            <a:prstGeom prst="straightConnector1">
              <a:avLst/>
            </a:prstGeom>
            <a:noFill/>
            <a:ln w="9525" cap="flat" cmpd="sng">
              <a:solidFill>
                <a:srgbClr val="56565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" name="Google Shape;171;p16">
              <a:extLst>
                <a:ext uri="{FF2B5EF4-FFF2-40B4-BE49-F238E27FC236}">
                  <a16:creationId xmlns:a16="http://schemas.microsoft.com/office/drawing/2014/main" id="{19950744-BDF7-234E-B6E9-10AF06B269E6}"/>
                </a:ext>
              </a:extLst>
            </p:cNvPr>
            <p:cNvCxnSpPr>
              <a:cxnSpLocks/>
            </p:cNvCxnSpPr>
            <p:nvPr/>
          </p:nvCxnSpPr>
          <p:spPr>
            <a:xfrm>
              <a:off x="1865764" y="5911475"/>
              <a:ext cx="5737285" cy="0"/>
            </a:xfrm>
            <a:prstGeom prst="straightConnector1">
              <a:avLst/>
            </a:prstGeom>
            <a:noFill/>
            <a:ln w="9525" cap="flat" cmpd="sng">
              <a:solidFill>
                <a:srgbClr val="56565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title"/>
          </p:nvPr>
        </p:nvSpPr>
        <p:spPr>
          <a:xfrm>
            <a:off x="270829" y="-980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Upward Thrust! - Contribution of PPI*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E9613-B426-954E-9270-4DD988670035}"/>
              </a:ext>
            </a:extLst>
          </p:cNvPr>
          <p:cNvSpPr txBox="1"/>
          <p:nvPr/>
        </p:nvSpPr>
        <p:spPr>
          <a:xfrm>
            <a:off x="7749636" y="743963"/>
            <a:ext cx="5602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+mn-lt"/>
                <a:sym typeface="PT Sans Narrow"/>
              </a:rPr>
              <a:t>*PPI – Private Participation in Infrastructure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54E3E9-472D-6F49-AE6C-3B62C12BEE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77"/>
          <a:stretch/>
        </p:blipFill>
        <p:spPr>
          <a:xfrm>
            <a:off x="471049" y="1121842"/>
            <a:ext cx="10030696" cy="5632230"/>
          </a:xfrm>
          <a:prstGeom prst="rect">
            <a:avLst/>
          </a:prstGeom>
        </p:spPr>
      </p:pic>
      <p:cxnSp>
        <p:nvCxnSpPr>
          <p:cNvPr id="12" name="Google Shape;170;p16">
            <a:extLst>
              <a:ext uri="{FF2B5EF4-FFF2-40B4-BE49-F238E27FC236}">
                <a16:creationId xmlns:a16="http://schemas.microsoft.com/office/drawing/2014/main" id="{5D06D8A4-2910-6046-A884-54A088A3443D}"/>
              </a:ext>
            </a:extLst>
          </p:cNvPr>
          <p:cNvCxnSpPr>
            <a:cxnSpLocks/>
          </p:cNvCxnSpPr>
          <p:nvPr/>
        </p:nvCxnSpPr>
        <p:spPr>
          <a:xfrm>
            <a:off x="1066129" y="1516488"/>
            <a:ext cx="0" cy="4604737"/>
          </a:xfrm>
          <a:prstGeom prst="straightConnector1">
            <a:avLst/>
          </a:prstGeom>
          <a:noFill/>
          <a:ln w="9525" cap="flat" cmpd="sng">
            <a:solidFill>
              <a:srgbClr val="56565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71;p16">
            <a:extLst>
              <a:ext uri="{FF2B5EF4-FFF2-40B4-BE49-F238E27FC236}">
                <a16:creationId xmlns:a16="http://schemas.microsoft.com/office/drawing/2014/main" id="{973CDBEB-B57C-C24E-859D-97B0E515B15B}"/>
              </a:ext>
            </a:extLst>
          </p:cNvPr>
          <p:cNvCxnSpPr>
            <a:cxnSpLocks/>
          </p:cNvCxnSpPr>
          <p:nvPr/>
        </p:nvCxnSpPr>
        <p:spPr>
          <a:xfrm>
            <a:off x="1058887" y="6091590"/>
            <a:ext cx="8140531" cy="29635"/>
          </a:xfrm>
          <a:prstGeom prst="straightConnector1">
            <a:avLst/>
          </a:prstGeom>
          <a:noFill/>
          <a:ln w="9525" cap="flat" cmpd="sng">
            <a:solidFill>
              <a:srgbClr val="56565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>
            <a:spLocks noGrp="1"/>
          </p:cNvSpPr>
          <p:nvPr>
            <p:ph type="title"/>
          </p:nvPr>
        </p:nvSpPr>
        <p:spPr>
          <a:xfrm>
            <a:off x="344714" y="205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Conclusion</a:t>
            </a:r>
            <a:endParaRPr dirty="0"/>
          </a:p>
        </p:txBody>
      </p:sp>
      <p:pic>
        <p:nvPicPr>
          <p:cNvPr id="212" name="Google Shape;21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9439" y="81711"/>
            <a:ext cx="2458475" cy="15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F35C5-C22F-044A-A5CE-80F51CB1B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531031"/>
            <a:ext cx="10515600" cy="2170112"/>
          </a:xfrm>
        </p:spPr>
        <p:txBody>
          <a:bodyPr>
            <a:normAutofit/>
          </a:bodyPr>
          <a:lstStyle/>
          <a:p>
            <a:r>
              <a:rPr lang="en-US" sz="2200" b="1" dirty="0"/>
              <a:t>A well-structured tax collection system is important for a country’s growth.</a:t>
            </a:r>
          </a:p>
          <a:p>
            <a:r>
              <a:rPr lang="en-US" sz="2200" b="1" dirty="0"/>
              <a:t>Greater tax revenue can be better spent on social spending to drive country’s GDP growth.</a:t>
            </a:r>
          </a:p>
          <a:p>
            <a:r>
              <a:rPr lang="en-US" sz="2200" b="1" dirty="0"/>
              <a:t>Privatization might be the key to the next jump!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1AA573-66DF-274A-A3E1-21FEF69655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52" r="10089"/>
          <a:stretch/>
        </p:blipFill>
        <p:spPr>
          <a:xfrm>
            <a:off x="1030514" y="3781194"/>
            <a:ext cx="9931400" cy="2738537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8B22AA8-3495-BD40-8885-1BBE115AF683}"/>
              </a:ext>
            </a:extLst>
          </p:cNvPr>
          <p:cNvSpPr/>
          <p:nvPr/>
        </p:nvSpPr>
        <p:spPr>
          <a:xfrm>
            <a:off x="1132115" y="6154058"/>
            <a:ext cx="2960914" cy="3366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A1ED-6920-FE49-86E1-D8887F47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Scope and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719EF-1684-AE4E-A980-E8D97B516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analysis has been done by taking macro economic factors into consideration only. We can gain much more insight if we have data on micro economic factors as well.</a:t>
            </a:r>
          </a:p>
          <a:p>
            <a:endParaRPr lang="en-US" dirty="0"/>
          </a:p>
          <a:p>
            <a:r>
              <a:rPr lang="en-US" dirty="0"/>
              <a:t>We can use both macro and micro economic data to train a model which can guide other developing nations to grow as China did.</a:t>
            </a:r>
          </a:p>
        </p:txBody>
      </p:sp>
    </p:spTree>
    <p:extLst>
      <p:ext uri="{BB962C8B-B14F-4D97-AF65-F5344CB8AC3E}">
        <p14:creationId xmlns:p14="http://schemas.microsoft.com/office/powerpoint/2010/main" val="6005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>
            <a:spLocks noGrp="1"/>
          </p:cNvSpPr>
          <p:nvPr>
            <p:ph type="title"/>
          </p:nvPr>
        </p:nvSpPr>
        <p:spPr>
          <a:xfrm>
            <a:off x="97605" y="2290384"/>
            <a:ext cx="6446700" cy="2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400"/>
              <a:buFont typeface="Calibri"/>
              <a:buNone/>
            </a:pPr>
            <a:r>
              <a:rPr lang="en-US" sz="5000" dirty="0"/>
              <a:t>Thank you!</a:t>
            </a:r>
            <a:br>
              <a:rPr lang="en-US" sz="5000" dirty="0"/>
            </a:br>
            <a:endParaRPr sz="5000" dirty="0"/>
          </a:p>
        </p:txBody>
      </p:sp>
      <p:pic>
        <p:nvPicPr>
          <p:cNvPr id="218" name="Google Shape;21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2575" y="381250"/>
            <a:ext cx="5044950" cy="390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32850" y="4831400"/>
            <a:ext cx="1533674" cy="168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3994" y="1120539"/>
            <a:ext cx="7788307" cy="25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760350" y="4248918"/>
            <a:ext cx="86433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China doing differently?</a:t>
            </a:r>
            <a:endParaRPr sz="16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we take similar steps to improve our GDP growth?</a:t>
            </a:r>
            <a:endParaRPr sz="16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Government Expenditure have a clue!?</a:t>
            </a:r>
            <a:endParaRPr sz="1600" dirty="0"/>
          </a:p>
        </p:txBody>
      </p:sp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600693" y="22262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B443A7-66F7-DF4F-ACFD-57B71E28BB46}"/>
              </a:ext>
            </a:extLst>
          </p:cNvPr>
          <p:cNvSpPr txBox="1"/>
          <p:nvPr/>
        </p:nvSpPr>
        <p:spPr>
          <a:xfrm>
            <a:off x="1953491" y="3390862"/>
            <a:ext cx="3060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Published in Mint on 09th, Sep 2021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B72FE04-1292-FE44-8601-1CC1909BC0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t="11797" r="15181"/>
          <a:stretch/>
        </p:blipFill>
        <p:spPr>
          <a:xfrm>
            <a:off x="50800" y="159367"/>
            <a:ext cx="11417300" cy="6673570"/>
          </a:xfrm>
          <a:prstGeom prst="rect">
            <a:avLst/>
          </a:prstGeom>
        </p:spPr>
      </p:pic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466725" y="1651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Roadmap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4AEB5-1B1C-EE45-9A01-9B90C14C0D14}"/>
              </a:ext>
            </a:extLst>
          </p:cNvPr>
          <p:cNvSpPr txBox="1"/>
          <p:nvPr/>
        </p:nvSpPr>
        <p:spPr>
          <a:xfrm>
            <a:off x="596900" y="2374900"/>
            <a:ext cx="212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Apple Braille Pinpoint 8 Dot" pitchFamily="2" charset="0"/>
              </a:rPr>
              <a:t>Data Extraction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F4B58D-51BF-C34A-9F5B-00838641F697}"/>
              </a:ext>
            </a:extLst>
          </p:cNvPr>
          <p:cNvSpPr txBox="1"/>
          <p:nvPr/>
        </p:nvSpPr>
        <p:spPr>
          <a:xfrm>
            <a:off x="8039100" y="2374900"/>
            <a:ext cx="189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Apple Braille Pinpoint 8 Dot" pitchFamily="2" charset="0"/>
              </a:rPr>
              <a:t>Data Cleaning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33591-3E7D-DA4F-8D60-2502C881055F}"/>
              </a:ext>
            </a:extLst>
          </p:cNvPr>
          <p:cNvSpPr txBox="1"/>
          <p:nvPr/>
        </p:nvSpPr>
        <p:spPr>
          <a:xfrm>
            <a:off x="4343400" y="427771"/>
            <a:ext cx="337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Apple Braille Pinpoint 8 Dot" pitchFamily="2" charset="0"/>
              </a:rPr>
              <a:t>EDA + Data Visualization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E0D36B-73E1-084B-AA79-5FF9BEC63918}"/>
              </a:ext>
            </a:extLst>
          </p:cNvPr>
          <p:cNvSpPr txBox="1"/>
          <p:nvPr/>
        </p:nvSpPr>
        <p:spPr>
          <a:xfrm>
            <a:off x="10260012" y="227716"/>
            <a:ext cx="189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Apple Braille Pinpoint 8 Dot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9146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683821" y="19887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Data Extraction</a:t>
            </a:r>
            <a:endParaRPr dirty="0"/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1"/>
          </p:nvPr>
        </p:nvSpPr>
        <p:spPr>
          <a:xfrm>
            <a:off x="458790" y="168125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 dirty="0">
                <a:solidFill>
                  <a:schemeClr val="hlink"/>
                </a:solidFill>
                <a:hlinkClick r:id="rId3"/>
              </a:rPr>
              <a:t>https://data.oecd.org</a:t>
            </a:r>
            <a:endParaRPr sz="2000" dirty="0"/>
          </a:p>
          <a:p>
            <a:pPr marL="457200" lvl="0" indent="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 dirty="0"/>
              <a:t>OECD* countries taken in consideration: United States, United Kingdom, France, Germany </a:t>
            </a:r>
            <a:endParaRPr sz="2000" dirty="0"/>
          </a:p>
          <a:p>
            <a:pPr marL="457200" lvl="0" indent="-355600" algn="l" rtl="0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 dirty="0">
                <a:solidFill>
                  <a:schemeClr val="hlink"/>
                </a:solidFill>
                <a:hlinkClick r:id="rId4"/>
              </a:rPr>
              <a:t>https://data.worldbank.org</a:t>
            </a:r>
            <a:endParaRPr sz="2000" dirty="0"/>
          </a:p>
          <a:p>
            <a:pPr marL="457200" lvl="0" indent="0" algn="l" rtl="0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000" dirty="0"/>
              <a:t>Non-OECD* countries taken for comparison: China</a:t>
            </a:r>
            <a:endParaRPr sz="2000" dirty="0"/>
          </a:p>
          <a:p>
            <a:pPr marL="457200" lvl="0" indent="-355600" algn="l" rtl="0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 dirty="0">
                <a:solidFill>
                  <a:schemeClr val="hlink"/>
                </a:solidFill>
                <a:hlinkClick r:id="rId5"/>
              </a:rPr>
              <a:t>https://www.ceicdata.com/en/indicator/china/tax-revenue</a:t>
            </a:r>
            <a:endParaRPr sz="2000" dirty="0"/>
          </a:p>
          <a:p>
            <a:pPr marL="0" lvl="0" indent="0" algn="l" rtl="0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94" name="Google Shape;9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72775" y="198875"/>
            <a:ext cx="2796325" cy="171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5CA4D3-7F86-194B-A4EA-1D84A88AB0AF}"/>
              </a:ext>
            </a:extLst>
          </p:cNvPr>
          <p:cNvSpPr txBox="1"/>
          <p:nvPr/>
        </p:nvSpPr>
        <p:spPr>
          <a:xfrm>
            <a:off x="3933371" y="6189278"/>
            <a:ext cx="8138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*OECD: Organization for Economic Cooperation and Development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414338" y="246743"/>
            <a:ext cx="10515600" cy="105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6000" dirty="0"/>
              <a:t>China’s progress</a:t>
            </a:r>
            <a:endParaRPr sz="6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FEF65E-011C-4A45-B3B0-CC3178B908CA}"/>
              </a:ext>
            </a:extLst>
          </p:cNvPr>
          <p:cNvGrpSpPr/>
          <p:nvPr/>
        </p:nvGrpSpPr>
        <p:grpSpPr>
          <a:xfrm>
            <a:off x="2672028" y="1146629"/>
            <a:ext cx="8157027" cy="5599724"/>
            <a:chOff x="2989943" y="1117600"/>
            <a:chExt cx="8157027" cy="5599724"/>
          </a:xfrm>
        </p:grpSpPr>
        <p:pic>
          <p:nvPicPr>
            <p:cNvPr id="115" name="Google Shape;115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89943" y="1117600"/>
              <a:ext cx="8157027" cy="55997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6" name="Google Shape;116;p5"/>
            <p:cNvCxnSpPr>
              <a:cxnSpLocks/>
            </p:cNvCxnSpPr>
            <p:nvPr/>
          </p:nvCxnSpPr>
          <p:spPr>
            <a:xfrm>
              <a:off x="3498660" y="1814286"/>
              <a:ext cx="0" cy="4363813"/>
            </a:xfrm>
            <a:prstGeom prst="straightConnector1">
              <a:avLst/>
            </a:prstGeom>
            <a:noFill/>
            <a:ln w="9525" cap="flat" cmpd="sng">
              <a:solidFill>
                <a:srgbClr val="56565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117;p5"/>
            <p:cNvCxnSpPr>
              <a:cxnSpLocks/>
            </p:cNvCxnSpPr>
            <p:nvPr/>
          </p:nvCxnSpPr>
          <p:spPr>
            <a:xfrm>
              <a:off x="3498660" y="6178099"/>
              <a:ext cx="6095283" cy="0"/>
            </a:xfrm>
            <a:prstGeom prst="straightConnector1">
              <a:avLst/>
            </a:prstGeom>
            <a:noFill/>
            <a:ln w="9525" cap="flat" cmpd="sng">
              <a:solidFill>
                <a:srgbClr val="56565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3" name="Google Shape;172;p16">
            <a:extLst>
              <a:ext uri="{FF2B5EF4-FFF2-40B4-BE49-F238E27FC236}">
                <a16:creationId xmlns:a16="http://schemas.microsoft.com/office/drawing/2014/main" id="{41B805A8-FBE4-3E48-8312-7698EECDDC04}"/>
              </a:ext>
            </a:extLst>
          </p:cNvPr>
          <p:cNvCxnSpPr>
            <a:cxnSpLocks/>
          </p:cNvCxnSpPr>
          <p:nvPr/>
        </p:nvCxnSpPr>
        <p:spPr>
          <a:xfrm flipV="1">
            <a:off x="8134673" y="3410663"/>
            <a:ext cx="1480381" cy="2403535"/>
          </a:xfrm>
          <a:prstGeom prst="straightConnector1">
            <a:avLst/>
          </a:prstGeom>
          <a:noFill/>
          <a:ln w="9525" cap="flat" cmpd="sng">
            <a:solidFill>
              <a:srgbClr val="29546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4" name="Google Shape;173;p16">
            <a:extLst>
              <a:ext uri="{FF2B5EF4-FFF2-40B4-BE49-F238E27FC236}">
                <a16:creationId xmlns:a16="http://schemas.microsoft.com/office/drawing/2014/main" id="{9261A198-72BA-4A4A-B7FD-AB7424A293AF}"/>
              </a:ext>
            </a:extLst>
          </p:cNvPr>
          <p:cNvSpPr txBox="1"/>
          <p:nvPr/>
        </p:nvSpPr>
        <p:spPr>
          <a:xfrm>
            <a:off x="8481674" y="4358831"/>
            <a:ext cx="26693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~10% of GDP growth per year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Highest among any nation in this period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A5A4-1ED9-4A4D-BD30-CC696FE9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14" y="350611"/>
            <a:ext cx="10515600" cy="1325700"/>
          </a:xfrm>
        </p:spPr>
        <p:txBody>
          <a:bodyPr/>
          <a:lstStyle/>
          <a:p>
            <a:r>
              <a:rPr lang="en-US" dirty="0"/>
              <a:t>China’s Progress – contd.</a:t>
            </a:r>
          </a:p>
        </p:txBody>
      </p:sp>
      <p:pic>
        <p:nvPicPr>
          <p:cNvPr id="4" name="Google Shape;114;p5">
            <a:extLst>
              <a:ext uri="{FF2B5EF4-FFF2-40B4-BE49-F238E27FC236}">
                <a16:creationId xmlns:a16="http://schemas.microsoft.com/office/drawing/2014/main" id="{A4686521-04F5-4041-B0A5-F0AAD1B9938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9629" y="1561235"/>
            <a:ext cx="7957457" cy="4766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855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4b8e70855_0_45"/>
          <p:cNvSpPr txBox="1">
            <a:spLocks noGrp="1"/>
          </p:cNvSpPr>
          <p:nvPr>
            <p:ph type="title"/>
          </p:nvPr>
        </p:nvSpPr>
        <p:spPr>
          <a:xfrm>
            <a:off x="180975" y="0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dirty="0"/>
              <a:t>Historical data of Government spending</a:t>
            </a:r>
            <a:endParaRPr sz="4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6287FE-E0A0-204E-BA89-199BF940134A}"/>
              </a:ext>
            </a:extLst>
          </p:cNvPr>
          <p:cNvGrpSpPr/>
          <p:nvPr/>
        </p:nvGrpSpPr>
        <p:grpSpPr>
          <a:xfrm>
            <a:off x="336699" y="831544"/>
            <a:ext cx="8908904" cy="5685369"/>
            <a:chOff x="4807097" y="1175176"/>
            <a:chExt cx="7384903" cy="5538678"/>
          </a:xfrm>
        </p:grpSpPr>
        <p:pic>
          <p:nvPicPr>
            <p:cNvPr id="124" name="Google Shape;124;g104b8e70855_0_4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07097" y="1175176"/>
              <a:ext cx="7384903" cy="553867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5" name="Google Shape;125;g104b8e70855_0_45"/>
            <p:cNvCxnSpPr/>
            <p:nvPr/>
          </p:nvCxnSpPr>
          <p:spPr>
            <a:xfrm rot="10800000" flipH="1">
              <a:off x="8097482" y="1832167"/>
              <a:ext cx="2208027" cy="1407042"/>
            </a:xfrm>
            <a:prstGeom prst="straightConnector1">
              <a:avLst/>
            </a:prstGeom>
            <a:noFill/>
            <a:ln w="9525" cap="flat" cmpd="sng">
              <a:solidFill>
                <a:srgbClr val="565656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26" name="Google Shape;126;g104b8e70855_0_45"/>
            <p:cNvSpPr txBox="1"/>
            <p:nvPr/>
          </p:nvSpPr>
          <p:spPr>
            <a:xfrm>
              <a:off x="5412530" y="4289699"/>
              <a:ext cx="884082" cy="509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cap="none" dirty="0">
                  <a:solidFill>
                    <a:srgbClr val="000000"/>
                  </a:solidFill>
                  <a:latin typeface="+mn-lt"/>
                  <a:ea typeface="Aharoni"/>
                  <a:cs typeface="Aharoni"/>
                  <a:sym typeface="Aharoni"/>
                </a:rPr>
                <a:t>Low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cap="none" dirty="0">
                  <a:solidFill>
                    <a:srgbClr val="000000"/>
                  </a:solidFill>
                  <a:latin typeface="+mn-lt"/>
                  <a:ea typeface="Aharoni"/>
                  <a:cs typeface="Aharoni"/>
                  <a:sym typeface="Aharoni"/>
                </a:rPr>
                <a:t>spending </a:t>
              </a:r>
              <a:endParaRPr sz="2400" b="1" dirty="0">
                <a:latin typeface="+mn-lt"/>
              </a:endParaRPr>
            </a:p>
          </p:txBody>
        </p:sp>
        <p:sp>
          <p:nvSpPr>
            <p:cNvPr id="127" name="Google Shape;127;g104b8e70855_0_45"/>
            <p:cNvSpPr txBox="1"/>
            <p:nvPr/>
          </p:nvSpPr>
          <p:spPr>
            <a:xfrm>
              <a:off x="6681616" y="2231539"/>
              <a:ext cx="1415866" cy="509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cap="none" dirty="0">
                  <a:solidFill>
                    <a:srgbClr val="000000"/>
                  </a:solidFill>
                  <a:latin typeface="+mn-lt"/>
                  <a:ea typeface="Aharoni"/>
                  <a:cs typeface="Aharoni"/>
                  <a:sym typeface="Aharoni"/>
                </a:rPr>
                <a:t>Volatile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latin typeface="+mn-lt"/>
                  <a:sym typeface="Aharoni"/>
                </a:rPr>
                <a:t>(World War)</a:t>
              </a:r>
              <a:endParaRPr sz="2000" b="1" dirty="0">
                <a:latin typeface="+mn-lt"/>
              </a:endParaRPr>
            </a:p>
          </p:txBody>
        </p:sp>
        <p:sp>
          <p:nvSpPr>
            <p:cNvPr id="129" name="Google Shape;129;g104b8e70855_0_45"/>
            <p:cNvSpPr txBox="1"/>
            <p:nvPr/>
          </p:nvSpPr>
          <p:spPr>
            <a:xfrm rot="19974899">
              <a:off x="8031112" y="2018803"/>
              <a:ext cx="1975264" cy="479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 dirty="0">
                  <a:solidFill>
                    <a:srgbClr val="000000"/>
                  </a:solidFill>
                  <a:latin typeface="+mn-lt"/>
                  <a:ea typeface="Aharoni"/>
                  <a:cs typeface="Aharoni"/>
                  <a:sym typeface="Aharoni"/>
                </a:rPr>
                <a:t>Growth has been the general trend since </a:t>
              </a:r>
              <a:r>
                <a:rPr lang="en-US" b="1" i="0" u="none" strike="noStrike" cap="none" dirty="0">
                  <a:solidFill>
                    <a:srgbClr val="000000"/>
                  </a:solidFill>
                  <a:latin typeface="+mn-lt"/>
                  <a:ea typeface="Aharoni"/>
                  <a:cs typeface="Aharoni"/>
                  <a:sym typeface="Aharoni"/>
                </a:rPr>
                <a:t>1945</a:t>
              </a:r>
              <a:endParaRPr sz="1800" b="1" dirty="0">
                <a:latin typeface="+mn-lt"/>
              </a:endParaRPr>
            </a:p>
          </p:txBody>
        </p:sp>
      </p:grpSp>
      <p:sp>
        <p:nvSpPr>
          <p:cNvPr id="130" name="Google Shape;130;g104b8e70855_0_45"/>
          <p:cNvSpPr txBox="1"/>
          <p:nvPr/>
        </p:nvSpPr>
        <p:spPr>
          <a:xfrm>
            <a:off x="7185109" y="4419843"/>
            <a:ext cx="47298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Government spending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1600" dirty="0"/>
              <a:t>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money spent by the public sector on the acquisition of goods and provision of services such as education, healthcare, social protection and defense.</a:t>
            </a:r>
            <a:endParaRPr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280975" y="180015"/>
            <a:ext cx="10515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4400" dirty="0"/>
              <a:t>Government Spending per sector</a:t>
            </a:r>
            <a:endParaRPr sz="8000" dirty="0"/>
          </a:p>
        </p:txBody>
      </p:sp>
      <p:sp>
        <p:nvSpPr>
          <p:cNvPr id="140" name="Google Shape;140;p7"/>
          <p:cNvSpPr txBox="1"/>
          <p:nvPr/>
        </p:nvSpPr>
        <p:spPr>
          <a:xfrm>
            <a:off x="6830291" y="6262260"/>
            <a:ext cx="498763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Avg. Social Spending(% GDP) increased the</a:t>
            </a:r>
            <a:r>
              <a:rPr lang="en-US" sz="1600" b="1" dirty="0"/>
              <a:t>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</a:t>
            </a:r>
            <a:endParaRPr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00190C-F123-E747-86EC-4AA07099E9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3" t="17519" r="1705" b="1120"/>
          <a:stretch/>
        </p:blipFill>
        <p:spPr>
          <a:xfrm>
            <a:off x="0" y="928258"/>
            <a:ext cx="11817928" cy="52924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3523A7-E801-AA49-8347-A6F18613DB8F}"/>
              </a:ext>
            </a:extLst>
          </p:cNvPr>
          <p:cNvCxnSpPr/>
          <p:nvPr/>
        </p:nvCxnSpPr>
        <p:spPr>
          <a:xfrm>
            <a:off x="3865420" y="1233050"/>
            <a:ext cx="0" cy="3020291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931605-6BDD-4C4D-9243-0F8F2B1ECC49}"/>
              </a:ext>
            </a:extLst>
          </p:cNvPr>
          <p:cNvCxnSpPr/>
          <p:nvPr/>
        </p:nvCxnSpPr>
        <p:spPr>
          <a:xfrm>
            <a:off x="6885713" y="1233050"/>
            <a:ext cx="0" cy="3020291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>
            <a:spLocks noGrp="1"/>
          </p:cNvSpPr>
          <p:nvPr>
            <p:ph type="title"/>
          </p:nvPr>
        </p:nvSpPr>
        <p:spPr>
          <a:xfrm>
            <a:off x="838200" y="1760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Social Spending</a:t>
            </a:r>
            <a:endParaRPr/>
          </a:p>
        </p:txBody>
      </p:sp>
      <p:pic>
        <p:nvPicPr>
          <p:cNvPr id="147" name="Google Shape;14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413" y="1279451"/>
            <a:ext cx="7416801" cy="556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3"/>
          <p:cNvSpPr txBox="1"/>
          <p:nvPr/>
        </p:nvSpPr>
        <p:spPr>
          <a:xfrm>
            <a:off x="7271987" y="4575367"/>
            <a:ext cx="445951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spending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pays for programs that provide healthcare, income security, education, nutrition, housing, and cultural services.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476</Words>
  <Application>Microsoft Macintosh PowerPoint</Application>
  <PresentationFormat>Widescreen</PresentationFormat>
  <Paragraphs>62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Aharoni</vt:lpstr>
      <vt:lpstr>Noto Sans Symbols</vt:lpstr>
      <vt:lpstr>PT Sans Narrow</vt:lpstr>
      <vt:lpstr>Lato</vt:lpstr>
      <vt:lpstr>Calibri</vt:lpstr>
      <vt:lpstr>Open Sans</vt:lpstr>
      <vt:lpstr>Arial</vt:lpstr>
      <vt:lpstr>Apple Braille Pinpoint 8 Dot</vt:lpstr>
      <vt:lpstr>Tropic</vt:lpstr>
      <vt:lpstr> World Expenditure Analysis Group 15</vt:lpstr>
      <vt:lpstr>Motivation</vt:lpstr>
      <vt:lpstr>Roadmap</vt:lpstr>
      <vt:lpstr>Data Extraction</vt:lpstr>
      <vt:lpstr>China’s progress</vt:lpstr>
      <vt:lpstr>China’s Progress – contd.</vt:lpstr>
      <vt:lpstr>Historical data of Government spending</vt:lpstr>
      <vt:lpstr>Government Spending per sector</vt:lpstr>
      <vt:lpstr>Social Spending</vt:lpstr>
      <vt:lpstr>Social Spending : A closer look</vt:lpstr>
      <vt:lpstr>Taxation</vt:lpstr>
      <vt:lpstr>PowerPoint Presentation</vt:lpstr>
      <vt:lpstr>China’s Case</vt:lpstr>
      <vt:lpstr>Social Spending on Education In china</vt:lpstr>
      <vt:lpstr>Social Spending on Healthcare</vt:lpstr>
      <vt:lpstr>Upward Thrust! - Contribution of PPI*</vt:lpstr>
      <vt:lpstr>Conclusion</vt:lpstr>
      <vt:lpstr>Further Scope and Improvements</vt:lpstr>
      <vt:lpstr>Thank you!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World Expenditure Analysis Group 15</dc:title>
  <dc:creator>Harshit Bhadani</dc:creator>
  <cp:lastModifiedBy>#ANISH KUMAR#</cp:lastModifiedBy>
  <cp:revision>26</cp:revision>
  <dcterms:created xsi:type="dcterms:W3CDTF">2021-11-28T02:23:57Z</dcterms:created>
  <dcterms:modified xsi:type="dcterms:W3CDTF">2021-12-02T00:41:17Z</dcterms:modified>
</cp:coreProperties>
</file>