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embeddedFontLst>
    <p:embeddedFont>
      <p:font typeface="Trebuchet MS" panose="020B0603020202020204" pitchFamily="34" charset="0"/>
      <p:regular r:id="rId13"/>
      <p:bold r:id="rId14"/>
      <p:italic r:id="rId15"/>
      <p:boldItalic r:id="rId16"/>
    </p:embeddedFont>
    <p:embeddedFont>
      <p:font typeface="Wingdings 3" panose="05040102010807070707" pitchFamily="18" charset="2"/>
      <p:regular r:id="rId1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LwteUOzK++4rGDaFiKu3416x1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50918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7872816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9676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93432658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423356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91197379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71632550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68440812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55504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p:cSld name="1_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84615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87147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08873863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75449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87856097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40592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76929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68864186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
        <p:nvSpPr>
          <p:cNvPr id="5" name="Date Placeholder 4"/>
          <p:cNvSpPr>
            <a:spLocks noGrp="1"/>
          </p:cNvSpPr>
          <p:nvPr>
            <p:ph type="dt" sz="half" idx="10"/>
          </p:nvPr>
        </p:nvSpPr>
        <p:spPr/>
        <p:txBody>
          <a:bodyPr/>
          <a:lstStyle/>
          <a:p>
            <a:endParaRPr lang="en-IN"/>
          </a:p>
        </p:txBody>
      </p:sp>
    </p:spTree>
    <p:extLst>
      <p:ext uri="{BB962C8B-B14F-4D97-AF65-F5344CB8AC3E}">
        <p14:creationId xmlns:p14="http://schemas.microsoft.com/office/powerpoint/2010/main" val="382370046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47646330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github.com/techieevishnu16/TNSDC-Generative-A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5.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1"/>
          <p:cNvSpPr txBox="1">
            <a:spLocks noGrp="1"/>
          </p:cNvSpPr>
          <p:nvPr>
            <p:ph type="title"/>
          </p:nvPr>
        </p:nvSpPr>
        <p:spPr>
          <a:xfrm>
            <a:off x="3195575" y="2067300"/>
            <a:ext cx="6607186" cy="1678655"/>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None/>
            </a:pPr>
            <a:endParaRPr sz="1800" dirty="0"/>
          </a:p>
          <a:p>
            <a:pPr marL="3213735" lvl="0" indent="0" algn="l" rtl="0">
              <a:lnSpc>
                <a:spcPct val="100000"/>
              </a:lnSpc>
              <a:spcBef>
                <a:spcPts val="0"/>
              </a:spcBef>
              <a:spcAft>
                <a:spcPts val="0"/>
              </a:spcAft>
              <a:buNone/>
            </a:pPr>
            <a:r>
              <a:rPr lang="en-US" sz="2400" dirty="0">
                <a:solidFill>
                  <a:schemeClr val="tx1"/>
                </a:solidFill>
              </a:rPr>
              <a:t>VISHNU PRIYA.S</a:t>
            </a:r>
            <a:endParaRPr sz="2400" dirty="0">
              <a:solidFill>
                <a:schemeClr val="tx1"/>
              </a:solidFill>
            </a:endParaRPr>
          </a:p>
          <a:p>
            <a:pPr marL="3213735" lvl="0" indent="0" algn="l" rtl="0">
              <a:lnSpc>
                <a:spcPct val="100000"/>
              </a:lnSpc>
              <a:spcBef>
                <a:spcPts val="0"/>
              </a:spcBef>
              <a:spcAft>
                <a:spcPts val="0"/>
              </a:spcAft>
              <a:buNone/>
            </a:pPr>
            <a:r>
              <a:rPr lang="en-US" sz="2400" dirty="0">
                <a:solidFill>
                  <a:schemeClr val="tx1"/>
                </a:solidFill>
              </a:rPr>
              <a:t>REGNO:8138212050258</a:t>
            </a:r>
            <a:endParaRPr sz="2400" dirty="0">
              <a:solidFill>
                <a:schemeClr val="tx1"/>
              </a:solidFill>
            </a:endParaRPr>
          </a:p>
          <a:p>
            <a:pPr marL="0" lvl="0" indent="0" algn="l" rtl="0">
              <a:lnSpc>
                <a:spcPct val="100000"/>
              </a:lnSpc>
              <a:spcBef>
                <a:spcPts val="0"/>
              </a:spcBef>
              <a:spcAft>
                <a:spcPts val="0"/>
              </a:spcAft>
              <a:buNone/>
            </a:pPr>
            <a:endParaRPr sz="2400" dirty="0"/>
          </a:p>
          <a:p>
            <a:pPr marL="3213735" lvl="0" indent="0" algn="l" rtl="0">
              <a:lnSpc>
                <a:spcPct val="100000"/>
              </a:lnSpc>
              <a:spcBef>
                <a:spcPts val="0"/>
              </a:spcBef>
              <a:spcAft>
                <a:spcPts val="0"/>
              </a:spcAft>
              <a:buNone/>
            </a:pPr>
            <a:endParaRPr sz="1800" dirty="0"/>
          </a:p>
        </p:txBody>
      </p:sp>
      <p:sp>
        <p:nvSpPr>
          <p:cNvPr id="62" name="Google Shape;62;p1"/>
          <p:cNvSpPr txBox="1">
            <a:spLocks noGrp="1"/>
          </p:cNvSpPr>
          <p:nvPr>
            <p:ph type="sldNum" sz="quarter"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59" name="Google Shape;59;p1"/>
          <p:cNvSpPr txBox="1"/>
          <p:nvPr/>
        </p:nvSpPr>
        <p:spPr>
          <a:xfrm>
            <a:off x="6376306" y="3237900"/>
            <a:ext cx="18594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dirty="0">
                <a:solidFill>
                  <a:srgbClr val="2D936B"/>
                </a:solidFill>
                <a:latin typeface="Trebuchet MS"/>
                <a:ea typeface="Trebuchet MS"/>
                <a:cs typeface="Trebuchet MS"/>
                <a:sym typeface="Trebuchet MS"/>
              </a:rPr>
              <a:t>Final Project</a:t>
            </a:r>
            <a:endParaRPr sz="2400" dirty="0">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0"/>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7" name="Google Shape;197;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8" name="Google Shape;198;p10"/>
          <p:cNvSpPr/>
          <p:nvPr/>
        </p:nvSpPr>
        <p:spPr>
          <a:xfrm>
            <a:off x="8834275" y="102542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9" name="Google Shape;199;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00" name="Google Shape;200;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1" name="Google Shape;201;p10"/>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02" name="Google Shape;202;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latin typeface="Trebuchet MS"/>
              <a:ea typeface="Trebuchet MS"/>
              <a:cs typeface="Trebuchet MS"/>
              <a:sym typeface="Trebuchet MS"/>
            </a:endParaRPr>
          </a:p>
        </p:txBody>
      </p:sp>
      <p:sp>
        <p:nvSpPr>
          <p:cNvPr id="203" name="Google Shape;203;p10"/>
          <p:cNvSpPr txBox="1"/>
          <p:nvPr/>
        </p:nvSpPr>
        <p:spPr>
          <a:xfrm>
            <a:off x="589720" y="5990099"/>
            <a:ext cx="6818754" cy="324438"/>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2000" u="sng" dirty="0">
                <a:solidFill>
                  <a:srgbClr val="006FC0"/>
                </a:solidFill>
                <a:latin typeface="Trebuchet MS"/>
                <a:ea typeface="Trebuchet MS"/>
                <a:cs typeface="Trebuchet MS"/>
                <a:sym typeface="Trebuchet MS"/>
                <a:hlinkClick r:id="rId4"/>
              </a:rPr>
              <a:t>https://github.com/techieevishnu16/TNSDC-Generative-AI</a:t>
            </a:r>
            <a:endParaRPr sz="2000" dirty="0">
              <a:latin typeface="Trebuchet MS"/>
              <a:ea typeface="Trebuchet MS"/>
              <a:cs typeface="Trebuchet MS"/>
              <a:sym typeface="Trebuchet MS"/>
            </a:endParaRPr>
          </a:p>
        </p:txBody>
      </p:sp>
      <p:pic>
        <p:nvPicPr>
          <p:cNvPr id="4" name="Picture 3">
            <a:extLst>
              <a:ext uri="{FF2B5EF4-FFF2-40B4-BE49-F238E27FC236}">
                <a16:creationId xmlns:a16="http://schemas.microsoft.com/office/drawing/2014/main" id="{DB64A537-D88B-89C0-B14B-5454E186C41B}"/>
              </a:ext>
            </a:extLst>
          </p:cNvPr>
          <p:cNvPicPr>
            <a:picLocks noChangeAspect="1"/>
          </p:cNvPicPr>
          <p:nvPr/>
        </p:nvPicPr>
        <p:blipFill rotWithShape="1">
          <a:blip r:embed="rId5"/>
          <a:srcRect l="1" t="14359" r="283" b="7124"/>
          <a:stretch/>
        </p:blipFill>
        <p:spPr>
          <a:xfrm>
            <a:off x="752475" y="1278193"/>
            <a:ext cx="4143990" cy="3647768"/>
          </a:xfrm>
          <a:prstGeom prst="rect">
            <a:avLst/>
          </a:prstGeom>
        </p:spPr>
      </p:pic>
      <p:pic>
        <p:nvPicPr>
          <p:cNvPr id="6" name="Picture 5">
            <a:extLst>
              <a:ext uri="{FF2B5EF4-FFF2-40B4-BE49-F238E27FC236}">
                <a16:creationId xmlns:a16="http://schemas.microsoft.com/office/drawing/2014/main" id="{F3293CD0-2800-D543-9F47-CCF96AD9E8D4}"/>
              </a:ext>
            </a:extLst>
          </p:cNvPr>
          <p:cNvPicPr>
            <a:picLocks noChangeAspect="1"/>
          </p:cNvPicPr>
          <p:nvPr/>
        </p:nvPicPr>
        <p:blipFill rotWithShape="1">
          <a:blip r:embed="rId6"/>
          <a:srcRect t="13970" r="249" b="5880"/>
          <a:stretch/>
        </p:blipFill>
        <p:spPr>
          <a:xfrm>
            <a:off x="5282424" y="1208906"/>
            <a:ext cx="4252101" cy="378634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 name="Google Shape;70;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 name="Google Shape;72;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 name="Google Shape;73;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Google Shape;77;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8" name="Google Shape;78;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9" name="Google Shape;79;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2"/>
          <p:cNvSpPr/>
          <p:nvPr/>
        </p:nvSpPr>
        <p:spPr>
          <a:xfrm>
            <a:off x="8036150" y="1507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2"/>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TITLE</a:t>
            </a:r>
            <a:endParaRPr sz="4250" dirty="0"/>
          </a:p>
        </p:txBody>
      </p:sp>
      <p:sp>
        <p:nvSpPr>
          <p:cNvPr id="87" name="Google Shape;87;p2"/>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6" name="Google Shape;86;p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8" name="Google Shape;88;p2"/>
          <p:cNvSpPr txBox="1"/>
          <p:nvPr/>
        </p:nvSpPr>
        <p:spPr>
          <a:xfrm>
            <a:off x="596996" y="2248287"/>
            <a:ext cx="8434800" cy="2039100"/>
          </a:xfrm>
          <a:prstGeom prst="rect">
            <a:avLst/>
          </a:prstGeom>
          <a:noFill/>
          <a:ln>
            <a:noFill/>
          </a:ln>
        </p:spPr>
        <p:txBody>
          <a:bodyPr spcFirstLastPara="1" wrap="square" lIns="91425" tIns="91425" rIns="91425" bIns="91425" anchor="t" anchorCtr="0">
            <a:noAutofit/>
          </a:bodyPr>
          <a:lstStyle/>
          <a:p>
            <a:r>
              <a:rPr lang="en-US" sz="3200" dirty="0">
                <a:solidFill>
                  <a:schemeClr val="tx1"/>
                </a:solidFill>
                <a:latin typeface="+mj-lt"/>
              </a:rPr>
              <a:t>EMOTION DRIVEN PLAYLIST GENERATOR</a:t>
            </a:r>
            <a:endParaRPr lang="en-IN" sz="3200" dirty="0">
              <a:solidFill>
                <a:schemeClr val="tx1"/>
              </a:solidFill>
              <a:latin typeface="+mj-lt"/>
            </a:endParaRPr>
          </a:p>
          <a:p>
            <a:pPr marL="0" lvl="0" indent="0" algn="l" rtl="0">
              <a:spcBef>
                <a:spcPts val="0"/>
              </a:spcBef>
              <a:spcAft>
                <a:spcPts val="0"/>
              </a:spcAft>
              <a:buNone/>
            </a:pPr>
            <a:endParaRPr lang="en-US" sz="2400" dirty="0">
              <a:highlight>
                <a:schemeClr val="lt1"/>
              </a:highlight>
              <a:latin typeface="Calibri"/>
              <a:ea typeface="Calibri"/>
              <a:cs typeface="Calibri"/>
              <a:sym typeface="Calibri"/>
            </a:endParaRPr>
          </a:p>
        </p:txBody>
      </p:sp>
      <p:pic>
        <p:nvPicPr>
          <p:cNvPr id="3" name="Picture 2">
            <a:extLst>
              <a:ext uri="{FF2B5EF4-FFF2-40B4-BE49-F238E27FC236}">
                <a16:creationId xmlns:a16="http://schemas.microsoft.com/office/drawing/2014/main" id="{2CF9403E-369C-6D96-1440-D8EFE4FE2A39}"/>
              </a:ext>
            </a:extLst>
          </p:cNvPr>
          <p:cNvPicPr>
            <a:picLocks noChangeAspect="1"/>
          </p:cNvPicPr>
          <p:nvPr/>
        </p:nvPicPr>
        <p:blipFill>
          <a:blip r:embed="rId5"/>
          <a:stretch>
            <a:fillRect/>
          </a:stretch>
        </p:blipFill>
        <p:spPr>
          <a:xfrm>
            <a:off x="3248396" y="3048000"/>
            <a:ext cx="3132000" cy="3132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grpSp>
        <p:nvGrpSpPr>
          <p:cNvPr id="94" name="Google Shape;94;p3"/>
          <p:cNvGrpSpPr/>
          <p:nvPr/>
        </p:nvGrpSpPr>
        <p:grpSpPr>
          <a:xfrm>
            <a:off x="7448612" y="0"/>
            <a:ext cx="4743796" cy="6858466"/>
            <a:chOff x="7448612" y="0"/>
            <a:chExt cx="4743796" cy="6858466"/>
          </a:xfrm>
        </p:grpSpPr>
        <p:sp>
          <p:nvSpPr>
            <p:cNvPr id="95" name="Google Shape;95;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 name="Google Shape;96;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 name="Google Shape;97;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 name="Google Shape;101;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 name="Google Shape;102;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 name="Google Shape;103;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4" name="Google Shape;104;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 name="Google Shape;105;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6" name="Google Shape;106;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 name="Google Shape;107;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08" name="Google Shape;108;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9" name="Google Shape;109;p3"/>
          <p:cNvGrpSpPr/>
          <p:nvPr/>
        </p:nvGrpSpPr>
        <p:grpSpPr>
          <a:xfrm>
            <a:off x="47625" y="3819523"/>
            <a:ext cx="4124325" cy="3009898"/>
            <a:chOff x="47625" y="3819523"/>
            <a:chExt cx="4124325" cy="3009898"/>
          </a:xfrm>
        </p:grpSpPr>
        <p:pic>
          <p:nvPicPr>
            <p:cNvPr id="110" name="Google Shape;110;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1" name="Google Shape;111;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2" name="Google Shape;112;p3"/>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3" name="Google Shape;113;p3"/>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4" name="Google Shape;114;p3"/>
          <p:cNvSpPr txBox="1"/>
          <p:nvPr/>
        </p:nvSpPr>
        <p:spPr>
          <a:xfrm>
            <a:off x="2362027" y="1422525"/>
            <a:ext cx="6552600" cy="4187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1.PROBLEM STATEMENT</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2.PROJECT OVERVIEW</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3.WHO ARE THE END USERS? </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4.YOUR VALUE AND ITS VALUE PROPOSITION</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5.THE WOW IN THE SOLUTION</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6.MODELLING</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7.RESULTS</a:t>
            </a:r>
            <a:endParaRPr sz="2400" dirty="0">
              <a:solidFill>
                <a:schemeClr val="tx2"/>
              </a:solidFill>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4"/>
          <p:cNvGrpSpPr/>
          <p:nvPr/>
        </p:nvGrpSpPr>
        <p:grpSpPr>
          <a:xfrm>
            <a:off x="7991475" y="2933700"/>
            <a:ext cx="2762250" cy="3257550"/>
            <a:chOff x="7991475" y="2933700"/>
            <a:chExt cx="2762250" cy="3257550"/>
          </a:xfrm>
        </p:grpSpPr>
        <p:sp>
          <p:nvSpPr>
            <p:cNvPr id="120" name="Google Shape;12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1" name="Google Shape;12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2" name="Google Shape;122;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3" name="Google Shape;123;p4"/>
          <p:cNvSpPr/>
          <p:nvPr/>
        </p:nvSpPr>
        <p:spPr>
          <a:xfrm>
            <a:off x="6971379" y="957693"/>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4" name="Google Shape;124;p4"/>
          <p:cNvSpPr txBox="1">
            <a:spLocks noGrp="1"/>
          </p:cNvSpPr>
          <p:nvPr>
            <p:ph type="title"/>
          </p:nvPr>
        </p:nvSpPr>
        <p:spPr>
          <a:xfrm>
            <a:off x="676275" y="571500"/>
            <a:ext cx="5862003" cy="67068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sp>
        <p:nvSpPr>
          <p:cNvPr id="127" name="Google Shape;127;p4"/>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pic>
        <p:nvPicPr>
          <p:cNvPr id="125" name="Google Shape;125;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6" name="Google Shape;126;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8" name="Google Shape;128;p4"/>
          <p:cNvSpPr txBox="1"/>
          <p:nvPr/>
        </p:nvSpPr>
        <p:spPr>
          <a:xfrm>
            <a:off x="676275" y="1644750"/>
            <a:ext cx="6956400" cy="4432200"/>
          </a:xfrm>
          <a:prstGeom prst="rect">
            <a:avLst/>
          </a:prstGeom>
          <a:noFill/>
          <a:ln>
            <a:noFill/>
          </a:ln>
        </p:spPr>
        <p:txBody>
          <a:bodyPr spcFirstLastPara="1" wrap="square" lIns="91425" tIns="91425" rIns="91425" bIns="91425" anchor="t" anchorCtr="0">
            <a:noAutofit/>
          </a:bodyPr>
          <a:lstStyle/>
          <a:p>
            <a:r>
              <a:rPr lang="en-US" sz="2000" b="1" dirty="0">
                <a:effectLst/>
                <a:latin typeface="Arial" panose="020B0604020202020204" pitchFamily="34" charset="0"/>
                <a:cs typeface="Arial" panose="020B0604020202020204" pitchFamily="34" charset="0"/>
              </a:rPr>
              <a:t>The Need for an Emotion Driven Playlist Generator</a:t>
            </a:r>
          </a:p>
          <a:p>
            <a:endParaRPr lang="en-US" sz="2000" b="1" dirty="0"/>
          </a:p>
          <a:p>
            <a:pPr>
              <a:buFont typeface="Arial" panose="020B0604020202020204" pitchFamily="34" charset="0"/>
              <a:buChar char="•"/>
            </a:pPr>
            <a:r>
              <a:rPr lang="en-US" sz="2000" dirty="0">
                <a:solidFill>
                  <a:schemeClr val="tx2"/>
                </a:solidFill>
                <a:effectLst/>
                <a:latin typeface="Times New Roman" panose="02020603050405020304" pitchFamily="18" charset="0"/>
                <a:cs typeface="Times New Roman" panose="02020603050405020304" pitchFamily="18" charset="0"/>
              </a:rPr>
              <a:t>Users often struggle to find the right music to match their mood or emotions.</a:t>
            </a:r>
          </a:p>
          <a:p>
            <a:pPr>
              <a:buFont typeface="Arial" panose="020B0604020202020204" pitchFamily="34" charset="0"/>
              <a:buChar char="•"/>
            </a:pPr>
            <a:r>
              <a:rPr lang="en-US" sz="2000" dirty="0">
                <a:solidFill>
                  <a:schemeClr val="tx2"/>
                </a:solidFill>
                <a:effectLst/>
                <a:latin typeface="Times New Roman" panose="02020603050405020304" pitchFamily="18" charset="0"/>
                <a:cs typeface="Times New Roman" panose="02020603050405020304" pitchFamily="18" charset="0"/>
              </a:rPr>
              <a:t>Existing playlist generators do not prioritize emotional connection and fail to provide personalized recommendations.</a:t>
            </a:r>
          </a:p>
          <a:p>
            <a:pPr>
              <a:buFont typeface="Arial" panose="020B0604020202020204" pitchFamily="34" charset="0"/>
              <a:buChar char="•"/>
            </a:pPr>
            <a:r>
              <a:rPr lang="en-US" sz="2000" dirty="0">
                <a:solidFill>
                  <a:schemeClr val="tx2"/>
                </a:solidFill>
                <a:effectLst/>
                <a:latin typeface="Times New Roman" panose="02020603050405020304" pitchFamily="18" charset="0"/>
                <a:cs typeface="Times New Roman" panose="02020603050405020304" pitchFamily="18" charset="0"/>
              </a:rPr>
              <a:t>There is a demand for a playlist generator that can curate playlists based on the user's mood or emotions, providing a tailored music experience.</a:t>
            </a:r>
          </a:p>
          <a:p>
            <a:pPr>
              <a:buFont typeface="Arial" panose="020B0604020202020204" pitchFamily="34" charset="0"/>
              <a:buChar char="•"/>
            </a:pPr>
            <a:r>
              <a:rPr lang="en-US" sz="2000" b="0" i="0" dirty="0">
                <a:solidFill>
                  <a:schemeClr val="tx2"/>
                </a:solidFill>
                <a:effectLst/>
                <a:latin typeface="Times New Roman" panose="02020603050405020304" pitchFamily="18" charset="0"/>
                <a:cs typeface="Times New Roman" panose="02020603050405020304" pitchFamily="18" charset="0"/>
              </a:rPr>
              <a:t>This project aims to develop an intelligent system capable of interpreting users' emotional cues and curating playlists that resonate with their feelings, thereby enhancing their music listening experience.</a:t>
            </a:r>
            <a:endParaRPr lang="en-US" sz="2000" dirty="0">
              <a:solidFill>
                <a:schemeClr val="tx2"/>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grpSp>
        <p:nvGrpSpPr>
          <p:cNvPr id="133" name="Google Shape;133;p5"/>
          <p:cNvGrpSpPr/>
          <p:nvPr/>
        </p:nvGrpSpPr>
        <p:grpSpPr>
          <a:xfrm>
            <a:off x="8658225" y="2647950"/>
            <a:ext cx="3533775" cy="3810000"/>
            <a:chOff x="8658225" y="2647950"/>
            <a:chExt cx="3533775" cy="3810000"/>
          </a:xfrm>
        </p:grpSpPr>
        <p:sp>
          <p:nvSpPr>
            <p:cNvPr id="134" name="Google Shape;134;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5" name="Google Shape;135;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6" name="Google Shape;136;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7" name="Google Shape;137;p5"/>
          <p:cNvSpPr/>
          <p:nvPr/>
        </p:nvSpPr>
        <p:spPr>
          <a:xfrm>
            <a:off x="8144191" y="544831"/>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8" name="Google Shape;138;p5"/>
          <p:cNvSpPr txBox="1">
            <a:spLocks noGrp="1"/>
          </p:cNvSpPr>
          <p:nvPr>
            <p:ph type="title"/>
          </p:nvPr>
        </p:nvSpPr>
        <p:spPr>
          <a:xfrm>
            <a:off x="572452" y="218145"/>
            <a:ext cx="10681335" cy="75819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600" dirty="0"/>
              <a:t>PROJECT OVERVIEW</a:t>
            </a:r>
            <a:endParaRPr sz="3600" dirty="0"/>
          </a:p>
        </p:txBody>
      </p:sp>
      <p:sp>
        <p:nvSpPr>
          <p:cNvPr id="2" name="Text Placeholder 1">
            <a:extLst>
              <a:ext uri="{FF2B5EF4-FFF2-40B4-BE49-F238E27FC236}">
                <a16:creationId xmlns:a16="http://schemas.microsoft.com/office/drawing/2014/main" id="{D0F87761-040B-02C2-8E8F-95AAFBC6CC2A}"/>
              </a:ext>
            </a:extLst>
          </p:cNvPr>
          <p:cNvSpPr>
            <a:spLocks noGrp="1"/>
          </p:cNvSpPr>
          <p:nvPr>
            <p:ph type="body" idx="1"/>
          </p:nvPr>
        </p:nvSpPr>
        <p:spPr>
          <a:xfrm>
            <a:off x="626806" y="1084877"/>
            <a:ext cx="3896033" cy="5197935"/>
          </a:xfrm>
        </p:spPr>
        <p:txBody>
          <a:bodyPr/>
          <a:lstStyle/>
          <a:p>
            <a:r>
              <a:rPr lang="en-US" sz="2000" b="1" dirty="0">
                <a:solidFill>
                  <a:schemeClr val="tx1"/>
                </a:solidFill>
                <a:latin typeface="Arial" panose="020B0604020202020204" pitchFamily="34" charset="0"/>
                <a:cs typeface="Arial" panose="020B0604020202020204" pitchFamily="34" charset="0"/>
              </a:rPr>
              <a:t>Overview</a:t>
            </a:r>
          </a:p>
          <a:p>
            <a:pPr marL="571500" indent="-342900">
              <a:buFont typeface="Arial" panose="020B0604020202020204" pitchFamily="34" charset="0"/>
              <a:buChar char="•"/>
            </a:pPr>
            <a:r>
              <a:rPr lang="en-US" dirty="0">
                <a:solidFill>
                  <a:schemeClr val="tx2"/>
                </a:solidFill>
                <a:latin typeface="Times New Roman" panose="02020603050405020304" pitchFamily="18" charset="0"/>
                <a:cs typeface="Times New Roman" panose="02020603050405020304" pitchFamily="18" charset="0"/>
              </a:rPr>
              <a:t>The Emotion Driven Playlist Generator is a project that aims to create personalized playlists based on the user's emotions. By analyzing the user's facial expressions and voice, the system can identify the user's current emotional state and curate a playlist that matches their mood.</a:t>
            </a:r>
          </a:p>
          <a:p>
            <a:endParaRPr lang="en-US" dirty="0">
              <a:solidFill>
                <a:schemeClr val="tx2"/>
              </a:solidFill>
              <a:latin typeface="Times New Roman" panose="02020603050405020304" pitchFamily="18" charset="0"/>
              <a:cs typeface="Times New Roman" panose="02020603050405020304" pitchFamily="18" charset="0"/>
            </a:endParaRPr>
          </a:p>
          <a:p>
            <a:r>
              <a:rPr lang="en-US" sz="2000" b="1" dirty="0">
                <a:effectLst/>
                <a:latin typeface="Arial" panose="020B0604020202020204" pitchFamily="34" charset="0"/>
                <a:cs typeface="Arial" panose="020B0604020202020204" pitchFamily="34" charset="0"/>
              </a:rPr>
              <a:t>Goals</a:t>
            </a:r>
            <a:endParaRPr lang="en-US" sz="2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Develop an emotion-driven playlist generator</a:t>
            </a: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Provide personalized music recommendations based on user's emotions</a:t>
            </a:r>
          </a:p>
          <a:p>
            <a:endParaRPr lang="en-IN" dirty="0">
              <a:solidFill>
                <a:schemeClr val="accent2"/>
              </a:solidFill>
              <a:latin typeface="Times New Roman" panose="02020603050405020304" pitchFamily="18" charset="0"/>
              <a:cs typeface="Times New Roman" panose="02020603050405020304" pitchFamily="18" charset="0"/>
            </a:endParaRPr>
          </a:p>
          <a:p>
            <a:endParaRPr lang="en-IN" dirty="0"/>
          </a:p>
        </p:txBody>
      </p:sp>
      <p:sp>
        <p:nvSpPr>
          <p:cNvPr id="3" name="Text Placeholder 2">
            <a:extLst>
              <a:ext uri="{FF2B5EF4-FFF2-40B4-BE49-F238E27FC236}">
                <a16:creationId xmlns:a16="http://schemas.microsoft.com/office/drawing/2014/main" id="{2325E696-10FC-89E6-D355-638CC6009759}"/>
              </a:ext>
            </a:extLst>
          </p:cNvPr>
          <p:cNvSpPr>
            <a:spLocks noGrp="1"/>
          </p:cNvSpPr>
          <p:nvPr>
            <p:ph type="body" idx="2"/>
          </p:nvPr>
        </p:nvSpPr>
        <p:spPr>
          <a:xfrm>
            <a:off x="4747193" y="1084877"/>
            <a:ext cx="4169455" cy="5385136"/>
          </a:xfrm>
        </p:spPr>
        <p:txBody>
          <a:bodyPr/>
          <a:lstStyle/>
          <a:p>
            <a:r>
              <a:rPr lang="en-US" sz="2000" b="1" dirty="0">
                <a:solidFill>
                  <a:schemeClr val="tx2"/>
                </a:solidFill>
                <a:latin typeface="Arial" panose="020B0604020202020204" pitchFamily="34" charset="0"/>
                <a:cs typeface="Arial" panose="020B0604020202020204" pitchFamily="34" charset="0"/>
              </a:rPr>
              <a:t>How it Works</a:t>
            </a:r>
          </a:p>
          <a:p>
            <a:pPr marL="514350" indent="-285750">
              <a:buFont typeface="Arial" panose="020B0604020202020204" pitchFamily="34" charset="0"/>
              <a:buChar char="•"/>
            </a:pPr>
            <a:r>
              <a:rPr lang="en-US" sz="1800" dirty="0">
                <a:solidFill>
                  <a:schemeClr val="tx2"/>
                </a:solidFill>
                <a:latin typeface="Times New Roman" panose="02020603050405020304" pitchFamily="18" charset="0"/>
                <a:cs typeface="Times New Roman" panose="02020603050405020304" pitchFamily="18" charset="0"/>
              </a:rPr>
              <a:t>The system uses facial recognition technology and voice analysis to detect the user's emotions. It captures the user's facial expressions and analyzes the tone and pitch of their voice to determine their emotional state. Based on the detected emotions, the system selects songs from a database that match the user's mood.</a:t>
            </a:r>
          </a:p>
          <a:p>
            <a:pPr marL="514350" indent="-285750">
              <a:buFont typeface="Arial" panose="020B0604020202020204" pitchFamily="34" charset="0"/>
              <a:buChar char="•"/>
            </a:pPr>
            <a:endParaRPr lang="en-IN" sz="1800" dirty="0">
              <a:solidFill>
                <a:schemeClr val="tx2"/>
              </a:solidFill>
              <a:latin typeface="Times New Roman" panose="02020603050405020304" pitchFamily="18" charset="0"/>
              <a:cs typeface="Times New Roman" panose="02020603050405020304" pitchFamily="18" charset="0"/>
            </a:endParaRPr>
          </a:p>
          <a:p>
            <a:r>
              <a:rPr lang="en-US" sz="2000" b="1" dirty="0">
                <a:effectLst/>
                <a:latin typeface="Arial" panose="020B0604020202020204" pitchFamily="34" charset="0"/>
                <a:cs typeface="Arial" panose="020B0604020202020204" pitchFamily="34" charset="0"/>
              </a:rPr>
              <a:t>Objectives</a:t>
            </a:r>
            <a:endParaRPr lang="en-US" sz="2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Utilize machine learning algorithms to analyze user's facial expressions and detect emotions</a:t>
            </a: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Curate playlists based on the detected emotions</a:t>
            </a: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Enhance user experience and emotional well-being through music</a:t>
            </a:r>
          </a:p>
          <a:p>
            <a:endParaRPr lang="en-IN" dirty="0"/>
          </a:p>
        </p:txBody>
      </p:sp>
      <p:sp>
        <p:nvSpPr>
          <p:cNvPr id="141" name="Google Shape;141;p5"/>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pic>
        <p:nvPicPr>
          <p:cNvPr id="139" name="Google Shape;139;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0" name="Google Shape;140;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8" name="Google Shape;148;p6"/>
          <p:cNvSpPr/>
          <p:nvPr/>
        </p:nvSpPr>
        <p:spPr>
          <a:xfrm>
            <a:off x="8496961" y="55515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9" name="Google Shape;149;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0" name="Google Shape;150;p6"/>
          <p:cNvSpPr txBox="1">
            <a:spLocks noGrp="1"/>
          </p:cNvSpPr>
          <p:nvPr>
            <p:ph type="title"/>
          </p:nvPr>
        </p:nvSpPr>
        <p:spPr>
          <a:xfrm>
            <a:off x="502377" y="133118"/>
            <a:ext cx="5014500" cy="10017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dirty="0"/>
              <a:t>WHO ARE THE END USERS?</a:t>
            </a:r>
            <a:endParaRPr sz="3200" dirty="0"/>
          </a:p>
        </p:txBody>
      </p:sp>
      <p:sp>
        <p:nvSpPr>
          <p:cNvPr id="153" name="Google Shape;153;p6"/>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pic>
        <p:nvPicPr>
          <p:cNvPr id="151" name="Google Shape;151;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2" name="Google Shape;152;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4" name="Google Shape;154;p6"/>
          <p:cNvSpPr txBox="1"/>
          <p:nvPr/>
        </p:nvSpPr>
        <p:spPr>
          <a:xfrm>
            <a:off x="345214" y="539690"/>
            <a:ext cx="8151747" cy="5875397"/>
          </a:xfrm>
          <a:prstGeom prst="rect">
            <a:avLst/>
          </a:prstGeom>
          <a:noFill/>
          <a:ln>
            <a:noFill/>
          </a:ln>
        </p:spPr>
        <p:txBody>
          <a:bodyPr spcFirstLastPara="1" wrap="square" lIns="91425" tIns="91425" rIns="91425" bIns="91425" anchor="t" anchorCtr="0">
            <a:noAutofit/>
          </a:bodyPr>
          <a:lstStyle/>
          <a:p>
            <a:pPr marL="514350" lvl="0" indent="-285750" algn="l" rtl="0">
              <a:lnSpc>
                <a:spcPct val="115000"/>
              </a:lnSpc>
              <a:spcBef>
                <a:spcPts val="1500"/>
              </a:spcBef>
              <a:spcAft>
                <a:spcPts val="0"/>
              </a:spcAft>
              <a:buClr>
                <a:srgbClr val="0D0D0D"/>
              </a:buClr>
              <a:buSzPts val="1800"/>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The target audience for the emotion driven playlist generator are music enthusiasts who want to curate playlists that match their mood and emotions. These users have a need for a personalized music experience that can enhance their emotional state and provide a soundtrack for different activities and situations.</a:t>
            </a:r>
          </a:p>
          <a:p>
            <a:pPr marL="400050" indent="-400050" algn="l">
              <a:buFont typeface="+mj-lt"/>
              <a:buAutoNum type="romanLcPeriod"/>
            </a:pPr>
            <a:r>
              <a:rPr lang="en-US" b="1" i="0" dirty="0">
                <a:solidFill>
                  <a:srgbClr val="0D0D0D"/>
                </a:solidFill>
                <a:effectLst/>
                <a:latin typeface="Times New Roman" panose="02020603050405020304" pitchFamily="18" charset="0"/>
                <a:cs typeface="Times New Roman" panose="02020603050405020304" pitchFamily="18" charset="0"/>
              </a:rPr>
              <a:t>Music enthusiasts: </a:t>
            </a:r>
            <a:r>
              <a:rPr lang="en-US" b="0" i="0" dirty="0">
                <a:solidFill>
                  <a:srgbClr val="0D0D0D"/>
                </a:solidFill>
                <a:effectLst/>
                <a:latin typeface="Times New Roman" panose="02020603050405020304" pitchFamily="18" charset="0"/>
                <a:cs typeface="Times New Roman" panose="02020603050405020304" pitchFamily="18" charset="0"/>
              </a:rPr>
              <a:t>People who enjoy listening to music regularly and are looking for a more personalized and engaging listening experience.</a:t>
            </a:r>
          </a:p>
          <a:p>
            <a:pPr marL="400050" indent="-400050" algn="l">
              <a:buFont typeface="+mj-lt"/>
              <a:buAutoNum type="romanLcPeriod"/>
            </a:pPr>
            <a:r>
              <a:rPr lang="en-US" b="1" i="0" dirty="0">
                <a:solidFill>
                  <a:srgbClr val="0D0D0D"/>
                </a:solidFill>
                <a:effectLst/>
                <a:latin typeface="Times New Roman" panose="02020603050405020304" pitchFamily="18" charset="0"/>
                <a:cs typeface="Times New Roman" panose="02020603050405020304" pitchFamily="18" charset="0"/>
              </a:rPr>
              <a:t>Individuals seeking mood regulation: </a:t>
            </a:r>
            <a:r>
              <a:rPr lang="en-US" b="0" i="0" dirty="0">
                <a:solidFill>
                  <a:srgbClr val="0D0D0D"/>
                </a:solidFill>
                <a:effectLst/>
                <a:latin typeface="Times New Roman" panose="02020603050405020304" pitchFamily="18" charset="0"/>
                <a:cs typeface="Times New Roman" panose="02020603050405020304" pitchFamily="18" charset="0"/>
              </a:rPr>
              <a:t>Those who use music as a means of managing their emotions and mood states, such as relaxation, motivation, or stress relief.</a:t>
            </a:r>
          </a:p>
          <a:p>
            <a:pPr marL="400050" indent="-400050" algn="l">
              <a:buFont typeface="+mj-lt"/>
              <a:buAutoNum type="romanLcPeriod"/>
            </a:pPr>
            <a:r>
              <a:rPr lang="en-US" b="1" i="0" dirty="0">
                <a:solidFill>
                  <a:srgbClr val="0D0D0D"/>
                </a:solidFill>
                <a:effectLst/>
                <a:latin typeface="Times New Roman" panose="02020603050405020304" pitchFamily="18" charset="0"/>
                <a:cs typeface="Times New Roman" panose="02020603050405020304" pitchFamily="18" charset="0"/>
              </a:rPr>
              <a:t>Music therapy practitioners: </a:t>
            </a:r>
            <a:r>
              <a:rPr lang="en-US" b="0" i="0" dirty="0">
                <a:solidFill>
                  <a:srgbClr val="0D0D0D"/>
                </a:solidFill>
                <a:effectLst/>
                <a:latin typeface="Times New Roman" panose="02020603050405020304" pitchFamily="18" charset="0"/>
                <a:cs typeface="Times New Roman" panose="02020603050405020304" pitchFamily="18" charset="0"/>
              </a:rPr>
              <a:t>Professionals who incorporate music into therapeutic interventions and could benefit from a tool that assists in selecting appropriate music based on clients' emotional needs.</a:t>
            </a:r>
          </a:p>
          <a:p>
            <a:pPr marL="400050" indent="-400050" algn="l">
              <a:buFont typeface="+mj-lt"/>
              <a:buAutoNum type="romanLcPeriod"/>
            </a:pPr>
            <a:r>
              <a:rPr lang="en-US" b="1" i="0" dirty="0">
                <a:solidFill>
                  <a:srgbClr val="0D0D0D"/>
                </a:solidFill>
                <a:effectLst/>
                <a:latin typeface="Times New Roman" panose="02020603050405020304" pitchFamily="18" charset="0"/>
                <a:cs typeface="Times New Roman" panose="02020603050405020304" pitchFamily="18" charset="0"/>
              </a:rPr>
              <a:t>Streaming platforms: </a:t>
            </a:r>
            <a:r>
              <a:rPr lang="en-US" b="0" i="0" dirty="0">
                <a:solidFill>
                  <a:srgbClr val="0D0D0D"/>
                </a:solidFill>
                <a:effectLst/>
                <a:latin typeface="Times New Roman" panose="02020603050405020304" pitchFamily="18" charset="0"/>
                <a:cs typeface="Times New Roman" panose="02020603050405020304" pitchFamily="18" charset="0"/>
              </a:rPr>
              <a:t>Companies offering music streaming services could integrate this technology into their platforms to enhance user experience and increase user engagement.</a:t>
            </a:r>
          </a:p>
          <a:p>
            <a:pPr marL="400050" indent="-400050" algn="l">
              <a:buFont typeface="+mj-lt"/>
              <a:buAutoNum type="romanLcPeriod"/>
            </a:pPr>
            <a:r>
              <a:rPr lang="en-US" b="1" i="0" dirty="0">
                <a:solidFill>
                  <a:srgbClr val="0D0D0D"/>
                </a:solidFill>
                <a:effectLst/>
                <a:latin typeface="Times New Roman" panose="02020603050405020304" pitchFamily="18" charset="0"/>
                <a:cs typeface="Times New Roman" panose="02020603050405020304" pitchFamily="18" charset="0"/>
              </a:rPr>
              <a:t>Event organizers: </a:t>
            </a:r>
            <a:r>
              <a:rPr lang="en-US" b="0" i="0" dirty="0">
                <a:solidFill>
                  <a:srgbClr val="0D0D0D"/>
                </a:solidFill>
                <a:effectLst/>
                <a:latin typeface="Times New Roman" panose="02020603050405020304" pitchFamily="18" charset="0"/>
                <a:cs typeface="Times New Roman" panose="02020603050405020304" pitchFamily="18" charset="0"/>
              </a:rPr>
              <a:t>Individuals or organizations planning events where music plays a significant role, such as parties, weddings, or workout classes, could use this tool to create playlists tailored to the desired mood or atmosphere.</a:t>
            </a:r>
          </a:p>
          <a:p>
            <a:pPr marL="457200" lvl="0" indent="-228600" algn="l" rtl="0">
              <a:lnSpc>
                <a:spcPct val="115000"/>
              </a:lnSpc>
              <a:spcBef>
                <a:spcPts val="1500"/>
              </a:spcBef>
              <a:spcAft>
                <a:spcPts val="0"/>
              </a:spcAft>
              <a:buClr>
                <a:srgbClr val="0D0D0D"/>
              </a:buClr>
              <a:buSzPts val="1800"/>
              <a:buFont typeface="Trebuchet MS"/>
              <a:buNone/>
            </a:pPr>
            <a:endParaRPr dirty="0">
              <a:solidFill>
                <a:schemeClr val="tx2"/>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7"/>
          <p:cNvPicPr preferRelativeResize="0"/>
          <p:nvPr/>
        </p:nvPicPr>
        <p:blipFill rotWithShape="1">
          <a:blip r:embed="rId3">
            <a:alphaModFix/>
          </a:blip>
          <a:srcRect/>
          <a:stretch/>
        </p:blipFill>
        <p:spPr>
          <a:xfrm>
            <a:off x="0" y="1270125"/>
            <a:ext cx="2039471" cy="2457449"/>
          </a:xfrm>
          <a:prstGeom prst="rect">
            <a:avLst/>
          </a:prstGeom>
          <a:noFill/>
          <a:ln>
            <a:noFill/>
          </a:ln>
        </p:spPr>
      </p:pic>
      <p:sp>
        <p:nvSpPr>
          <p:cNvPr id="160" name="Google Shape;160;p7"/>
          <p:cNvSpPr/>
          <p:nvPr/>
        </p:nvSpPr>
        <p:spPr>
          <a:xfrm>
            <a:off x="10053150" y="4958600"/>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1" name="Google Shape;161;p7"/>
          <p:cNvSpPr/>
          <p:nvPr/>
        </p:nvSpPr>
        <p:spPr>
          <a:xfrm>
            <a:off x="9220200" y="11775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2" name="Google Shape;162;p7"/>
          <p:cNvSpPr/>
          <p:nvPr/>
        </p:nvSpPr>
        <p:spPr>
          <a:xfrm>
            <a:off x="10053150" y="566932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3" name="Google Shape;163;p7"/>
          <p:cNvSpPr txBox="1">
            <a:spLocks noGrp="1"/>
          </p:cNvSpPr>
          <p:nvPr>
            <p:ph type="title"/>
          </p:nvPr>
        </p:nvSpPr>
        <p:spPr>
          <a:xfrm>
            <a:off x="508890" y="148435"/>
            <a:ext cx="9763200" cy="475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000"/>
              <a:t>YOUR SOLUTION AND ITS VALUE PROPOSITION</a:t>
            </a:r>
            <a:endParaRPr sz="3000"/>
          </a:p>
        </p:txBody>
      </p:sp>
      <p:sp>
        <p:nvSpPr>
          <p:cNvPr id="166" name="Google Shape;166;p7"/>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pic>
        <p:nvPicPr>
          <p:cNvPr id="164" name="Google Shape;164;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5" name="Google Shape;165;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7" name="Google Shape;167;p7"/>
          <p:cNvSpPr txBox="1"/>
          <p:nvPr/>
        </p:nvSpPr>
        <p:spPr>
          <a:xfrm>
            <a:off x="2189776" y="1076280"/>
            <a:ext cx="7812448" cy="4938550"/>
          </a:xfrm>
          <a:prstGeom prst="rect">
            <a:avLst/>
          </a:prstGeom>
          <a:noFill/>
          <a:ln>
            <a:noFill/>
          </a:ln>
        </p:spPr>
        <p:txBody>
          <a:bodyPr spcFirstLastPara="1" wrap="square" lIns="91425" tIns="91425" rIns="91425" bIns="91425" anchor="t" anchorCtr="0">
            <a:noAutofit/>
          </a:bodyPr>
          <a:lstStyle/>
          <a:p>
            <a:r>
              <a:rPr lang="en-US" sz="2000" b="1" dirty="0">
                <a:effectLst/>
                <a:latin typeface="Arial" panose="020B0604020202020204" pitchFamily="34" charset="0"/>
                <a:cs typeface="Arial" panose="020B0604020202020204" pitchFamily="34" charset="0"/>
              </a:rPr>
              <a:t>Emotion Driven Playlist Generator</a:t>
            </a:r>
          </a:p>
          <a:p>
            <a:endParaRPr lang="en-US"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Our solution is an emotion driven playlist generator that uses advanced AI algorithms to curate personalized playlists based on the user's current mood and emotions.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sz="2000" b="1" dirty="0">
                <a:effectLst/>
                <a:latin typeface="Arial" panose="020B0604020202020204" pitchFamily="34" charset="0"/>
                <a:cs typeface="Arial" panose="020B0604020202020204" pitchFamily="34" charset="0"/>
              </a:rPr>
              <a:t>Unique Value Proposition</a:t>
            </a:r>
          </a:p>
          <a:p>
            <a:endParaRPr lang="en-US"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Personalized Music Experience: Our playlist generator creates customized playlists that perfectly match the user's emotions, providing a unique and tailored music experience.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Advanced AI Algorithms: Our solution utilizes state-of-the-art AI algorithms to analyze the user's emotions and preferences, ensuring accurate and relevant playlist recommendations.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Seamless Integration: Our playlist generator seamlessly integrates with popular music streaming platforms, allowing users to easily access and enjoy their personalized playlists.</a:t>
            </a:r>
            <a:endParaRPr lang="en-US" dirty="0">
              <a:effectLst/>
              <a:latin typeface="Times New Roman" panose="02020603050405020304" pitchFamily="18" charset="0"/>
              <a:cs typeface="Times New Roman" panose="02020603050405020304" pitchFamily="18" charset="0"/>
            </a:endParaRPr>
          </a:p>
          <a:p>
            <a:pPr marL="0" lvl="0" indent="0" algn="l" rtl="0">
              <a:lnSpc>
                <a:spcPct val="160000"/>
              </a:lnSpc>
              <a:spcBef>
                <a:spcPts val="1400"/>
              </a:spcBef>
              <a:spcAft>
                <a:spcPts val="0"/>
              </a:spcAft>
              <a:buClr>
                <a:schemeClr val="dk1"/>
              </a:buClr>
              <a:buSzPts val="1100"/>
              <a:buFont typeface="Arial"/>
              <a:buNone/>
            </a:pPr>
            <a:endParaRPr dirty="0">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3" name="Google Shape;17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4" name="Google Shape;174;p8"/>
          <p:cNvSpPr/>
          <p:nvPr/>
        </p:nvSpPr>
        <p:spPr>
          <a:xfrm>
            <a:off x="9424988" y="1409700"/>
            <a:ext cx="314325" cy="191881"/>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5" name="Google Shape;17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76" name="Google Shape;176;p8"/>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77" name="Google Shape;177;p8"/>
          <p:cNvSpPr txBox="1">
            <a:spLocks noGrp="1"/>
          </p:cNvSpPr>
          <p:nvPr>
            <p:ph type="title"/>
          </p:nvPr>
        </p:nvSpPr>
        <p:spPr>
          <a:xfrm>
            <a:off x="752475" y="190588"/>
            <a:ext cx="75432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YOUR SOLUTION</a:t>
            </a:r>
            <a:endParaRPr sz="4250"/>
          </a:p>
        </p:txBody>
      </p:sp>
      <p:sp>
        <p:nvSpPr>
          <p:cNvPr id="178" name="Google Shape;178;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latin typeface="Trebuchet MS"/>
              <a:ea typeface="Trebuchet MS"/>
              <a:cs typeface="Trebuchet MS"/>
              <a:sym typeface="Trebuchet MS"/>
            </a:endParaRPr>
          </a:p>
        </p:txBody>
      </p:sp>
      <p:sp>
        <p:nvSpPr>
          <p:cNvPr id="179" name="Google Shape;179;p8"/>
          <p:cNvSpPr txBox="1"/>
          <p:nvPr/>
        </p:nvSpPr>
        <p:spPr>
          <a:xfrm>
            <a:off x="2618213" y="1807200"/>
            <a:ext cx="7121100" cy="5050800"/>
          </a:xfrm>
          <a:prstGeom prst="rect">
            <a:avLst/>
          </a:prstGeom>
          <a:noFill/>
          <a:ln>
            <a:noFill/>
          </a:ln>
        </p:spPr>
        <p:txBody>
          <a:bodyPr spcFirstLastPara="1" wrap="square" lIns="91425" tIns="91425" rIns="91425" bIns="91425" anchor="t" anchorCtr="0">
            <a:noAutofit/>
          </a:bodyPr>
          <a:lstStyle/>
          <a:p>
            <a:endParaRPr lang="en-US"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Personalized playlists based on user's emotions and preferences.</a:t>
            </a:r>
          </a:p>
          <a:p>
            <a:pPr marL="342900" indent="-34290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Advanced machine learning algorithms that analyze user's listening history to curate the perfect playlist.</a:t>
            </a:r>
          </a:p>
          <a:p>
            <a:pPr marL="342900" indent="-34290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Integration with popular music streaming platforms for seamless listening experience.</a:t>
            </a:r>
          </a:p>
          <a:p>
            <a:pPr marL="0" lvl="0" indent="0" algn="l" rtl="0">
              <a:spcBef>
                <a:spcPts val="0"/>
              </a:spcBef>
              <a:spcAft>
                <a:spcPts val="0"/>
              </a:spcAft>
              <a:buNone/>
            </a:pPr>
            <a:endParaRPr sz="1800" dirty="0">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5" name="Google Shape;185;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6" name="Google Shape;186;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87" name="Google Shape;187;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88" name="Google Shape;188;p9"/>
          <p:cNvSpPr txBox="1"/>
          <p:nvPr/>
        </p:nvSpPr>
        <p:spPr>
          <a:xfrm>
            <a:off x="739775" y="1367853"/>
            <a:ext cx="2811900" cy="2898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800">
                <a:latin typeface="Trebuchet MS"/>
                <a:ea typeface="Trebuchet MS"/>
                <a:cs typeface="Trebuchet MS"/>
                <a:sym typeface="Trebuchet MS"/>
              </a:rPr>
              <a:t> </a:t>
            </a:r>
            <a:endParaRPr sz="1800">
              <a:latin typeface="Trebuchet MS"/>
              <a:ea typeface="Trebuchet MS"/>
              <a:cs typeface="Trebuchet MS"/>
              <a:sym typeface="Trebuchet MS"/>
            </a:endParaRPr>
          </a:p>
        </p:txBody>
      </p:sp>
      <p:sp>
        <p:nvSpPr>
          <p:cNvPr id="189" name="Google Shape;189;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latin typeface="Trebuchet MS"/>
              <a:ea typeface="Trebuchet MS"/>
              <a:cs typeface="Trebuchet MS"/>
              <a:sym typeface="Trebuchet MS"/>
            </a:endParaRPr>
          </a:p>
        </p:txBody>
      </p:sp>
      <p:sp>
        <p:nvSpPr>
          <p:cNvPr id="190" name="Google Shape;190;p9"/>
          <p:cNvSpPr txBox="1"/>
          <p:nvPr/>
        </p:nvSpPr>
        <p:spPr>
          <a:xfrm>
            <a:off x="364725" y="112575"/>
            <a:ext cx="4108952" cy="69056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400" b="1" dirty="0">
                <a:latin typeface="Trebuchet MS"/>
                <a:ea typeface="Trebuchet MS"/>
                <a:cs typeface="Trebuchet MS"/>
                <a:sym typeface="Trebuchet MS"/>
              </a:rPr>
              <a:t>MODELLING</a:t>
            </a:r>
            <a:endParaRPr sz="4400" dirty="0">
              <a:latin typeface="Trebuchet MS"/>
              <a:ea typeface="Trebuchet MS"/>
              <a:cs typeface="Trebuchet MS"/>
              <a:sym typeface="Trebuchet MS"/>
            </a:endParaRPr>
          </a:p>
        </p:txBody>
      </p:sp>
      <p:sp>
        <p:nvSpPr>
          <p:cNvPr id="3" name="Content Placeholder 2">
            <a:extLst>
              <a:ext uri="{FF2B5EF4-FFF2-40B4-BE49-F238E27FC236}">
                <a16:creationId xmlns:a16="http://schemas.microsoft.com/office/drawing/2014/main" id="{4A3F5AA9-34BE-04BA-46BE-E602081ACCCE}"/>
              </a:ext>
            </a:extLst>
          </p:cNvPr>
          <p:cNvSpPr>
            <a:spLocks noGrp="1"/>
          </p:cNvSpPr>
          <p:nvPr>
            <p:ph idx="1"/>
          </p:nvPr>
        </p:nvSpPr>
        <p:spPr>
          <a:xfrm>
            <a:off x="512644" y="1114377"/>
            <a:ext cx="8682976" cy="5164992"/>
          </a:xfrm>
        </p:spPr>
        <p:txBody>
          <a:bodyPr>
            <a:normAutofit fontScale="70000" lnSpcReduction="20000"/>
          </a:bodyPr>
          <a:lstStyle/>
          <a:p>
            <a:pPr marL="0" indent="0">
              <a:buNone/>
            </a:pPr>
            <a:r>
              <a:rPr lang="en-US" sz="2400" dirty="0">
                <a:effectLst/>
                <a:latin typeface="Arial" panose="020B0604020202020204" pitchFamily="34" charset="0"/>
                <a:cs typeface="Arial" panose="020B0604020202020204" pitchFamily="34" charset="0"/>
              </a:rPr>
              <a:t>The emotion driven playlist generator uses a machine learning model to classify songs based on their emotional characteristics. The modeling process involves the following steps:</a:t>
            </a:r>
            <a:endParaRPr lang="en-US" sz="2400" dirty="0">
              <a:latin typeface="Arial" panose="020B0604020202020204" pitchFamily="34" charset="0"/>
              <a:cs typeface="Arial" panose="020B0604020202020204" pitchFamily="34" charset="0"/>
            </a:endParaRPr>
          </a:p>
          <a:p>
            <a:pPr marL="571500" indent="-571500">
              <a:buFont typeface="+mj-lt"/>
              <a:buAutoNum type="romanLcPeriod"/>
            </a:pPr>
            <a:r>
              <a:rPr lang="en-US" sz="2900" b="1" dirty="0">
                <a:effectLst/>
                <a:latin typeface="Times New Roman" panose="02020603050405020304" pitchFamily="18" charset="0"/>
                <a:cs typeface="Times New Roman" panose="02020603050405020304" pitchFamily="18" charset="0"/>
              </a:rPr>
              <a:t>Data </a:t>
            </a:r>
            <a:r>
              <a:rPr lang="en-US" sz="2600" b="1" dirty="0">
                <a:effectLst/>
                <a:latin typeface="Times New Roman" panose="02020603050405020304" pitchFamily="18" charset="0"/>
                <a:cs typeface="Times New Roman" panose="02020603050405020304" pitchFamily="18" charset="0"/>
              </a:rPr>
              <a:t>Collection: </a:t>
            </a:r>
            <a:r>
              <a:rPr lang="en-US" sz="2600" dirty="0">
                <a:effectLst/>
                <a:latin typeface="Times New Roman" panose="02020603050405020304" pitchFamily="18" charset="0"/>
                <a:cs typeface="Times New Roman" panose="02020603050405020304" pitchFamily="18" charset="0"/>
              </a:rPr>
              <a:t>Gather a large dataset of songs with labeled emotional attributes.</a:t>
            </a:r>
          </a:p>
          <a:p>
            <a:pPr marL="571500" indent="-571500">
              <a:buFont typeface="+mj-lt"/>
              <a:buAutoNum type="romanLcPeriod"/>
            </a:pPr>
            <a:r>
              <a:rPr lang="en-US" sz="2600" b="1" dirty="0">
                <a:effectLst/>
                <a:latin typeface="Times New Roman" panose="02020603050405020304" pitchFamily="18" charset="0"/>
                <a:cs typeface="Times New Roman" panose="02020603050405020304" pitchFamily="18" charset="0"/>
              </a:rPr>
              <a:t>Feature Extraction: </a:t>
            </a:r>
            <a:r>
              <a:rPr lang="en-US" sz="2600" dirty="0">
                <a:effectLst/>
                <a:latin typeface="Times New Roman" panose="02020603050405020304" pitchFamily="18" charset="0"/>
                <a:cs typeface="Times New Roman" panose="02020603050405020304" pitchFamily="18" charset="0"/>
              </a:rPr>
              <a:t>Extract relevant features from the audio data, such as tempo, energy, and valence.</a:t>
            </a:r>
          </a:p>
          <a:p>
            <a:pPr marL="571500" indent="-571500">
              <a:buFont typeface="+mj-lt"/>
              <a:buAutoNum type="romanLcPeriod"/>
            </a:pPr>
            <a:r>
              <a:rPr lang="en-US" sz="2600" b="1" dirty="0">
                <a:effectLst/>
                <a:latin typeface="Times New Roman" panose="02020603050405020304" pitchFamily="18" charset="0"/>
                <a:cs typeface="Times New Roman" panose="02020603050405020304" pitchFamily="18" charset="0"/>
              </a:rPr>
              <a:t>Data Preprocessing: </a:t>
            </a:r>
            <a:r>
              <a:rPr lang="en-US" sz="2600" dirty="0">
                <a:effectLst/>
                <a:latin typeface="Times New Roman" panose="02020603050405020304" pitchFamily="18" charset="0"/>
                <a:cs typeface="Times New Roman" panose="02020603050405020304" pitchFamily="18" charset="0"/>
              </a:rPr>
              <a:t>Normalize the features and split the dataset into training and testing sets.</a:t>
            </a:r>
          </a:p>
          <a:p>
            <a:pPr marL="571500" indent="-571500">
              <a:buFont typeface="+mj-lt"/>
              <a:buAutoNum type="romanLcPeriod"/>
            </a:pPr>
            <a:r>
              <a:rPr lang="en-US" sz="2600" b="1" dirty="0">
                <a:effectLst/>
                <a:latin typeface="Times New Roman" panose="02020603050405020304" pitchFamily="18" charset="0"/>
                <a:cs typeface="Times New Roman" panose="02020603050405020304" pitchFamily="18" charset="0"/>
              </a:rPr>
              <a:t>Model Selection: </a:t>
            </a:r>
            <a:r>
              <a:rPr lang="en-US" sz="2600" dirty="0">
                <a:effectLst/>
                <a:latin typeface="Times New Roman" panose="02020603050405020304" pitchFamily="18" charset="0"/>
                <a:cs typeface="Times New Roman" panose="02020603050405020304" pitchFamily="18" charset="0"/>
              </a:rPr>
              <a:t>Choose</a:t>
            </a:r>
            <a:r>
              <a:rPr lang="en-US" sz="2900" dirty="0">
                <a:effectLst/>
                <a:latin typeface="Times New Roman" panose="02020603050405020304" pitchFamily="18" charset="0"/>
                <a:cs typeface="Times New Roman" panose="02020603050405020304" pitchFamily="18" charset="0"/>
              </a:rPr>
              <a:t> an appropriate machine learning algorithm, such as a decision tree or neural network.</a:t>
            </a:r>
          </a:p>
          <a:p>
            <a:pPr marL="571500" indent="-571500">
              <a:buFont typeface="+mj-lt"/>
              <a:buAutoNum type="romanLcPeriod"/>
            </a:pPr>
            <a:r>
              <a:rPr lang="en-US" sz="2900" b="1" dirty="0">
                <a:effectLst/>
                <a:latin typeface="Times New Roman" panose="02020603050405020304" pitchFamily="18" charset="0"/>
                <a:cs typeface="Times New Roman" panose="02020603050405020304" pitchFamily="18" charset="0"/>
              </a:rPr>
              <a:t>Model Training: </a:t>
            </a:r>
            <a:r>
              <a:rPr lang="en-US" sz="2900" dirty="0">
                <a:effectLst/>
                <a:latin typeface="Times New Roman" panose="02020603050405020304" pitchFamily="18" charset="0"/>
                <a:cs typeface="Times New Roman" panose="02020603050405020304" pitchFamily="18" charset="0"/>
              </a:rPr>
              <a:t>Train the selected model using the training dataset.</a:t>
            </a:r>
          </a:p>
          <a:p>
            <a:pPr marL="571500" indent="-571500">
              <a:buFont typeface="+mj-lt"/>
              <a:buAutoNum type="romanLcPeriod"/>
            </a:pPr>
            <a:r>
              <a:rPr lang="en-US" sz="2900" b="1" dirty="0">
                <a:effectLst/>
                <a:latin typeface="Times New Roman" panose="02020603050405020304" pitchFamily="18" charset="0"/>
                <a:cs typeface="Times New Roman" panose="02020603050405020304" pitchFamily="18" charset="0"/>
              </a:rPr>
              <a:t>Model Evaluation: </a:t>
            </a:r>
            <a:r>
              <a:rPr lang="en-US" sz="2900" dirty="0">
                <a:effectLst/>
                <a:latin typeface="Times New Roman" panose="02020603050405020304" pitchFamily="18" charset="0"/>
                <a:cs typeface="Times New Roman" panose="02020603050405020304" pitchFamily="18" charset="0"/>
              </a:rPr>
              <a:t>Evaluate the performance of the trained model using the testing dataset.</a:t>
            </a:r>
          </a:p>
          <a:p>
            <a:pPr marL="571500" indent="-571500">
              <a:buFont typeface="+mj-lt"/>
              <a:buAutoNum type="romanLcPeriod"/>
            </a:pPr>
            <a:r>
              <a:rPr lang="en-US" sz="2900" b="1" dirty="0">
                <a:effectLst/>
                <a:latin typeface="Times New Roman" panose="02020603050405020304" pitchFamily="18" charset="0"/>
                <a:cs typeface="Times New Roman" panose="02020603050405020304" pitchFamily="18" charset="0"/>
              </a:rPr>
              <a:t>Hyperparameter Tuning: </a:t>
            </a:r>
            <a:r>
              <a:rPr lang="en-US" sz="2900" dirty="0">
                <a:effectLst/>
                <a:latin typeface="Times New Roman" panose="02020603050405020304" pitchFamily="18" charset="0"/>
                <a:cs typeface="Times New Roman" panose="02020603050405020304" pitchFamily="18" charset="0"/>
              </a:rPr>
              <a:t>Fine-tune the model's hyperparameters to improve its performance.</a:t>
            </a:r>
          </a:p>
          <a:p>
            <a:pPr marL="571500" indent="-571500">
              <a:buFont typeface="+mj-lt"/>
              <a:buAutoNum type="romanLcPeriod"/>
            </a:pPr>
            <a:r>
              <a:rPr lang="en-US" sz="2900" b="1" dirty="0">
                <a:effectLst/>
                <a:latin typeface="Times New Roman" panose="02020603050405020304" pitchFamily="18" charset="0"/>
                <a:cs typeface="Times New Roman" panose="02020603050405020304" pitchFamily="18" charset="0"/>
              </a:rPr>
              <a:t>Deployment: </a:t>
            </a:r>
            <a:r>
              <a:rPr lang="en-US" sz="2900" dirty="0">
                <a:effectLst/>
                <a:latin typeface="Times New Roman" panose="02020603050405020304" pitchFamily="18" charset="0"/>
                <a:cs typeface="Times New Roman" panose="02020603050405020304" pitchFamily="18" charset="0"/>
              </a:rPr>
              <a:t>Deploy the trained model to the playlist generator application for real-time song classification and playlist generation.</a:t>
            </a:r>
          </a:p>
          <a:p>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TotalTime>
  <Words>862</Words>
  <Application>Microsoft Office PowerPoint</Application>
  <PresentationFormat>Widescreen</PresentationFormat>
  <Paragraphs>90</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Times New Roman</vt:lpstr>
      <vt:lpstr>Arial</vt:lpstr>
      <vt:lpstr>Wingdings 3</vt:lpstr>
      <vt:lpstr>Trebuchet MS</vt:lpstr>
      <vt:lpstr>Calibri</vt:lpstr>
      <vt:lpstr>Facet</vt:lpstr>
      <vt:lpstr> VISHNU PRIYA.S REGNO:8138212050258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VISHNU PRIYA.S REGNO:8138212050258</dc:title>
  <dc:creator>VISHNU PRIYA</dc:creator>
  <cp:lastModifiedBy>VISHNU PRIYA</cp:lastModifiedBy>
  <cp:revision>3</cp:revision>
  <dcterms:created xsi:type="dcterms:W3CDTF">2024-04-01T15:34:00Z</dcterms:created>
  <dcterms:modified xsi:type="dcterms:W3CDTF">2024-04-04T07:50:00Z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