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7" r:id="rId11"/>
    <p:sldId id="274" r:id="rId12"/>
    <p:sldId id="275" r:id="rId13"/>
    <p:sldId id="278" r:id="rId14"/>
    <p:sldId id="276" r:id="rId15"/>
    <p:sldId id="277" r:id="rId16"/>
    <p:sldId id="268" r:id="rId17"/>
    <p:sldId id="269" r:id="rId18"/>
    <p:sldId id="270" r:id="rId19"/>
    <p:sldId id="271"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B20"/>
    <a:srgbClr val="BA7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F05E3-6EE4-4128-B940-7EF35E79D7FC}" v="56" dt="2024-11-06T01:15:50.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65" autoAdjust="0"/>
    <p:restoredTop sz="95401" autoAdjust="0"/>
  </p:normalViewPr>
  <p:slideViewPr>
    <p:cSldViewPr snapToGrid="0">
      <p:cViewPr varScale="1">
        <p:scale>
          <a:sx n="89" d="100"/>
          <a:sy n="89" d="100"/>
        </p:scale>
        <p:origin x="70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project attainment </a:t>
            </a:r>
            <a:endParaRPr lang="en-US" dirty="0"/>
          </a:p>
        </c:rich>
      </c:tx>
      <c:overlay val="0"/>
      <c:spPr>
        <a:noFill/>
        <a:ln>
          <a:solidFill>
            <a:schemeClr val="tx1">
              <a:lumMod val="95000"/>
              <a:lumOff val="5000"/>
            </a:schemeClr>
          </a:solid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98671259842516"/>
          <c:y val="0.1193560531496063"/>
          <c:w val="0.8186279527559055"/>
          <c:h val="0.69406028543307086"/>
        </c:manualLayout>
      </c:layout>
      <c:barChart>
        <c:barDir val="bar"/>
        <c:grouping val="stacked"/>
        <c:varyColors val="0"/>
        <c:ser>
          <c:idx val="0"/>
          <c:order val="0"/>
          <c:tx>
            <c:strRef>
              <c:f>Sheet1!$B$1</c:f>
              <c:strCache>
                <c:ptCount val="1"/>
                <c:pt idx="0">
                  <c:v>Analysis</c:v>
                </c:pt>
              </c:strCache>
            </c:strRef>
          </c:tx>
          <c:spPr>
            <a:solidFill>
              <a:schemeClr val="accent2"/>
            </a:solidFill>
            <a:ln>
              <a:noFill/>
            </a:ln>
            <a:effectLst/>
          </c:spPr>
          <c:invertIfNegative val="0"/>
          <c:cat>
            <c:strRef>
              <c:f>Sheet1!$A$2:$A$5</c:f>
              <c:strCache>
                <c:ptCount val="4"/>
                <c:pt idx="0">
                  <c:v>Aug-24</c:v>
                </c:pt>
                <c:pt idx="1">
                  <c:v>         Sep -24</c:v>
                </c:pt>
                <c:pt idx="2">
                  <c:v>Oct-24</c:v>
                </c:pt>
                <c:pt idx="3">
                  <c:v>Nov-24</c:v>
                </c:pt>
              </c:strCache>
            </c:strRef>
          </c:cat>
          <c:val>
            <c:numRef>
              <c:f>Sheet1!$B$2:$B$5</c:f>
              <c:numCache>
                <c:formatCode>General</c:formatCode>
                <c:ptCount val="4"/>
                <c:pt idx="0">
                  <c:v>3</c:v>
                </c:pt>
                <c:pt idx="1">
                  <c:v>1</c:v>
                </c:pt>
                <c:pt idx="2">
                  <c:v>0.8</c:v>
                </c:pt>
                <c:pt idx="3">
                  <c:v>0.3</c:v>
                </c:pt>
              </c:numCache>
            </c:numRef>
          </c:val>
          <c:extLst>
            <c:ext xmlns:c16="http://schemas.microsoft.com/office/drawing/2014/chart" uri="{C3380CC4-5D6E-409C-BE32-E72D297353CC}">
              <c16:uniqueId val="{00000000-B447-45FB-8EA2-F03C716DA609}"/>
            </c:ext>
          </c:extLst>
        </c:ser>
        <c:ser>
          <c:idx val="1"/>
          <c:order val="1"/>
          <c:tx>
            <c:strRef>
              <c:f>Sheet1!$C$1</c:f>
              <c:strCache>
                <c:ptCount val="1"/>
                <c:pt idx="0">
                  <c:v> Methodology</c:v>
                </c:pt>
              </c:strCache>
            </c:strRef>
          </c:tx>
          <c:spPr>
            <a:solidFill>
              <a:schemeClr val="accent4"/>
            </a:solidFill>
            <a:ln>
              <a:noFill/>
            </a:ln>
            <a:effectLst/>
          </c:spPr>
          <c:invertIfNegative val="0"/>
          <c:cat>
            <c:strRef>
              <c:f>Sheet1!$A$2:$A$5</c:f>
              <c:strCache>
                <c:ptCount val="4"/>
                <c:pt idx="0">
                  <c:v>Aug-24</c:v>
                </c:pt>
                <c:pt idx="1">
                  <c:v>         Sep -24</c:v>
                </c:pt>
                <c:pt idx="2">
                  <c:v>Oct-24</c:v>
                </c:pt>
                <c:pt idx="3">
                  <c:v>Nov-24</c:v>
                </c:pt>
              </c:strCache>
            </c:strRef>
          </c:cat>
          <c:val>
            <c:numRef>
              <c:f>Sheet1!$C$2:$C$5</c:f>
              <c:numCache>
                <c:formatCode>General</c:formatCode>
                <c:ptCount val="4"/>
                <c:pt idx="1">
                  <c:v>3</c:v>
                </c:pt>
                <c:pt idx="2">
                  <c:v>1.8</c:v>
                </c:pt>
                <c:pt idx="3">
                  <c:v>1.3</c:v>
                </c:pt>
              </c:numCache>
            </c:numRef>
          </c:val>
          <c:extLst>
            <c:ext xmlns:c16="http://schemas.microsoft.com/office/drawing/2014/chart" uri="{C3380CC4-5D6E-409C-BE32-E72D297353CC}">
              <c16:uniqueId val="{00000001-B447-45FB-8EA2-F03C716DA609}"/>
            </c:ext>
          </c:extLst>
        </c:ser>
        <c:ser>
          <c:idx val="2"/>
          <c:order val="2"/>
          <c:tx>
            <c:strRef>
              <c:f>Sheet1!$D$1</c:f>
              <c:strCache>
                <c:ptCount val="1"/>
                <c:pt idx="0">
                  <c:v>Implementation</c:v>
                </c:pt>
              </c:strCache>
            </c:strRef>
          </c:tx>
          <c:spPr>
            <a:solidFill>
              <a:schemeClr val="accent6"/>
            </a:solidFill>
            <a:ln>
              <a:noFill/>
            </a:ln>
            <a:effectLst/>
          </c:spPr>
          <c:invertIfNegative val="0"/>
          <c:cat>
            <c:strRef>
              <c:f>Sheet1!$A$2:$A$5</c:f>
              <c:strCache>
                <c:ptCount val="4"/>
                <c:pt idx="0">
                  <c:v>Aug-24</c:v>
                </c:pt>
                <c:pt idx="1">
                  <c:v>         Sep -24</c:v>
                </c:pt>
                <c:pt idx="2">
                  <c:v>Oct-24</c:v>
                </c:pt>
                <c:pt idx="3">
                  <c:v>Nov-24</c:v>
                </c:pt>
              </c:strCache>
            </c:strRef>
          </c:cat>
          <c:val>
            <c:numRef>
              <c:f>Sheet1!$D$2:$D$5</c:f>
              <c:numCache>
                <c:formatCode>General</c:formatCode>
                <c:ptCount val="4"/>
                <c:pt idx="1">
                  <c:v>0.8</c:v>
                </c:pt>
                <c:pt idx="2">
                  <c:v>2.5</c:v>
                </c:pt>
                <c:pt idx="3">
                  <c:v>4</c:v>
                </c:pt>
              </c:numCache>
            </c:numRef>
          </c:val>
          <c:extLst>
            <c:ext xmlns:c16="http://schemas.microsoft.com/office/drawing/2014/chart" uri="{C3380CC4-5D6E-409C-BE32-E72D297353CC}">
              <c16:uniqueId val="{00000002-B447-45FB-8EA2-F03C716DA609}"/>
            </c:ext>
          </c:extLst>
        </c:ser>
        <c:dLbls>
          <c:showLegendKey val="0"/>
          <c:showVal val="0"/>
          <c:showCatName val="0"/>
          <c:showSerName val="0"/>
          <c:showPercent val="0"/>
          <c:showBubbleSize val="0"/>
        </c:dLbls>
        <c:gapWidth val="150"/>
        <c:overlap val="100"/>
        <c:axId val="794714144"/>
        <c:axId val="794725184"/>
      </c:barChart>
      <c:catAx>
        <c:axId val="794714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4725184"/>
        <c:crosses val="autoZero"/>
        <c:auto val="1"/>
        <c:lblAlgn val="ctr"/>
        <c:lblOffset val="100"/>
        <c:noMultiLvlLbl val="0"/>
      </c:catAx>
      <c:valAx>
        <c:axId val="794725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4714144"/>
        <c:crosses val="autoZero"/>
        <c:crossBetween val="between"/>
      </c:valAx>
      <c:spPr>
        <a:noFill/>
        <a:ln w="25400">
          <a:noFill/>
        </a:ln>
        <a:effectLst/>
      </c:spPr>
    </c:plotArea>
    <c:legend>
      <c:legendPos val="b"/>
      <c:layout>
        <c:manualLayout>
          <c:xMode val="edge"/>
          <c:yMode val="edge"/>
          <c:x val="0.23256517589225001"/>
          <c:y val="0.8802274174624094"/>
          <c:w val="0.55962824735750927"/>
          <c:h val="9.755048051063758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50538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65723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99665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172922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B8A796-F830-4927-8D03-06949DADF7C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9521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8A796-F830-4927-8D03-06949DADF7C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109048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8A796-F830-4927-8D03-06949DADF7CE}"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4956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8A796-F830-4927-8D03-06949DADF7CE}"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349641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8A796-F830-4927-8D03-06949DADF7CE}"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07762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8A796-F830-4927-8D03-06949DADF7C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393054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8A796-F830-4927-8D03-06949DADF7C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66217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8A796-F830-4927-8D03-06949DADF7CE}" type="datetimeFigureOut">
              <a:rPr lang="en-IN" smtClean="0"/>
              <a:t>06-11-2024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901A6-15EF-443B-B467-F48A1127064F}" type="slidenum">
              <a:rPr lang="en-IN" smtClean="0"/>
              <a:t>‹#›</a:t>
            </a:fld>
            <a:endParaRPr lang="en-IN"/>
          </a:p>
        </p:txBody>
      </p:sp>
    </p:spTree>
    <p:extLst>
      <p:ext uri="{BB962C8B-B14F-4D97-AF65-F5344CB8AC3E}">
        <p14:creationId xmlns:p14="http://schemas.microsoft.com/office/powerpoint/2010/main" val="4139931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nna University Logo PNG vector in SVG, PDF, AI, CDR form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9228"/>
            <a:ext cx="2091254" cy="156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76941" y="311527"/>
            <a:ext cx="6029231" cy="1169551"/>
          </a:xfrm>
          <a:prstGeom prst="rect">
            <a:avLst/>
          </a:prstGeom>
          <a:noFill/>
        </p:spPr>
        <p:txBody>
          <a:bodyPr wrap="square" rtlCol="0">
            <a:spAutoFit/>
          </a:bodyPr>
          <a:lstStyle/>
          <a:p>
            <a:pPr algn="ctr">
              <a:lnSpc>
                <a:spcPct val="150000"/>
              </a:lnSpc>
            </a:pPr>
            <a:r>
              <a:rPr lang="en-US" sz="2000" b="1" dirty="0">
                <a:latin typeface="Arial" panose="020B0604020202020204" pitchFamily="34" charset="0"/>
                <a:cs typeface="Arial" panose="020B0604020202020204" pitchFamily="34" charset="0"/>
              </a:rPr>
              <a:t>Department of ECE</a:t>
            </a:r>
          </a:p>
          <a:p>
            <a:pPr algn="ctr"/>
            <a:r>
              <a:rPr lang="en-US" sz="2000" dirty="0">
                <a:latin typeface="Arial" panose="020B0604020202020204" pitchFamily="34" charset="0"/>
                <a:cs typeface="Arial" panose="020B0604020202020204" pitchFamily="34" charset="0"/>
              </a:rPr>
              <a:t>College of Engineering  Guindy, Anna University, Chennai</a:t>
            </a:r>
            <a:endParaRPr lang="en-IN"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7593283" y="159228"/>
            <a:ext cx="1415250" cy="1653393"/>
          </a:xfrm>
          <a:prstGeom prst="rect">
            <a:avLst/>
          </a:prstGeom>
        </p:spPr>
      </p:pic>
      <p:sp>
        <p:nvSpPr>
          <p:cNvPr id="8" name="Rectangle 7"/>
          <p:cNvSpPr/>
          <p:nvPr/>
        </p:nvSpPr>
        <p:spPr>
          <a:xfrm>
            <a:off x="0" y="311469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Hybrid Reversible Zero Watermarking Scheme to Protect</a:t>
            </a:r>
          </a:p>
          <a:p>
            <a:pPr algn="ctr"/>
            <a:r>
              <a:rPr lang="en-US" sz="2400" b="1" dirty="0">
                <a:latin typeface="Arial" panose="020B0604020202020204" pitchFamily="34" charset="0"/>
                <a:cs typeface="Arial" panose="020B0604020202020204" pitchFamily="34" charset="0"/>
              </a:rPr>
              <a:t>Medical  Images </a:t>
            </a:r>
            <a:endParaRPr lang="en-IN" sz="2400" b="1" dirty="0">
              <a:latin typeface="Arial" panose="020B0604020202020204" pitchFamily="34" charset="0"/>
              <a:cs typeface="Arial" panose="020B0604020202020204" pitchFamily="34" charset="0"/>
            </a:endParaRPr>
          </a:p>
        </p:txBody>
      </p:sp>
      <p:sp>
        <p:nvSpPr>
          <p:cNvPr id="10" name="TextBox 9"/>
          <p:cNvSpPr txBox="1"/>
          <p:nvPr/>
        </p:nvSpPr>
        <p:spPr>
          <a:xfrm>
            <a:off x="542340" y="4735269"/>
            <a:ext cx="4683975" cy="1477328"/>
          </a:xfrm>
          <a:prstGeom prst="rect">
            <a:avLst/>
          </a:prstGeom>
          <a:noFill/>
        </p:spPr>
        <p:txBody>
          <a:bodyPr wrap="none" rtlCol="0">
            <a:spAutoFit/>
          </a:bodyPr>
          <a:lstStyle/>
          <a:p>
            <a:r>
              <a:rPr lang="en-US" b="1" dirty="0"/>
              <a:t>Project Members:</a:t>
            </a:r>
          </a:p>
          <a:p>
            <a:endParaRPr lang="en-US" b="1" dirty="0"/>
          </a:p>
          <a:p>
            <a:pPr marL="342900" indent="-342900">
              <a:buAutoNum type="arabicPeriod"/>
            </a:pPr>
            <a:r>
              <a:rPr lang="en-US" b="1" dirty="0"/>
              <a:t>Naveen </a:t>
            </a:r>
            <a:r>
              <a:rPr lang="en-US" b="1" dirty="0" err="1"/>
              <a:t>kumar</a:t>
            </a:r>
            <a:r>
              <a:rPr lang="en-US" b="1" dirty="0"/>
              <a:t>  M    (Reg. No.: 2021105329)</a:t>
            </a:r>
          </a:p>
          <a:p>
            <a:pPr marL="342900" indent="-342900">
              <a:buAutoNum type="arabicPeriod"/>
            </a:pPr>
            <a:r>
              <a:rPr lang="en-US" b="1" dirty="0"/>
              <a:t>Sri </a:t>
            </a:r>
            <a:r>
              <a:rPr lang="en-US" b="1" dirty="0" err="1"/>
              <a:t>Mageshwaran</a:t>
            </a:r>
            <a:r>
              <a:rPr lang="en-US" b="1" dirty="0"/>
              <a:t> S  (Reg. No.: 2021105323)</a:t>
            </a:r>
          </a:p>
          <a:p>
            <a:pPr marL="342900" indent="-342900">
              <a:buAutoNum type="arabicPeriod"/>
            </a:pPr>
            <a:r>
              <a:rPr lang="en-US" b="1" dirty="0" err="1"/>
              <a:t>Gokulnath</a:t>
            </a:r>
            <a:r>
              <a:rPr lang="en-US" b="1" dirty="0"/>
              <a:t> R              (Reg. No.: 2021105714)</a:t>
            </a:r>
            <a:endParaRPr lang="en-IN" b="1" dirty="0"/>
          </a:p>
        </p:txBody>
      </p:sp>
      <p:sp>
        <p:nvSpPr>
          <p:cNvPr id="9" name="TextBox 8"/>
          <p:cNvSpPr txBox="1"/>
          <p:nvPr/>
        </p:nvSpPr>
        <p:spPr>
          <a:xfrm>
            <a:off x="3340861" y="1735685"/>
            <a:ext cx="2837302" cy="461665"/>
          </a:xfrm>
          <a:prstGeom prst="rect">
            <a:avLst/>
          </a:prstGeom>
          <a:noFill/>
        </p:spPr>
        <p:txBody>
          <a:bodyPr wrap="square" rtlCol="0">
            <a:spAutoFit/>
          </a:bodyPr>
          <a:lstStyle/>
          <a:p>
            <a:r>
              <a:rPr lang="en-US" sz="2400" b="1" dirty="0"/>
              <a:t>EC-5712 – Project I</a:t>
            </a:r>
            <a:endParaRPr lang="en-IN" sz="2400" b="1" dirty="0"/>
          </a:p>
        </p:txBody>
      </p:sp>
      <p:sp>
        <p:nvSpPr>
          <p:cNvPr id="14" name="TextBox 13"/>
          <p:cNvSpPr txBox="1"/>
          <p:nvPr/>
        </p:nvSpPr>
        <p:spPr>
          <a:xfrm>
            <a:off x="2818315" y="2283693"/>
            <a:ext cx="3589124" cy="830997"/>
          </a:xfrm>
          <a:prstGeom prst="rect">
            <a:avLst/>
          </a:prstGeom>
          <a:noFill/>
        </p:spPr>
        <p:txBody>
          <a:bodyPr wrap="none" rtlCol="0">
            <a:spAutoFit/>
          </a:bodyPr>
          <a:lstStyle/>
          <a:p>
            <a:r>
              <a:rPr lang="en-US" sz="2400" b="1" dirty="0"/>
              <a:t>Presentation for Review-III</a:t>
            </a:r>
          </a:p>
          <a:p>
            <a:pPr algn="ctr"/>
            <a:r>
              <a:rPr lang="en-US" sz="2400" b="1" dirty="0"/>
              <a:t>06-11-2024</a:t>
            </a:r>
            <a:endParaRPr lang="en-IN" sz="2400" b="1" dirty="0"/>
          </a:p>
        </p:txBody>
      </p:sp>
      <p:sp>
        <p:nvSpPr>
          <p:cNvPr id="16" name="TextBox 15"/>
          <p:cNvSpPr txBox="1"/>
          <p:nvPr/>
        </p:nvSpPr>
        <p:spPr>
          <a:xfrm>
            <a:off x="5454003" y="4735269"/>
            <a:ext cx="3147657" cy="1754326"/>
          </a:xfrm>
          <a:prstGeom prst="rect">
            <a:avLst/>
          </a:prstGeom>
          <a:noFill/>
        </p:spPr>
        <p:txBody>
          <a:bodyPr wrap="none" rtlCol="0">
            <a:spAutoFit/>
          </a:bodyPr>
          <a:lstStyle/>
          <a:p>
            <a:pPr algn="ctr"/>
            <a:r>
              <a:rPr lang="en-US" b="1" dirty="0"/>
              <a:t>Under the Guidance of:</a:t>
            </a:r>
          </a:p>
          <a:p>
            <a:endParaRPr lang="en-US" b="1" dirty="0"/>
          </a:p>
          <a:p>
            <a:pPr algn="ctr"/>
            <a:r>
              <a:rPr lang="en-US" b="1" dirty="0" err="1"/>
              <a:t>Pushpalatha.V</a:t>
            </a:r>
            <a:r>
              <a:rPr lang="en-US" sz="1600" b="1" dirty="0"/>
              <a:t> </a:t>
            </a:r>
            <a:endParaRPr lang="en-US" sz="1400" dirty="0">
              <a:latin typeface="Arial" panose="020B0604020202020204" pitchFamily="34" charset="0"/>
              <a:cs typeface="Arial" panose="020B0604020202020204" pitchFamily="34" charset="0"/>
            </a:endParaRPr>
          </a:p>
          <a:p>
            <a:pPr algn="ctr"/>
            <a:r>
              <a:rPr lang="en-US" b="1" dirty="0"/>
              <a:t>Assistant professor</a:t>
            </a:r>
          </a:p>
          <a:p>
            <a:pPr algn="ctr"/>
            <a:r>
              <a:rPr lang="en-US" b="1" dirty="0"/>
              <a:t>Department of ECE</a:t>
            </a:r>
          </a:p>
          <a:p>
            <a:pPr algn="ctr"/>
            <a:r>
              <a:rPr lang="en-US" b="1" dirty="0"/>
              <a:t>CEG Campus, Anna University </a:t>
            </a:r>
          </a:p>
        </p:txBody>
      </p:sp>
    </p:spTree>
    <p:extLst>
      <p:ext uri="{BB962C8B-B14F-4D97-AF65-F5344CB8AC3E}">
        <p14:creationId xmlns:p14="http://schemas.microsoft.com/office/powerpoint/2010/main" val="168540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64819"/>
            <a:ext cx="7886700" cy="5309101"/>
          </a:xfrm>
        </p:spPr>
        <p:txBody>
          <a:bodyPr>
            <a:noAutofit/>
          </a:bodyPr>
          <a:lstStyle/>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we extract binarized features based on NNGR</a:t>
            </a:r>
          </a:p>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logistic-logistic system (LLS) and scrambled on the binarized feature to ensure watermarking </a:t>
            </a:r>
          </a:p>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we embed the generated ownership share into the image reversibly based on SLT-SVD-QIM.</a:t>
            </a:r>
            <a:endParaRPr lang="en-GB" sz="22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GB" sz="2200" dirty="0">
                <a:latin typeface="Arial" panose="020B0604020202020204" pitchFamily="34" charset="0"/>
                <a:ea typeface="Calibri" panose="020F0502020204030204" pitchFamily="34" charset="0"/>
                <a:cs typeface="Arial" panose="020B0604020202020204" pitchFamily="34" charset="0"/>
              </a:rPr>
              <a:t>T</a:t>
            </a:r>
            <a:r>
              <a:rPr lang="en-GB" sz="2200" dirty="0">
                <a:effectLst/>
                <a:latin typeface="Arial" panose="020B0604020202020204" pitchFamily="34" charset="0"/>
                <a:ea typeface="Calibri" panose="020F0502020204030204" pitchFamily="34" charset="0"/>
                <a:cs typeface="Arial" panose="020B0604020202020204" pitchFamily="34" charset="0"/>
              </a:rPr>
              <a:t>arget image is converted to its </a:t>
            </a:r>
            <a:r>
              <a:rPr lang="en-GB" sz="2200" dirty="0" err="1">
                <a:effectLst/>
                <a:latin typeface="Arial" panose="020B0604020202020204" pitchFamily="34" charset="0"/>
                <a:ea typeface="Calibri" panose="020F0502020204030204" pitchFamily="34" charset="0"/>
                <a:cs typeface="Arial" panose="020B0604020202020204" pitchFamily="34" charset="0"/>
              </a:rPr>
              <a:t>gray</a:t>
            </a:r>
            <a:r>
              <a:rPr lang="en-GB" sz="2200" dirty="0">
                <a:effectLst/>
                <a:latin typeface="Arial" panose="020B0604020202020204" pitchFamily="34" charset="0"/>
                <a:ea typeface="Calibri" panose="020F0502020204030204" pitchFamily="34" charset="0"/>
                <a:cs typeface="Arial" panose="020B0604020202020204" pitchFamily="34" charset="0"/>
              </a:rPr>
              <a:t>-scale form and then normalized to 512 512 pixels. </a:t>
            </a:r>
          </a:p>
          <a:p>
            <a:pPr>
              <a:lnSpc>
                <a:spcPct val="150000"/>
              </a:lnSpc>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US"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GB" sz="1800" dirty="0">
              <a:latin typeface="Times New Roman" panose="02020603050405020304" pitchFamily="18" charset="0"/>
              <a:ea typeface="Calibri" panose="020F0502020204030204" pitchFamily="34" charset="0"/>
            </a:endParaRPr>
          </a:p>
          <a:p>
            <a:pPr>
              <a:lnSpc>
                <a:spcPct val="150000"/>
              </a:lnSpc>
            </a:pPr>
            <a:r>
              <a:rPr lang="en-US" sz="2200" dirty="0">
                <a:latin typeface="Arial" panose="020B0604020202020204" pitchFamily="34" charset="0"/>
                <a:cs typeface="Arial" panose="020B0604020202020204" pitchFamily="34" charset="0"/>
              </a:rPr>
              <a:t>Add mathematical equations or any other relevant content that you would like to add.</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Methodology</a:t>
            </a:r>
            <a:endParaRPr lang="en-IN" sz="3200" b="1" dirty="0">
              <a:latin typeface="Arial" panose="020B0604020202020204" pitchFamily="34" charset="0"/>
              <a:cs typeface="Arial" panose="020B0604020202020204" pitchFamily="34" charset="0"/>
            </a:endParaRPr>
          </a:p>
          <a:p>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25679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6A9E-468C-5748-3787-B1B4A98E10EE}"/>
              </a:ext>
            </a:extLst>
          </p:cNvPr>
          <p:cNvSpPr>
            <a:spLocks noGrp="1"/>
          </p:cNvSpPr>
          <p:nvPr>
            <p:ph type="title"/>
          </p:nvPr>
        </p:nvSpPr>
        <p:spPr>
          <a:xfrm>
            <a:off x="6093909" y="1586691"/>
            <a:ext cx="3541014" cy="1325563"/>
          </a:xfrm>
        </p:spPr>
        <p:txBody>
          <a:bodyPr/>
          <a:lstStyle/>
          <a:p>
            <a:r>
              <a:rPr lang="en-GB" sz="1800" dirty="0">
                <a:effectLst/>
                <a:latin typeface="Times New Roman" panose="02020603050405020304" pitchFamily="18" charset="0"/>
                <a:ea typeface="Calibri" panose="020F0502020204030204" pitchFamily="34" charset="0"/>
              </a:rPr>
              <a:t>Embedding of ownership share</a:t>
            </a:r>
            <a:endParaRPr lang="en-US" dirty="0"/>
          </a:p>
        </p:txBody>
      </p:sp>
      <p:pic>
        <p:nvPicPr>
          <p:cNvPr id="4" name="image17.png">
            <a:extLst>
              <a:ext uri="{FF2B5EF4-FFF2-40B4-BE49-F238E27FC236}">
                <a16:creationId xmlns:a16="http://schemas.microsoft.com/office/drawing/2014/main" id="{7A594061-2B3B-59FB-EF16-5731E2FF20C2}"/>
              </a:ext>
            </a:extLst>
          </p:cNvPr>
          <p:cNvPicPr>
            <a:picLocks noGrp="1" noChangeAspect="1"/>
          </p:cNvPicPr>
          <p:nvPr>
            <p:ph idx="1"/>
          </p:nvPr>
        </p:nvPicPr>
        <p:blipFill>
          <a:blip r:embed="rId2" cstate="print"/>
          <a:stretch>
            <a:fillRect/>
          </a:stretch>
        </p:blipFill>
        <p:spPr>
          <a:xfrm>
            <a:off x="691006" y="1365504"/>
            <a:ext cx="4942857" cy="2063496"/>
          </a:xfrm>
          <a:prstGeom prst="rect">
            <a:avLst/>
          </a:prstGeom>
        </p:spPr>
      </p:pic>
      <p:pic>
        <p:nvPicPr>
          <p:cNvPr id="5" name="Picture 4">
            <a:extLst>
              <a:ext uri="{FF2B5EF4-FFF2-40B4-BE49-F238E27FC236}">
                <a16:creationId xmlns:a16="http://schemas.microsoft.com/office/drawing/2014/main" id="{72B30734-D0E0-0721-B631-CE57C5CD9B08}"/>
              </a:ext>
            </a:extLst>
          </p:cNvPr>
          <p:cNvPicPr>
            <a:picLocks noChangeAspect="1"/>
          </p:cNvPicPr>
          <p:nvPr/>
        </p:nvPicPr>
        <p:blipFill>
          <a:blip r:embed="rId3"/>
          <a:srcRect/>
          <a:stretch>
            <a:fillRect/>
          </a:stretch>
        </p:blipFill>
        <p:spPr bwMode="auto">
          <a:xfrm>
            <a:off x="521912" y="4245724"/>
            <a:ext cx="5347970" cy="2363407"/>
          </a:xfrm>
          <a:prstGeom prst="rect">
            <a:avLst/>
          </a:prstGeom>
          <a:noFill/>
          <a:ln w="9525">
            <a:noFill/>
            <a:miter lim="800000"/>
            <a:headEnd/>
            <a:tailEnd/>
          </a:ln>
        </p:spPr>
      </p:pic>
      <p:sp>
        <p:nvSpPr>
          <p:cNvPr id="7" name="TextBox 6">
            <a:extLst>
              <a:ext uri="{FF2B5EF4-FFF2-40B4-BE49-F238E27FC236}">
                <a16:creationId xmlns:a16="http://schemas.microsoft.com/office/drawing/2014/main" id="{5EAF9177-9C25-3706-04E5-BA3009743474}"/>
              </a:ext>
            </a:extLst>
          </p:cNvPr>
          <p:cNvSpPr txBox="1"/>
          <p:nvPr/>
        </p:nvSpPr>
        <p:spPr>
          <a:xfrm>
            <a:off x="6137555" y="4971021"/>
            <a:ext cx="4572000" cy="369332"/>
          </a:xfrm>
          <a:prstGeom prst="rect">
            <a:avLst/>
          </a:prstGeom>
          <a:noFill/>
        </p:spPr>
        <p:txBody>
          <a:bodyPr wrap="square">
            <a:spAutoFit/>
          </a:bodyPr>
          <a:lstStyle/>
          <a:p>
            <a:r>
              <a:rPr lang="en-GB" sz="1800" b="1" spc="340" dirty="0">
                <a:solidFill>
                  <a:srgbClr val="0073AE"/>
                </a:solidFill>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Extraction</a:t>
            </a:r>
            <a:r>
              <a:rPr lang="en-GB" sz="1800" spc="40"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of</a:t>
            </a:r>
            <a:r>
              <a:rPr lang="en-GB" sz="1800" spc="45"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ownership</a:t>
            </a:r>
            <a:r>
              <a:rPr lang="en-GB" sz="1800" spc="45"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share</a:t>
            </a:r>
            <a:endParaRPr lang="en-US" dirty="0"/>
          </a:p>
        </p:txBody>
      </p:sp>
      <p:sp>
        <p:nvSpPr>
          <p:cNvPr id="8" name="Rectangle 7">
            <a:extLst>
              <a:ext uri="{FF2B5EF4-FFF2-40B4-BE49-F238E27FC236}">
                <a16:creationId xmlns:a16="http://schemas.microsoft.com/office/drawing/2014/main" id="{E5B981B9-5364-0750-AB6B-4CFC51E8CF78}"/>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3000" b="1" dirty="0">
                <a:latin typeface="Arial" panose="020B0604020202020204" pitchFamily="34" charset="0"/>
                <a:cs typeface="Arial" panose="020B0604020202020204" pitchFamily="34" charset="0"/>
              </a:rPr>
              <a:t>WORKING</a:t>
            </a:r>
          </a:p>
        </p:txBody>
      </p:sp>
      <p:sp>
        <p:nvSpPr>
          <p:cNvPr id="3" name="Arrow: Right 2">
            <a:extLst>
              <a:ext uri="{FF2B5EF4-FFF2-40B4-BE49-F238E27FC236}">
                <a16:creationId xmlns:a16="http://schemas.microsoft.com/office/drawing/2014/main" id="{39E7405C-C09C-E79D-6093-23A178AEE5CD}"/>
              </a:ext>
            </a:extLst>
          </p:cNvPr>
          <p:cNvSpPr/>
          <p:nvPr/>
        </p:nvSpPr>
        <p:spPr>
          <a:xfrm>
            <a:off x="5644209" y="2169958"/>
            <a:ext cx="495165" cy="15902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6E02F6F-4765-7B8E-0130-A3C92FF7E23C}"/>
              </a:ext>
            </a:extLst>
          </p:cNvPr>
          <p:cNvSpPr/>
          <p:nvPr/>
        </p:nvSpPr>
        <p:spPr>
          <a:xfrm>
            <a:off x="5667488" y="5112282"/>
            <a:ext cx="565401" cy="15902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25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E0D0A8-D4CA-9722-1EE5-CFA92CCE53C3}"/>
              </a:ext>
            </a:extLst>
          </p:cNvPr>
          <p:cNvPicPr>
            <a:picLocks noGrp="1" noChangeAspect="1"/>
          </p:cNvPicPr>
          <p:nvPr>
            <p:ph idx="1"/>
          </p:nvPr>
        </p:nvPicPr>
        <p:blipFill>
          <a:blip r:embed="rId2"/>
          <a:srcRect/>
          <a:stretch>
            <a:fillRect/>
          </a:stretch>
        </p:blipFill>
        <p:spPr bwMode="auto">
          <a:xfrm>
            <a:off x="0" y="1050108"/>
            <a:ext cx="9144000" cy="5667684"/>
          </a:xfrm>
          <a:prstGeom prst="rect">
            <a:avLst/>
          </a:prstGeom>
          <a:noFill/>
          <a:ln w="9525">
            <a:noFill/>
            <a:miter lim="800000"/>
            <a:headEnd/>
            <a:tailEnd/>
          </a:ln>
        </p:spPr>
      </p:pic>
      <p:sp>
        <p:nvSpPr>
          <p:cNvPr id="5" name="Rectangle 4">
            <a:extLst>
              <a:ext uri="{FF2B5EF4-FFF2-40B4-BE49-F238E27FC236}">
                <a16:creationId xmlns:a16="http://schemas.microsoft.com/office/drawing/2014/main" id="{4114EC3A-6C5D-A9FC-A6C7-35B0DD9F1E14}"/>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3000" b="1" dirty="0">
                <a:latin typeface="Arial" panose="020B0604020202020204" pitchFamily="34" charset="0"/>
                <a:cs typeface="Arial" panose="020B0604020202020204" pitchFamily="34" charset="0"/>
              </a:rPr>
              <a:t>BLOCK DIAGRAM</a:t>
            </a:r>
          </a:p>
        </p:txBody>
      </p:sp>
    </p:spTree>
    <p:extLst>
      <p:ext uri="{BB962C8B-B14F-4D97-AF65-F5344CB8AC3E}">
        <p14:creationId xmlns:p14="http://schemas.microsoft.com/office/powerpoint/2010/main" val="107390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12E6-50B8-A598-C74B-FB1B1D8D32D7}"/>
              </a:ext>
            </a:extLst>
          </p:cNvPr>
          <p:cNvSpPr>
            <a:spLocks noGrp="1"/>
          </p:cNvSpPr>
          <p:nvPr>
            <p:ph type="title"/>
          </p:nvPr>
        </p:nvSpPr>
        <p:spPr>
          <a:xfrm>
            <a:off x="741374" y="560325"/>
            <a:ext cx="7886700" cy="1731808"/>
          </a:xfrm>
        </p:spPr>
        <p:txBody>
          <a:bodyPr>
            <a:normAutofit/>
          </a:bodyPr>
          <a:lstStyle/>
          <a:p>
            <a:r>
              <a:rPr lang="en-US" sz="1800" b="1" dirty="0">
                <a:latin typeface="Arial" panose="020B0604020202020204" pitchFamily="34" charset="0"/>
                <a:cs typeface="Arial" panose="020B0604020202020204" pitchFamily="34" charset="0"/>
              </a:rPr>
              <a:t>                                          process of Embedding</a:t>
            </a:r>
            <a:br>
              <a:rPr lang="en-US" sz="1600" dirty="0">
                <a:latin typeface="+mn-lt"/>
              </a:rPr>
            </a:br>
            <a:br>
              <a:rPr lang="en-US" sz="1600" dirty="0">
                <a:latin typeface="+mn-lt"/>
              </a:rPr>
            </a:br>
            <a:r>
              <a:rPr lang="en-US" sz="1600" dirty="0">
                <a:latin typeface="+mn-lt"/>
              </a:rPr>
              <a:t>Original image                                 logo                     ownership share             watermarked image</a:t>
            </a:r>
            <a:br>
              <a:rPr lang="en-US" sz="1600" dirty="0">
                <a:latin typeface="+mn-lt"/>
              </a:rPr>
            </a:br>
            <a:r>
              <a:rPr lang="en-US" sz="1600" dirty="0">
                <a:latin typeface="+mn-lt"/>
              </a:rPr>
              <a:t>                                                        </a:t>
            </a:r>
            <a:br>
              <a:rPr lang="en-US" sz="1600" dirty="0">
                <a:latin typeface="+mn-lt"/>
              </a:rPr>
            </a:br>
            <a:endParaRPr lang="en-US" sz="1600" dirty="0">
              <a:latin typeface="+mn-lt"/>
            </a:endParaRPr>
          </a:p>
        </p:txBody>
      </p:sp>
      <p:pic>
        <p:nvPicPr>
          <p:cNvPr id="4" name="Content Placeholder 3">
            <a:extLst>
              <a:ext uri="{FF2B5EF4-FFF2-40B4-BE49-F238E27FC236}">
                <a16:creationId xmlns:a16="http://schemas.microsoft.com/office/drawing/2014/main" id="{22627A79-3292-1D94-100E-89C25D6848FE}"/>
              </a:ext>
            </a:extLst>
          </p:cNvPr>
          <p:cNvPicPr>
            <a:picLocks noGrp="1" noChangeAspect="1"/>
          </p:cNvPicPr>
          <p:nvPr>
            <p:ph idx="1"/>
          </p:nvPr>
        </p:nvPicPr>
        <p:blipFill>
          <a:blip r:embed="rId2"/>
          <a:srcRect t="48935"/>
          <a:stretch/>
        </p:blipFill>
        <p:spPr>
          <a:xfrm>
            <a:off x="741374" y="1501223"/>
            <a:ext cx="1476581" cy="1731809"/>
          </a:xfrm>
          <a:prstGeom prst="rect">
            <a:avLst/>
          </a:prstGeom>
        </p:spPr>
      </p:pic>
      <p:pic>
        <p:nvPicPr>
          <p:cNvPr id="5" name="Picture 4">
            <a:extLst>
              <a:ext uri="{FF2B5EF4-FFF2-40B4-BE49-F238E27FC236}">
                <a16:creationId xmlns:a16="http://schemas.microsoft.com/office/drawing/2014/main" id="{34193059-E7AE-298A-48F1-F513589F9D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97035" y="1739070"/>
            <a:ext cx="937260" cy="937260"/>
          </a:xfrm>
          <a:prstGeom prst="rect">
            <a:avLst/>
          </a:prstGeom>
          <a:noFill/>
          <a:ln>
            <a:noFill/>
          </a:ln>
        </p:spPr>
      </p:pic>
      <p:pic>
        <p:nvPicPr>
          <p:cNvPr id="6" name="Content Placeholder 3">
            <a:extLst>
              <a:ext uri="{FF2B5EF4-FFF2-40B4-BE49-F238E27FC236}">
                <a16:creationId xmlns:a16="http://schemas.microsoft.com/office/drawing/2014/main" id="{8C25B627-9B00-0569-DA7C-77B108022B3F}"/>
              </a:ext>
            </a:extLst>
          </p:cNvPr>
          <p:cNvPicPr>
            <a:picLocks noChangeAspect="1"/>
          </p:cNvPicPr>
          <p:nvPr/>
        </p:nvPicPr>
        <p:blipFill>
          <a:blip r:embed="rId2"/>
          <a:srcRect t="48935"/>
          <a:stretch/>
        </p:blipFill>
        <p:spPr>
          <a:xfrm>
            <a:off x="6926045" y="1475024"/>
            <a:ext cx="1476581" cy="1731809"/>
          </a:xfrm>
          <a:prstGeom prst="rect">
            <a:avLst/>
          </a:prstGeom>
        </p:spPr>
      </p:pic>
      <p:pic>
        <p:nvPicPr>
          <p:cNvPr id="7" name="Content Placeholder 3">
            <a:extLst>
              <a:ext uri="{FF2B5EF4-FFF2-40B4-BE49-F238E27FC236}">
                <a16:creationId xmlns:a16="http://schemas.microsoft.com/office/drawing/2014/main" id="{838967D7-C39F-BA03-D22B-BB0BE526F17D}"/>
              </a:ext>
            </a:extLst>
          </p:cNvPr>
          <p:cNvPicPr>
            <a:picLocks noChangeAspect="1"/>
          </p:cNvPicPr>
          <p:nvPr/>
        </p:nvPicPr>
        <p:blipFill>
          <a:blip r:embed="rId2"/>
          <a:srcRect t="48935"/>
          <a:stretch/>
        </p:blipFill>
        <p:spPr>
          <a:xfrm>
            <a:off x="6823520" y="4641273"/>
            <a:ext cx="1476581" cy="1731809"/>
          </a:xfrm>
          <a:prstGeom prst="rect">
            <a:avLst/>
          </a:prstGeom>
        </p:spPr>
      </p:pic>
      <p:sp>
        <p:nvSpPr>
          <p:cNvPr id="8" name="Title 1">
            <a:extLst>
              <a:ext uri="{FF2B5EF4-FFF2-40B4-BE49-F238E27FC236}">
                <a16:creationId xmlns:a16="http://schemas.microsoft.com/office/drawing/2014/main" id="{90C5A148-9841-4C84-BDCD-32820913EAD9}"/>
              </a:ext>
            </a:extLst>
          </p:cNvPr>
          <p:cNvSpPr txBox="1">
            <a:spLocks/>
          </p:cNvSpPr>
          <p:nvPr/>
        </p:nvSpPr>
        <p:spPr>
          <a:xfrm>
            <a:off x="863295" y="3504201"/>
            <a:ext cx="7886700" cy="1731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mn-lt"/>
              </a:rPr>
              <a:t>                                                        </a:t>
            </a:r>
            <a:r>
              <a:rPr lang="en-US" sz="1800" b="1" dirty="0">
                <a:latin typeface="Arial" panose="020B0604020202020204" pitchFamily="34" charset="0"/>
                <a:cs typeface="Arial" panose="020B0604020202020204" pitchFamily="34" charset="0"/>
              </a:rPr>
              <a:t>process of Extraction</a:t>
            </a:r>
            <a:br>
              <a:rPr lang="en-US" sz="1600" dirty="0">
                <a:latin typeface="+mn-lt"/>
              </a:rPr>
            </a:br>
            <a:br>
              <a:rPr lang="en-US" sz="1600" dirty="0">
                <a:latin typeface="+mn-lt"/>
              </a:rPr>
            </a:br>
            <a:br>
              <a:rPr lang="en-US" sz="1600" dirty="0">
                <a:latin typeface="+mn-lt"/>
              </a:rPr>
            </a:br>
            <a:r>
              <a:rPr lang="en-US" sz="1600" dirty="0">
                <a:latin typeface="+mn-lt"/>
              </a:rPr>
              <a:t>Watermarked image              Extraction of</a:t>
            </a:r>
          </a:p>
          <a:p>
            <a:r>
              <a:rPr lang="en-US" sz="1600" dirty="0">
                <a:latin typeface="+mn-lt"/>
              </a:rPr>
              <a:t>                                                  ownership share            logo                              Recovered image</a:t>
            </a:r>
            <a:br>
              <a:rPr lang="en-US" sz="1600" dirty="0">
                <a:latin typeface="+mn-lt"/>
              </a:rPr>
            </a:br>
            <a:r>
              <a:rPr lang="en-US" sz="1600" dirty="0">
                <a:latin typeface="+mn-lt"/>
              </a:rPr>
              <a:t>                                                        </a:t>
            </a:r>
            <a:br>
              <a:rPr lang="en-US" sz="1600" dirty="0">
                <a:latin typeface="+mn-lt"/>
              </a:rPr>
            </a:br>
            <a:endParaRPr lang="en-US" sz="1600" dirty="0">
              <a:latin typeface="+mn-lt"/>
            </a:endParaRPr>
          </a:p>
        </p:txBody>
      </p:sp>
      <p:pic>
        <p:nvPicPr>
          <p:cNvPr id="9" name="Content Placeholder 3">
            <a:extLst>
              <a:ext uri="{FF2B5EF4-FFF2-40B4-BE49-F238E27FC236}">
                <a16:creationId xmlns:a16="http://schemas.microsoft.com/office/drawing/2014/main" id="{86DF00EB-05E6-F655-72D7-33DC2553B277}"/>
              </a:ext>
            </a:extLst>
          </p:cNvPr>
          <p:cNvPicPr>
            <a:picLocks noChangeAspect="1"/>
          </p:cNvPicPr>
          <p:nvPr/>
        </p:nvPicPr>
        <p:blipFill>
          <a:blip r:embed="rId2"/>
          <a:srcRect t="48935"/>
          <a:stretch/>
        </p:blipFill>
        <p:spPr>
          <a:xfrm>
            <a:off x="896546" y="4738371"/>
            <a:ext cx="1476581" cy="1731809"/>
          </a:xfrm>
          <a:prstGeom prst="rect">
            <a:avLst/>
          </a:prstGeom>
        </p:spPr>
      </p:pic>
      <p:sp>
        <p:nvSpPr>
          <p:cNvPr id="10" name="Rectangle 9">
            <a:extLst>
              <a:ext uri="{FF2B5EF4-FFF2-40B4-BE49-F238E27FC236}">
                <a16:creationId xmlns:a16="http://schemas.microsoft.com/office/drawing/2014/main" id="{B66C9EE0-5DA0-6CCE-AA75-91FD0802600D}"/>
              </a:ext>
            </a:extLst>
          </p:cNvPr>
          <p:cNvSpPr/>
          <p:nvPr/>
        </p:nvSpPr>
        <p:spPr>
          <a:xfrm>
            <a:off x="0" y="0"/>
            <a:ext cx="9144000" cy="601997"/>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3000" b="1" dirty="0">
                <a:latin typeface="Arial" panose="020B0604020202020204" pitchFamily="34" charset="0"/>
                <a:cs typeface="Arial" panose="020B0604020202020204" pitchFamily="34" charset="0"/>
              </a:rPr>
              <a:t>Results and discussions</a:t>
            </a:r>
          </a:p>
        </p:txBody>
      </p:sp>
      <p:pic>
        <p:nvPicPr>
          <p:cNvPr id="3" name="Picture 2">
            <a:extLst>
              <a:ext uri="{FF2B5EF4-FFF2-40B4-BE49-F238E27FC236}">
                <a16:creationId xmlns:a16="http://schemas.microsoft.com/office/drawing/2014/main" id="{BCD1CE06-B8CF-3748-42AD-58913934DB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0790" y="1838976"/>
            <a:ext cx="937260" cy="937260"/>
          </a:xfrm>
          <a:prstGeom prst="rect">
            <a:avLst/>
          </a:prstGeom>
          <a:noFill/>
          <a:ln>
            <a:noFill/>
          </a:ln>
        </p:spPr>
      </p:pic>
      <p:pic>
        <p:nvPicPr>
          <p:cNvPr id="11" name="Picture 10">
            <a:extLst>
              <a:ext uri="{FF2B5EF4-FFF2-40B4-BE49-F238E27FC236}">
                <a16:creationId xmlns:a16="http://schemas.microsoft.com/office/drawing/2014/main" id="{48CFDFF0-EFF6-9D4D-5E21-621022B870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1049" y="5135645"/>
            <a:ext cx="937260" cy="937260"/>
          </a:xfrm>
          <a:prstGeom prst="rect">
            <a:avLst/>
          </a:prstGeom>
          <a:noFill/>
          <a:ln>
            <a:noFill/>
          </a:ln>
        </p:spPr>
      </p:pic>
      <p:pic>
        <p:nvPicPr>
          <p:cNvPr id="13" name="Picture 12">
            <a:extLst>
              <a:ext uri="{FF2B5EF4-FFF2-40B4-BE49-F238E27FC236}">
                <a16:creationId xmlns:a16="http://schemas.microsoft.com/office/drawing/2014/main" id="{9CA7208A-5558-9802-8FE0-419E6D94E0F3}"/>
              </a:ext>
            </a:extLst>
          </p:cNvPr>
          <p:cNvPicPr>
            <a:picLocks noChangeAspect="1"/>
          </p:cNvPicPr>
          <p:nvPr/>
        </p:nvPicPr>
        <p:blipFill>
          <a:blip r:embed="rId4"/>
          <a:stretch>
            <a:fillRect/>
          </a:stretch>
        </p:blipFill>
        <p:spPr>
          <a:xfrm>
            <a:off x="4878757" y="1739070"/>
            <a:ext cx="1476581" cy="1604979"/>
          </a:xfrm>
          <a:prstGeom prst="rect">
            <a:avLst/>
          </a:prstGeom>
        </p:spPr>
      </p:pic>
      <p:pic>
        <p:nvPicPr>
          <p:cNvPr id="14" name="Picture 13">
            <a:extLst>
              <a:ext uri="{FF2B5EF4-FFF2-40B4-BE49-F238E27FC236}">
                <a16:creationId xmlns:a16="http://schemas.microsoft.com/office/drawing/2014/main" id="{6486F058-EB6D-379E-5A98-2CF7381D6A06}"/>
              </a:ext>
            </a:extLst>
          </p:cNvPr>
          <p:cNvPicPr>
            <a:picLocks noChangeAspect="1"/>
          </p:cNvPicPr>
          <p:nvPr/>
        </p:nvPicPr>
        <p:blipFill>
          <a:blip r:embed="rId4"/>
          <a:srcRect t="8606"/>
          <a:stretch/>
        </p:blipFill>
        <p:spPr>
          <a:xfrm>
            <a:off x="3027374" y="5003321"/>
            <a:ext cx="1476581" cy="1466859"/>
          </a:xfrm>
          <a:prstGeom prst="rect">
            <a:avLst/>
          </a:prstGeom>
        </p:spPr>
      </p:pic>
    </p:spTree>
    <p:extLst>
      <p:ext uri="{BB962C8B-B14F-4D97-AF65-F5344CB8AC3E}">
        <p14:creationId xmlns:p14="http://schemas.microsoft.com/office/powerpoint/2010/main" val="134901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0DA92B-311B-CB8F-59F7-CE0B55116746}"/>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Results and Discussions</a:t>
            </a:r>
            <a:endParaRPr lang="en-IN" sz="3200" b="1" dirty="0">
              <a:latin typeface="Arial" panose="020B0604020202020204" pitchFamily="34" charset="0"/>
              <a:cs typeface="Arial" panose="020B0604020202020204" pitchFamily="34" charset="0"/>
            </a:endParaRPr>
          </a:p>
          <a:p>
            <a:endParaRPr lang="en-IN" sz="3000" b="1" dirty="0">
              <a:latin typeface="Arial" panose="020B0604020202020204" pitchFamily="34" charset="0"/>
              <a:cs typeface="Arial" panose="020B0604020202020204" pitchFamily="34" charset="0"/>
            </a:endParaRPr>
          </a:p>
        </p:txBody>
      </p:sp>
      <p:graphicFrame>
        <p:nvGraphicFramePr>
          <p:cNvPr id="29" name="Content Placeholder 28">
            <a:extLst>
              <a:ext uri="{FF2B5EF4-FFF2-40B4-BE49-F238E27FC236}">
                <a16:creationId xmlns:a16="http://schemas.microsoft.com/office/drawing/2014/main" id="{12A594F1-2208-AF20-A888-1B542960627B}"/>
              </a:ext>
            </a:extLst>
          </p:cNvPr>
          <p:cNvGraphicFramePr>
            <a:graphicFrameLocks noGrp="1"/>
          </p:cNvGraphicFramePr>
          <p:nvPr>
            <p:ph idx="1"/>
            <p:extLst>
              <p:ext uri="{D42A27DB-BD31-4B8C-83A1-F6EECF244321}">
                <p14:modId xmlns:p14="http://schemas.microsoft.com/office/powerpoint/2010/main" val="4233646528"/>
              </p:ext>
            </p:extLst>
          </p:nvPr>
        </p:nvGraphicFramePr>
        <p:xfrm>
          <a:off x="2227813" y="1280159"/>
          <a:ext cx="6550428" cy="5453986"/>
        </p:xfrm>
        <a:graphic>
          <a:graphicData uri="http://schemas.openxmlformats.org/drawingml/2006/table">
            <a:tbl>
              <a:tblPr firstRow="1" firstCol="1" bandRow="1">
                <a:tableStyleId>{5C22544A-7EE6-4342-B048-85BDC9FD1C3A}</a:tableStyleId>
              </a:tblPr>
              <a:tblGrid>
                <a:gridCol w="1645564">
                  <a:extLst>
                    <a:ext uri="{9D8B030D-6E8A-4147-A177-3AD203B41FA5}">
                      <a16:colId xmlns:a16="http://schemas.microsoft.com/office/drawing/2014/main" val="1834449949"/>
                    </a:ext>
                  </a:extLst>
                </a:gridCol>
                <a:gridCol w="1585571">
                  <a:extLst>
                    <a:ext uri="{9D8B030D-6E8A-4147-A177-3AD203B41FA5}">
                      <a16:colId xmlns:a16="http://schemas.microsoft.com/office/drawing/2014/main" val="307150416"/>
                    </a:ext>
                  </a:extLst>
                </a:gridCol>
                <a:gridCol w="1585571">
                  <a:extLst>
                    <a:ext uri="{9D8B030D-6E8A-4147-A177-3AD203B41FA5}">
                      <a16:colId xmlns:a16="http://schemas.microsoft.com/office/drawing/2014/main" val="4031230051"/>
                    </a:ext>
                  </a:extLst>
                </a:gridCol>
                <a:gridCol w="1733722">
                  <a:extLst>
                    <a:ext uri="{9D8B030D-6E8A-4147-A177-3AD203B41FA5}">
                      <a16:colId xmlns:a16="http://schemas.microsoft.com/office/drawing/2014/main" val="1316529188"/>
                    </a:ext>
                  </a:extLst>
                </a:gridCol>
              </a:tblGrid>
              <a:tr h="542535">
                <a:tc>
                  <a:txBody>
                    <a:bodyPr/>
                    <a:lstStyle/>
                    <a:p>
                      <a:pPr algn="just"/>
                      <a:r>
                        <a:rPr lang="en-GB" sz="1200" dirty="0">
                          <a:effectLst/>
                        </a:rPr>
                        <a:t> </a:t>
                      </a:r>
                      <a:endParaRPr lang="en-US" sz="1200" dirty="0">
                        <a:effectLst/>
                      </a:endParaRPr>
                    </a:p>
                    <a:p>
                      <a:pPr algn="just"/>
                      <a:r>
                        <a:rPr lang="en-GB" sz="1200" dirty="0">
                          <a:effectLst/>
                        </a:rPr>
                        <a:t>PSNR</a:t>
                      </a:r>
                      <a:endParaRPr lang="en-US" sz="1200" dirty="0">
                        <a:effectLst/>
                      </a:endParaRPr>
                    </a:p>
                    <a:p>
                      <a:pPr algn="just"/>
                      <a:r>
                        <a:rPr lang="en-GB" sz="1200" dirty="0">
                          <a:effectLst/>
                        </a:rPr>
                        <a:t>(Embedding)</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dirty="0">
                          <a:effectLst/>
                        </a:rPr>
                        <a:t> </a:t>
                      </a:r>
                      <a:endParaRPr lang="en-US" sz="1200" dirty="0">
                        <a:effectLst/>
                      </a:endParaRPr>
                    </a:p>
                    <a:p>
                      <a:pPr algn="just"/>
                      <a:r>
                        <a:rPr lang="en-GB" sz="1200" dirty="0">
                          <a:effectLst/>
                        </a:rPr>
                        <a:t>Key(0.2 to 1)</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PSNR</a:t>
                      </a:r>
                      <a:endParaRPr lang="en-US" sz="1200">
                        <a:effectLst/>
                      </a:endParaRPr>
                    </a:p>
                    <a:p>
                      <a:pPr algn="just"/>
                      <a:r>
                        <a:rPr lang="en-GB" sz="1200">
                          <a:effectLst/>
                        </a:rPr>
                        <a:t>(Extraction)</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Authentication</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extLst>
                  <a:ext uri="{0D108BD9-81ED-4DB2-BD59-A6C34878D82A}">
                    <a16:rowId xmlns:a16="http://schemas.microsoft.com/office/drawing/2014/main" val="2565823586"/>
                  </a:ext>
                </a:extLst>
              </a:tr>
              <a:tr h="904225">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68.3316</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2</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75.2320</a:t>
                      </a:r>
                      <a:endParaRPr lang="en-US" sz="1200">
                        <a:effectLst/>
                      </a:endParaRPr>
                    </a:p>
                    <a:p>
                      <a:pPr algn="just"/>
                      <a:r>
                        <a:rPr lang="en-GB" sz="1200">
                          <a:effectLst/>
                        </a:rPr>
                        <a:t> </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Failed</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extLst>
                  <a:ext uri="{0D108BD9-81ED-4DB2-BD59-A6C34878D82A}">
                    <a16:rowId xmlns:a16="http://schemas.microsoft.com/office/drawing/2014/main" val="3885652287"/>
                  </a:ext>
                </a:extLst>
              </a:tr>
              <a:tr h="911408">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68.9561</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5</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75.4767</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Failed</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extLst>
                  <a:ext uri="{0D108BD9-81ED-4DB2-BD59-A6C34878D82A}">
                    <a16:rowId xmlns:a16="http://schemas.microsoft.com/office/drawing/2014/main" val="96100076"/>
                  </a:ext>
                </a:extLst>
              </a:tr>
              <a:tr h="881986">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68.4746</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0.5</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Infinite</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Success</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extLst>
                  <a:ext uri="{0D108BD9-81ED-4DB2-BD59-A6C34878D82A}">
                    <a16:rowId xmlns:a16="http://schemas.microsoft.com/office/drawing/2014/main" val="3648800672"/>
                  </a:ext>
                </a:extLst>
              </a:tr>
              <a:tr h="1446760">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68.2263</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0.6</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Infinite</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Success</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extLst>
                  <a:ext uri="{0D108BD9-81ED-4DB2-BD59-A6C34878D82A}">
                    <a16:rowId xmlns:a16="http://schemas.microsoft.com/office/drawing/2014/main" val="4180152099"/>
                  </a:ext>
                </a:extLst>
              </a:tr>
              <a:tr h="730474">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69.1552</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0.7</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 </a:t>
                      </a:r>
                      <a:endParaRPr lang="en-US" sz="1200">
                        <a:effectLst/>
                      </a:endParaRPr>
                    </a:p>
                    <a:p>
                      <a:pPr algn="just"/>
                      <a:r>
                        <a:rPr lang="en-GB" sz="1200">
                          <a:effectLst/>
                        </a:rPr>
                        <a:t>Infinite</a:t>
                      </a:r>
                      <a:endParaRPr lang="en-US" sz="12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tc>
                  <a:txBody>
                    <a:bodyPr/>
                    <a:lstStyle/>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 </a:t>
                      </a:r>
                      <a:endParaRPr lang="en-US" sz="1200" dirty="0">
                        <a:effectLst/>
                      </a:endParaRPr>
                    </a:p>
                    <a:p>
                      <a:pPr algn="just"/>
                      <a:r>
                        <a:rPr lang="en-GB" sz="1200" dirty="0">
                          <a:effectLst/>
                        </a:rPr>
                        <a:t>Success</a:t>
                      </a:r>
                      <a:endParaRPr lang="en-US" sz="12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6348" marR="36348" marT="0" marB="0"/>
                </a:tc>
                <a:extLst>
                  <a:ext uri="{0D108BD9-81ED-4DB2-BD59-A6C34878D82A}">
                    <a16:rowId xmlns:a16="http://schemas.microsoft.com/office/drawing/2014/main" val="1800485884"/>
                  </a:ext>
                </a:extLst>
              </a:tr>
            </a:tbl>
          </a:graphicData>
        </a:graphic>
      </p:graphicFrame>
      <p:pic>
        <p:nvPicPr>
          <p:cNvPr id="45" name="Picture 44">
            <a:extLst>
              <a:ext uri="{FF2B5EF4-FFF2-40B4-BE49-F238E27FC236}">
                <a16:creationId xmlns:a16="http://schemas.microsoft.com/office/drawing/2014/main" id="{0219D664-EFE6-08BF-489C-7634F9C60FF7}"/>
              </a:ext>
            </a:extLst>
          </p:cNvPr>
          <p:cNvPicPr>
            <a:picLocks noChangeAspect="1"/>
          </p:cNvPicPr>
          <p:nvPr/>
        </p:nvPicPr>
        <p:blipFill>
          <a:blip r:embed="rId2"/>
          <a:stretch>
            <a:fillRect/>
          </a:stretch>
        </p:blipFill>
        <p:spPr>
          <a:xfrm>
            <a:off x="301514" y="1712422"/>
            <a:ext cx="1590897" cy="3034145"/>
          </a:xfrm>
          <a:prstGeom prst="rect">
            <a:avLst/>
          </a:prstGeom>
        </p:spPr>
      </p:pic>
      <p:pic>
        <p:nvPicPr>
          <p:cNvPr id="47" name="Picture 46">
            <a:extLst>
              <a:ext uri="{FF2B5EF4-FFF2-40B4-BE49-F238E27FC236}">
                <a16:creationId xmlns:a16="http://schemas.microsoft.com/office/drawing/2014/main" id="{0732148A-ADF2-29EB-3947-3A641ADD395E}"/>
              </a:ext>
            </a:extLst>
          </p:cNvPr>
          <p:cNvPicPr>
            <a:picLocks noChangeAspect="1"/>
          </p:cNvPicPr>
          <p:nvPr/>
        </p:nvPicPr>
        <p:blipFill>
          <a:blip r:embed="rId3"/>
          <a:stretch>
            <a:fillRect/>
          </a:stretch>
        </p:blipFill>
        <p:spPr>
          <a:xfrm>
            <a:off x="298347" y="4680175"/>
            <a:ext cx="1476581" cy="2111323"/>
          </a:xfrm>
          <a:prstGeom prst="rect">
            <a:avLst/>
          </a:prstGeom>
        </p:spPr>
      </p:pic>
      <p:sp>
        <p:nvSpPr>
          <p:cNvPr id="50" name="Rectangle 49">
            <a:extLst>
              <a:ext uri="{FF2B5EF4-FFF2-40B4-BE49-F238E27FC236}">
                <a16:creationId xmlns:a16="http://schemas.microsoft.com/office/drawing/2014/main" id="{716417F2-C8E2-1123-16DF-8E712F15D4C6}"/>
              </a:ext>
            </a:extLst>
          </p:cNvPr>
          <p:cNvSpPr/>
          <p:nvPr/>
        </p:nvSpPr>
        <p:spPr>
          <a:xfrm>
            <a:off x="298347" y="1280159"/>
            <a:ext cx="1590897" cy="39377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Watermarked image</a:t>
            </a:r>
          </a:p>
        </p:txBody>
      </p:sp>
    </p:spTree>
    <p:extLst>
      <p:ext uri="{BB962C8B-B14F-4D97-AF65-F5344CB8AC3E}">
        <p14:creationId xmlns:p14="http://schemas.microsoft.com/office/powerpoint/2010/main" val="316736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E8DF1-77DE-FD31-23C7-019C32509BE8}"/>
              </a:ext>
            </a:extLst>
          </p:cNvPr>
          <p:cNvSpPr>
            <a:spLocks noGrp="1"/>
          </p:cNvSpPr>
          <p:nvPr>
            <p:ph idx="1"/>
          </p:nvPr>
        </p:nvSpPr>
        <p:spPr>
          <a:xfrm>
            <a:off x="628650" y="1968748"/>
            <a:ext cx="7886700" cy="4351338"/>
          </a:xfrm>
        </p:spPr>
        <p:txBody>
          <a:bodyPr>
            <a:normAutofit fontScale="92500" lnSpcReduction="20000"/>
          </a:bodyPr>
          <a:lstStyle/>
          <a:p>
            <a:pPr>
              <a:lnSpc>
                <a:spcPct val="150000"/>
              </a:lnSpc>
            </a:pPr>
            <a:r>
              <a:rPr lang="en-US" sz="2200" dirty="0">
                <a:latin typeface="Arial" panose="020B0604020202020204" pitchFamily="34" charset="0"/>
                <a:cs typeface="Arial" panose="020B0604020202020204" pitchFamily="34" charset="0"/>
              </a:rPr>
              <a:t>Extraction of an image recovered </a:t>
            </a:r>
            <a:r>
              <a:rPr lang="en-US" sz="2200" dirty="0" err="1">
                <a:latin typeface="Arial" panose="020B0604020202020204" pitchFamily="34" charset="0"/>
                <a:cs typeface="Arial" panose="020B0604020202020204" pitchFamily="34" charset="0"/>
              </a:rPr>
              <a:t>losslessly</a:t>
            </a:r>
            <a:endParaRPr lang="en-US" sz="2200" dirty="0">
              <a:latin typeface="Arial" panose="020B0604020202020204" pitchFamily="34" charset="0"/>
              <a:cs typeface="Arial" panose="020B0604020202020204" pitchFamily="34" charset="0"/>
            </a:endParaRPr>
          </a:p>
          <a:p>
            <a:pPr>
              <a:lnSpc>
                <a:spcPct val="150000"/>
              </a:lnSpc>
            </a:pPr>
            <a:r>
              <a:rPr lang="en-US" sz="2200" dirty="0">
                <a:latin typeface="Arial" panose="020B0604020202020204" pitchFamily="34" charset="0"/>
                <a:cs typeface="Arial" panose="020B0604020202020204" pitchFamily="34" charset="0"/>
              </a:rPr>
              <a:t> SLT provides time </a:t>
            </a:r>
            <a:r>
              <a:rPr lang="en-US" sz="2200" dirty="0" err="1">
                <a:latin typeface="Arial" panose="020B0604020202020204" pitchFamily="34" charset="0"/>
                <a:cs typeface="Arial" panose="020B0604020202020204" pitchFamily="34" charset="0"/>
              </a:rPr>
              <a:t>localization,smoothness</a:t>
            </a:r>
            <a:r>
              <a:rPr lang="en-US" sz="2200" dirty="0">
                <a:latin typeface="Arial" panose="020B0604020202020204" pitchFamily="34" charset="0"/>
                <a:cs typeface="Arial" panose="020B0604020202020204" pitchFamily="34" charset="0"/>
              </a:rPr>
              <a:t> and it defines the tradeoff between </a:t>
            </a:r>
            <a:r>
              <a:rPr lang="en-US" sz="2200" dirty="0" err="1">
                <a:latin typeface="Arial" panose="020B0604020202020204" pitchFamily="34" charset="0"/>
                <a:cs typeface="Arial" panose="020B0604020202020204" pitchFamily="34" charset="0"/>
              </a:rPr>
              <a:t>impercebality</a:t>
            </a:r>
            <a:r>
              <a:rPr lang="en-US" sz="2200" dirty="0">
                <a:latin typeface="Arial" panose="020B0604020202020204" pitchFamily="34" charset="0"/>
                <a:cs typeface="Arial" panose="020B0604020202020204" pitchFamily="34" charset="0"/>
              </a:rPr>
              <a:t> and robustness</a:t>
            </a:r>
          </a:p>
          <a:p>
            <a:pPr>
              <a:lnSpc>
                <a:spcPct val="150000"/>
              </a:lnSpc>
            </a:pPr>
            <a:r>
              <a:rPr lang="en-US" sz="2200" dirty="0">
                <a:latin typeface="Arial" panose="020B0604020202020204" pitchFamily="34" charset="0"/>
                <a:cs typeface="Arial" panose="020B0604020202020204" pitchFamily="34" charset="0"/>
              </a:rPr>
              <a:t>SVD enhances watermark robustness</a:t>
            </a:r>
          </a:p>
          <a:p>
            <a:pPr>
              <a:lnSpc>
                <a:spcPct val="150000"/>
              </a:lnSpc>
            </a:pPr>
            <a:r>
              <a:rPr lang="en-US" sz="2200" dirty="0">
                <a:latin typeface="Arial" panose="020B0604020202020204" pitchFamily="34" charset="0"/>
                <a:cs typeface="Arial" panose="020B0604020202020204" pitchFamily="34" charset="0"/>
              </a:rPr>
              <a:t>QIM ensures the reversible of medical images without overlapping</a:t>
            </a:r>
          </a:p>
          <a:p>
            <a:pPr>
              <a:lnSpc>
                <a:spcPct val="150000"/>
              </a:lnSpc>
            </a:pPr>
            <a:r>
              <a:rPr lang="en-US" sz="2100" dirty="0">
                <a:effectLst/>
                <a:latin typeface="Arial" panose="020B0604020202020204" pitchFamily="34" charset="0"/>
                <a:ea typeface="Times New Roman" panose="02020603050405020304" pitchFamily="18" charset="0"/>
                <a:cs typeface="Arial" panose="020B0604020202020204" pitchFamily="34" charset="0"/>
              </a:rPr>
              <a:t>The peak signal-to-noise ratio (PSNR) can be infinite when there is no noise. When there is no noise, the two images are identical, and the mean-square error (MSE) is zero. In this case, the PSNR is infinite or undefined. </a:t>
            </a:r>
          </a:p>
          <a:p>
            <a:pPr>
              <a:lnSpc>
                <a:spcPct val="150000"/>
              </a:lnSpc>
            </a:pPr>
            <a:endParaRPr lang="en-US" sz="2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AB587FF-0843-B888-39D5-1EF6F25CCD52}"/>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Novelty</a:t>
            </a:r>
            <a:endParaRPr lang="en-IN" sz="3200" b="1" dirty="0">
              <a:latin typeface="Arial" panose="020B0604020202020204" pitchFamily="34" charset="0"/>
              <a:cs typeface="Arial" panose="020B0604020202020204" pitchFamily="34" charset="0"/>
            </a:endParaRPr>
          </a:p>
          <a:p>
            <a:endParaRPr lang="en-I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23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Timeline</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graphicFrame>
        <p:nvGraphicFramePr>
          <p:cNvPr id="5" name="Content Placeholder 4">
            <a:extLst>
              <a:ext uri="{FF2B5EF4-FFF2-40B4-BE49-F238E27FC236}">
                <a16:creationId xmlns:a16="http://schemas.microsoft.com/office/drawing/2014/main" id="{674D7EB7-802D-928F-32AC-0EA2824C7337}"/>
              </a:ext>
            </a:extLst>
          </p:cNvPr>
          <p:cNvGraphicFramePr>
            <a:graphicFrameLocks noGrp="1"/>
          </p:cNvGraphicFramePr>
          <p:nvPr>
            <p:ph idx="1"/>
            <p:extLst>
              <p:ext uri="{D42A27DB-BD31-4B8C-83A1-F6EECF244321}">
                <p14:modId xmlns:p14="http://schemas.microsoft.com/office/powerpoint/2010/main" val="1405206500"/>
              </p:ext>
            </p:extLst>
          </p:nvPr>
        </p:nvGraphicFramePr>
        <p:xfrm>
          <a:off x="628649" y="1135452"/>
          <a:ext cx="7553243" cy="495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754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985690"/>
            <a:ext cx="7886700" cy="5309101"/>
          </a:xfrm>
        </p:spPr>
        <p:txBody>
          <a:bodyPr>
            <a:noAutofit/>
          </a:bodyPr>
          <a:lstStyle/>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HRZW provides advancements in embedding secret information while preserving the quality of the host medium</a:t>
            </a:r>
          </a:p>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 </a:t>
            </a:r>
            <a:r>
              <a:rPr lang="en-US" sz="2200" b="0" i="0" dirty="0">
                <a:solidFill>
                  <a:schemeClr val="tx1">
                    <a:lumMod val="95000"/>
                    <a:lumOff val="5000"/>
                  </a:schemeClr>
                </a:solidFill>
                <a:effectLst/>
                <a:highlight>
                  <a:srgbClr val="FFFFFF"/>
                </a:highlight>
                <a:latin typeface="Arial" panose="020B0604020202020204" pitchFamily="34" charset="0"/>
                <a:cs typeface="Arial" panose="020B0604020202020204" pitchFamily="34" charset="0"/>
              </a:rPr>
              <a:t>This can ensure the accuracy of ownership share for a specific image and avoid third-party storage, </a:t>
            </a:r>
          </a:p>
          <a:p>
            <a:pPr>
              <a:lnSpc>
                <a:spcPct val="150000"/>
              </a:lnSpc>
            </a:pPr>
            <a:r>
              <a:rPr lang="en-US" sz="2200" dirty="0">
                <a:solidFill>
                  <a:schemeClr val="tx1">
                    <a:lumMod val="95000"/>
                    <a:lumOff val="5000"/>
                  </a:schemeClr>
                </a:solidFill>
                <a:highlight>
                  <a:srgbClr val="FFFFFF"/>
                </a:highlight>
                <a:latin typeface="Arial" panose="020B0604020202020204" pitchFamily="34" charset="0"/>
                <a:cs typeface="Arial" panose="020B0604020202020204" pitchFamily="34" charset="0"/>
              </a:rPr>
              <a:t>T</a:t>
            </a:r>
            <a:r>
              <a:rPr lang="en-US" sz="2200" b="0" i="0" dirty="0">
                <a:solidFill>
                  <a:schemeClr val="tx1">
                    <a:lumMod val="95000"/>
                    <a:lumOff val="5000"/>
                  </a:schemeClr>
                </a:solidFill>
                <a:effectLst/>
                <a:highlight>
                  <a:srgbClr val="FFFFFF"/>
                </a:highlight>
                <a:latin typeface="Arial" panose="020B0604020202020204" pitchFamily="34" charset="0"/>
                <a:cs typeface="Arial" panose="020B0604020202020204" pitchFamily="34" charset="0"/>
              </a:rPr>
              <a:t>hus confirming more reliable protection for medical images with better security. </a:t>
            </a:r>
          </a:p>
          <a:p>
            <a:pPr>
              <a:lnSpc>
                <a:spcPct val="150000"/>
              </a:lnSpc>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Conclusion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114869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b="0" i="0" dirty="0">
                <a:solidFill>
                  <a:schemeClr val="tx1">
                    <a:lumMod val="95000"/>
                    <a:lumOff val="5000"/>
                  </a:schemeClr>
                </a:solidFill>
                <a:effectLst/>
                <a:latin typeface="Arial" panose="020B0604020202020204" pitchFamily="34" charset="0"/>
                <a:ea typeface="微软雅黑" panose="020B0503020204020204" pitchFamily="34" charset="-122"/>
                <a:cs typeface="Arial" panose="020B0604020202020204" pitchFamily="34" charset="0"/>
              </a:rPr>
              <a:t>semi-fragile watermark must be robust against content-protection image processing. </a:t>
            </a:r>
          </a:p>
          <a:p>
            <a:pPr>
              <a:lnSpc>
                <a:spcPct val="150000"/>
              </a:lnSpc>
            </a:pPr>
            <a:r>
              <a:rPr lang="en-US" sz="2200" b="0" i="0" dirty="0">
                <a:solidFill>
                  <a:schemeClr val="tx1">
                    <a:lumMod val="95000"/>
                    <a:lumOff val="5000"/>
                  </a:schemeClr>
                </a:solidFill>
                <a:effectLst/>
                <a:latin typeface="Arial" panose="020B0604020202020204" pitchFamily="34" charset="0"/>
                <a:ea typeface="微软雅黑" panose="020B0503020204020204" pitchFamily="34" charset="-122"/>
                <a:cs typeface="Arial" panose="020B0604020202020204" pitchFamily="34" charset="0"/>
              </a:rPr>
              <a:t>Semi-fragile watermark resisting to JPEG compression while maintaining high detection ability to tamper </a:t>
            </a:r>
          </a:p>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The development of more robust algorithms that can withstand advanced steganalysis techniques is crucial. </a:t>
            </a:r>
          </a:p>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This includes improving resistance to various forms of detection and manipulation, ensuring that embedded data remains secure even in adversarial environments</a:t>
            </a: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Future Work</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086056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8046118" cy="5309101"/>
          </a:xfrm>
        </p:spPr>
        <p:txBody>
          <a:bodyPr>
            <a:noAutofit/>
          </a:bodyPr>
          <a:lstStyle/>
          <a:p>
            <a:pPr marL="0" indent="0" algn="just">
              <a:lnSpc>
                <a:spcPct val="100000"/>
              </a:lnSpc>
              <a:buNone/>
            </a:pPr>
            <a:endParaRPr lang="en-US" sz="1400" b="1" dirty="0">
              <a:solidFill>
                <a:srgbClr val="FF0000"/>
              </a:solidFill>
              <a:latin typeface="Arial" panose="020B0604020202020204" pitchFamily="34" charset="0"/>
              <a:cs typeface="Arial" panose="020B0604020202020204" pitchFamily="34" charset="0"/>
            </a:endParaRPr>
          </a:p>
          <a:p>
            <a:pPr marL="342900" indent="-342900" algn="just">
              <a:lnSpc>
                <a:spcPct val="100000"/>
              </a:lnSpc>
              <a:buFont typeface="+mj-lt"/>
              <a:buAutoNum type="arabicPeriod"/>
            </a:pPr>
            <a:endParaRPr lang="en-US" sz="14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References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8172040" y="5894518"/>
            <a:ext cx="846037" cy="829922"/>
          </a:xfrm>
          <a:prstGeom prst="rect">
            <a:avLst/>
          </a:prstGeom>
        </p:spPr>
      </p:pic>
      <p:sp>
        <p:nvSpPr>
          <p:cNvPr id="2" name="Content Placeholder 2">
            <a:extLst>
              <a:ext uri="{FF2B5EF4-FFF2-40B4-BE49-F238E27FC236}">
                <a16:creationId xmlns:a16="http://schemas.microsoft.com/office/drawing/2014/main" id="{D885687E-EE01-989D-2971-D26D03D3A24A}"/>
              </a:ext>
            </a:extLst>
          </p:cNvPr>
          <p:cNvSpPr txBox="1">
            <a:spLocks/>
          </p:cNvSpPr>
          <p:nvPr/>
        </p:nvSpPr>
        <p:spPr>
          <a:xfrm>
            <a:off x="432840" y="1697005"/>
            <a:ext cx="8046118" cy="53091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IN" sz="1400" dirty="0">
                <a:latin typeface="Arial" panose="020B0604020202020204" pitchFamily="34" charset="0"/>
                <a:cs typeface="Arial" panose="020B0604020202020204" pitchFamily="34" charset="0"/>
              </a:rPr>
              <a:t>Z. Qian, S. Dai, F. Jiang, and X. Zhang, “Improved joint reversible data hiding in encrypted images”, Journal of Visual Communication and Image Representation, vol. 40, pp. 732-738, 2016</a:t>
            </a:r>
          </a:p>
          <a:p>
            <a:pPr algn="just">
              <a:lnSpc>
                <a:spcPct val="100000"/>
              </a:lnSpc>
            </a:pPr>
            <a:r>
              <a:rPr lang="en-GB" sz="1600" kern="1200" dirty="0">
                <a:solidFill>
                  <a:schemeClr val="dk1"/>
                </a:solidFill>
                <a:effectLst/>
                <a:latin typeface="+mn-lt"/>
                <a:ea typeface="+mn-ea"/>
                <a:cs typeface="+mn-cs"/>
              </a:rPr>
              <a:t>J. Zhou, W. Sun, L. Dong, et al. “Secure reversible image data hiding over encrypted domain via key modulation,” IEEE Transactions on Circuits and Systems for Video Technology, vol. 26, no. 3, pp. 441-452, 2016. </a:t>
            </a:r>
          </a:p>
          <a:p>
            <a:pPr algn="just">
              <a:lnSpc>
                <a:spcPct val="100000"/>
              </a:lnSpc>
            </a:pPr>
            <a:r>
              <a:rPr lang="en-US" sz="1400" dirty="0">
                <a:latin typeface="Arial" panose="020B0604020202020204" pitchFamily="34" charset="0"/>
                <a:cs typeface="Arial" panose="020B0604020202020204" pitchFamily="34" charset="0"/>
              </a:rPr>
              <a:t>X. Liao, and C. Shu, “Reversible data hiding in encrypted images based on absolute mean difference of multiple neighboring pixels,” Journal of Visual Communication and Image </a:t>
            </a:r>
            <a:r>
              <a:rPr lang="en-US" sz="1400" dirty="0" err="1">
                <a:latin typeface="Arial" panose="020B0604020202020204" pitchFamily="34" charset="0"/>
                <a:cs typeface="Arial" panose="020B0604020202020204" pitchFamily="34" charset="0"/>
              </a:rPr>
              <a:t>Repre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sentation</a:t>
            </a:r>
            <a:r>
              <a:rPr lang="en-US" sz="1400" dirty="0">
                <a:latin typeface="Arial" panose="020B0604020202020204" pitchFamily="34" charset="0"/>
                <a:cs typeface="Arial" panose="020B0604020202020204" pitchFamily="34" charset="0"/>
              </a:rPr>
              <a:t>, vol. 28, pp. 21–27, 2015.</a:t>
            </a:r>
          </a:p>
          <a:p>
            <a:pPr algn="just">
              <a:lnSpc>
                <a:spcPct val="100000"/>
              </a:lnSpc>
            </a:pPr>
            <a:r>
              <a:rPr lang="en-US" sz="1400" dirty="0">
                <a:latin typeface="Arial" panose="020B0604020202020204" pitchFamily="34" charset="0"/>
                <a:cs typeface="Arial" panose="020B0604020202020204" pitchFamily="34" charset="0"/>
              </a:rPr>
              <a:t>X. Wu, and W. Sun, “High-capacity reversible data hiding in encrypted images by prediction error,” Signal processing, vol. 104, pp. 387-400, 2014.</a:t>
            </a:r>
            <a:endParaRPr lang="en-IN" sz="1400" dirty="0">
              <a:latin typeface="Arial" panose="020B0604020202020204" pitchFamily="34" charset="0"/>
              <a:cs typeface="Arial" panose="020B0604020202020204" pitchFamily="34" charset="0"/>
            </a:endParaRPr>
          </a:p>
          <a:p>
            <a:pPr algn="just">
              <a:lnSpc>
                <a:spcPct val="100000"/>
              </a:lnSpc>
            </a:pPr>
            <a:r>
              <a:rPr lang="en-US" sz="1600" b="0" i="0" kern="1200" dirty="0">
                <a:solidFill>
                  <a:schemeClr val="dk1"/>
                </a:solidFill>
                <a:effectLst/>
                <a:latin typeface="+mn-lt"/>
                <a:ea typeface="+mn-ea"/>
                <a:cs typeface="+mn-cs"/>
              </a:rPr>
              <a:t>X. Cao, L. Du, X. Wei, et al. “High capacity reversible data hiding in encrypted images by patch-level sparse representation,” IEEE Transactions on Cybernetics, vol. 46, no. 5, pp. 1132-1143, 2016.</a:t>
            </a:r>
            <a:endParaRPr lang="en-IN" sz="1600" dirty="0">
              <a:latin typeface="Arial" panose="020B0604020202020204" pitchFamily="34" charset="0"/>
              <a:cs typeface="Arial" panose="020B0604020202020204" pitchFamily="34" charset="0"/>
            </a:endParaRPr>
          </a:p>
          <a:p>
            <a:pPr algn="just">
              <a:lnSpc>
                <a:spcPct val="100000"/>
              </a:lnSpc>
            </a:pPr>
            <a:r>
              <a:rPr lang="en-US" sz="1400" dirty="0">
                <a:latin typeface="Arial" panose="020B0604020202020204" pitchFamily="34" charset="0"/>
                <a:cs typeface="Arial" panose="020B0604020202020204" pitchFamily="34" charset="0"/>
              </a:rPr>
              <a:t>F. Huang, J. Huang, and Y. Q. Shi, “New framework for reversible data hiding in encrypted domain”. IEEE Transactions on Information Forensics and Security, vol. 11, no. 12, pp. 2777-2789, 2016.</a:t>
            </a:r>
            <a:endParaRPr lang="en-IN" sz="1400" dirty="0">
              <a:latin typeface="Arial" panose="020B0604020202020204" pitchFamily="34" charset="0"/>
              <a:cs typeface="Arial" panose="020B0604020202020204" pitchFamily="34" charset="0"/>
            </a:endParaRPr>
          </a:p>
          <a:p>
            <a:pPr algn="just">
              <a:lnSpc>
                <a:spcPct val="100000"/>
              </a:lnSpc>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5562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1020764"/>
            <a:ext cx="8642571" cy="5777601"/>
          </a:xfrm>
        </p:spPr>
        <p:txBody>
          <a:bodyPr>
            <a:normAutofit fontScale="92500"/>
          </a:bodyPr>
          <a:lstStyle/>
          <a:p>
            <a:pPr>
              <a:lnSpc>
                <a:spcPct val="150000"/>
              </a:lnSpc>
            </a:pPr>
            <a:r>
              <a:rPr lang="en-US" sz="2200" dirty="0">
                <a:latin typeface="Arial" panose="020B0604020202020204" pitchFamily="34" charset="0"/>
                <a:cs typeface="Arial" panose="020B0604020202020204" pitchFamily="34" charset="0"/>
              </a:rPr>
              <a:t>Introduction</a:t>
            </a:r>
          </a:p>
          <a:p>
            <a:pPr>
              <a:lnSpc>
                <a:spcPct val="150000"/>
              </a:lnSpc>
            </a:pPr>
            <a:r>
              <a:rPr lang="en-US" sz="2200" dirty="0">
                <a:latin typeface="Arial" panose="020B0604020202020204" pitchFamily="34" charset="0"/>
                <a:cs typeface="Arial" panose="020B0604020202020204" pitchFamily="34" charset="0"/>
              </a:rPr>
              <a:t>Project Motivation</a:t>
            </a:r>
          </a:p>
          <a:p>
            <a:pPr>
              <a:lnSpc>
                <a:spcPct val="150000"/>
              </a:lnSpc>
            </a:pPr>
            <a:r>
              <a:rPr lang="en-US" sz="2200" dirty="0">
                <a:latin typeface="Arial" panose="020B0604020202020204" pitchFamily="34" charset="0"/>
                <a:cs typeface="Arial" panose="020B0604020202020204" pitchFamily="34" charset="0"/>
              </a:rPr>
              <a:t>Literature Review</a:t>
            </a:r>
          </a:p>
          <a:p>
            <a:pPr>
              <a:lnSpc>
                <a:spcPct val="150000"/>
              </a:lnSpc>
            </a:pPr>
            <a:r>
              <a:rPr lang="en-US" sz="2200" dirty="0">
                <a:latin typeface="Arial" panose="020B0604020202020204" pitchFamily="34" charset="0"/>
                <a:cs typeface="Arial" panose="020B0604020202020204" pitchFamily="34" charset="0"/>
              </a:rPr>
              <a:t>Inferences from the literature</a:t>
            </a:r>
          </a:p>
          <a:p>
            <a:pPr>
              <a:lnSpc>
                <a:spcPct val="150000"/>
              </a:lnSpc>
            </a:pPr>
            <a:r>
              <a:rPr lang="en-US" sz="2200" dirty="0">
                <a:latin typeface="Arial" panose="020B0604020202020204" pitchFamily="34" charset="0"/>
                <a:cs typeface="Arial" panose="020B0604020202020204" pitchFamily="34" charset="0"/>
              </a:rPr>
              <a:t>Project Objectives</a:t>
            </a:r>
          </a:p>
          <a:p>
            <a:pPr>
              <a:lnSpc>
                <a:spcPct val="150000"/>
              </a:lnSpc>
            </a:pPr>
            <a:r>
              <a:rPr lang="en-US" sz="2200" dirty="0">
                <a:latin typeface="Arial" panose="020B0604020202020204" pitchFamily="34" charset="0"/>
                <a:cs typeface="Arial" panose="020B0604020202020204" pitchFamily="34" charset="0"/>
              </a:rPr>
              <a:t>Proposed Methodology</a:t>
            </a:r>
          </a:p>
          <a:p>
            <a:pPr>
              <a:lnSpc>
                <a:spcPct val="150000"/>
              </a:lnSpc>
            </a:pPr>
            <a:r>
              <a:rPr lang="en-US" sz="2200" dirty="0">
                <a:latin typeface="Arial" panose="020B0604020202020204" pitchFamily="34" charset="0"/>
                <a:cs typeface="Arial" panose="020B0604020202020204" pitchFamily="34" charset="0"/>
              </a:rPr>
              <a:t>Results and Discussions</a:t>
            </a:r>
          </a:p>
          <a:p>
            <a:pPr>
              <a:lnSpc>
                <a:spcPct val="150000"/>
              </a:lnSpc>
            </a:pPr>
            <a:r>
              <a:rPr lang="en-US" sz="2200" dirty="0">
                <a:latin typeface="Arial" panose="020B0604020202020204" pitchFamily="34" charset="0"/>
                <a:cs typeface="Arial" panose="020B0604020202020204" pitchFamily="34" charset="0"/>
              </a:rPr>
              <a:t>Time line</a:t>
            </a:r>
          </a:p>
          <a:p>
            <a:pPr>
              <a:lnSpc>
                <a:spcPct val="150000"/>
              </a:lnSpc>
            </a:pPr>
            <a:r>
              <a:rPr lang="en-US" sz="2200" dirty="0">
                <a:latin typeface="Arial" panose="020B0604020202020204" pitchFamily="34" charset="0"/>
                <a:cs typeface="Arial" panose="020B0604020202020204" pitchFamily="34" charset="0"/>
              </a:rPr>
              <a:t>Conclusion</a:t>
            </a:r>
          </a:p>
          <a:p>
            <a:pPr>
              <a:lnSpc>
                <a:spcPct val="150000"/>
              </a:lnSpc>
            </a:pPr>
            <a:r>
              <a:rPr lang="en-US" sz="2200" dirty="0">
                <a:latin typeface="Arial" panose="020B0604020202020204" pitchFamily="34" charset="0"/>
                <a:cs typeface="Arial" panose="020B0604020202020204" pitchFamily="34" charset="0"/>
              </a:rPr>
              <a:t>References</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sz="2800" b="1" dirty="0">
                <a:solidFill>
                  <a:schemeClr val="bg1"/>
                </a:solidFill>
                <a:latin typeface="Arial" panose="020B0604020202020204" pitchFamily="34" charset="0"/>
                <a:cs typeface="Arial" panose="020B0604020202020204" pitchFamily="34" charset="0"/>
              </a:rPr>
              <a:t> </a:t>
            </a:r>
          </a:p>
          <a:p>
            <a:r>
              <a:rPr lang="en-IN" sz="2800" b="1" dirty="0">
                <a:solidFill>
                  <a:schemeClr val="bg1"/>
                </a:solidFill>
                <a:latin typeface="Arial" panose="020B0604020202020204" pitchFamily="34" charset="0"/>
                <a:cs typeface="Arial" panose="020B0604020202020204" pitchFamily="34" charset="0"/>
              </a:rPr>
              <a:t> synopsis</a:t>
            </a: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26363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 Browse 314,654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114" y="1963238"/>
            <a:ext cx="6269287" cy="266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44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86904"/>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Authenticity for medical images has become important issue in telemedical applications. </a:t>
            </a:r>
          </a:p>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Watermarking plays a vital role in the digital media, primarily by safeguarding intellectual property and ensuring the authenticity of content</a:t>
            </a:r>
          </a:p>
          <a:p>
            <a:pPr>
              <a:lnSpc>
                <a:spcPct val="150000"/>
              </a:lnSpc>
            </a:pPr>
            <a:r>
              <a:rPr lang="en-GB" sz="2200" dirty="0">
                <a:latin typeface="Arial" panose="020B0604020202020204" pitchFamily="34" charset="0"/>
                <a:ea typeface="Calibri" panose="020F0502020204030204" pitchFamily="34" charset="0"/>
                <a:cs typeface="Arial" panose="020B0604020202020204" pitchFamily="34" charset="0"/>
              </a:rPr>
              <a:t>H</a:t>
            </a:r>
            <a:r>
              <a:rPr lang="en-GB" sz="2200" dirty="0">
                <a:effectLst/>
                <a:latin typeface="Arial" panose="020B0604020202020204" pitchFamily="34" charset="0"/>
                <a:ea typeface="Calibri" panose="020F0502020204030204" pitchFamily="34" charset="0"/>
                <a:cs typeface="Arial" panose="020B0604020202020204" pitchFamily="34" charset="0"/>
              </a:rPr>
              <a:t>ybrid reversible-zero watermarking (HRZW) component.</a:t>
            </a:r>
          </a:p>
          <a:p>
            <a:pPr>
              <a:lnSpc>
                <a:spcPct val="150000"/>
              </a:lnSpc>
            </a:pPr>
            <a:r>
              <a:rPr lang="en-GB" sz="2200" dirty="0">
                <a:latin typeface="Arial" panose="020B0604020202020204" pitchFamily="34" charset="0"/>
                <a:ea typeface="Calibri" panose="020F0502020204030204" pitchFamily="34" charset="0"/>
                <a:cs typeface="Arial" panose="020B0604020202020204" pitchFamily="34" charset="0"/>
              </a:rPr>
              <a:t>Ex: </a:t>
            </a:r>
            <a:r>
              <a:rPr lang="en-GB" sz="2200" dirty="0">
                <a:effectLst/>
                <a:latin typeface="Arial" panose="020B0604020202020204" pitchFamily="34" charset="0"/>
                <a:ea typeface="Calibri" panose="020F0502020204030204" pitchFamily="34" charset="0"/>
                <a:cs typeface="Arial" panose="020B0604020202020204" pitchFamily="34" charset="0"/>
              </a:rPr>
              <a:t>Medical Imaging </a:t>
            </a:r>
            <a:r>
              <a:rPr lang="en-GB" sz="2200" dirty="0">
                <a:latin typeface="Arial" panose="020B0604020202020204" pitchFamily="34" charset="0"/>
                <a:ea typeface="Calibri" panose="020F0502020204030204" pitchFamily="34" charset="0"/>
                <a:cs typeface="Arial" panose="020B0604020202020204" pitchFamily="34" charset="0"/>
              </a:rPr>
              <a:t>,</a:t>
            </a:r>
            <a:r>
              <a:rPr lang="en-GB" sz="2200" dirty="0">
                <a:effectLst/>
                <a:latin typeface="Arial" panose="020B0604020202020204" pitchFamily="34" charset="0"/>
                <a:ea typeface="Calibri" panose="020F0502020204030204" pitchFamily="34" charset="0"/>
                <a:cs typeface="Arial" panose="020B0604020202020204" pitchFamily="34" charset="0"/>
              </a:rPr>
              <a:t>Legal Documents, Digital Art and Photography, Video and Audio Content, Broadcasting etc…</a:t>
            </a: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Introduction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927991" y="5795115"/>
            <a:ext cx="1081898" cy="1061290"/>
          </a:xfrm>
          <a:prstGeom prst="rect">
            <a:avLst/>
          </a:prstGeom>
        </p:spPr>
      </p:pic>
    </p:spTree>
    <p:extLst>
      <p:ext uri="{BB962C8B-B14F-4D97-AF65-F5344CB8AC3E}">
        <p14:creationId xmlns:p14="http://schemas.microsoft.com/office/powerpoint/2010/main" val="95238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7999"/>
            <a:ext cx="7886700" cy="5834321"/>
          </a:xfrm>
        </p:spPr>
        <p:txBody>
          <a:bodyPr>
            <a:noAutofit/>
          </a:bodyPr>
          <a:lstStyle/>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Zero-watermarking schemes do not modify the original images but generate and store the ownership shares of medical images</a:t>
            </a:r>
          </a:p>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Reversible data hiding is a type of data hiding techniques whereby the host image can be recovered exactly but it Needs one time verification </a:t>
            </a:r>
          </a:p>
          <a:p>
            <a:pPr>
              <a:lnSpc>
                <a:spcPct val="150000"/>
              </a:lnSpc>
            </a:pPr>
            <a:r>
              <a:rPr lang="en-GB" sz="2200" dirty="0">
                <a:effectLst/>
                <a:latin typeface="Arial" panose="020B0604020202020204" pitchFamily="34" charset="0"/>
                <a:ea typeface="Calibri" panose="020F0502020204030204" pitchFamily="34" charset="0"/>
                <a:cs typeface="Arial" panose="020B0604020202020204" pitchFamily="34" charset="0"/>
              </a:rPr>
              <a:t>To avoid misclassification of protected images  from different persons in the same modality</a:t>
            </a:r>
          </a:p>
          <a:p>
            <a:pPr>
              <a:lnSpc>
                <a:spcPct val="150000"/>
              </a:lnSpc>
            </a:pPr>
            <a:r>
              <a:rPr lang="en-GB" sz="2200" dirty="0">
                <a:latin typeface="Arial" panose="020B0604020202020204" pitchFamily="34" charset="0"/>
                <a:ea typeface="Calibri" panose="020F0502020204030204" pitchFamily="34" charset="0"/>
                <a:cs typeface="Arial" panose="020B0604020202020204" pitchFamily="34" charset="0"/>
              </a:rPr>
              <a:t>T</a:t>
            </a:r>
            <a:r>
              <a:rPr lang="en-GB" sz="2200" dirty="0">
                <a:effectLst/>
                <a:latin typeface="Arial" panose="020B0604020202020204" pitchFamily="34" charset="0"/>
                <a:ea typeface="Calibri" panose="020F0502020204030204" pitchFamily="34" charset="0"/>
                <a:cs typeface="Arial" panose="020B0604020202020204" pitchFamily="34" charset="0"/>
              </a:rPr>
              <a:t>he illegal use of medical images will cause huge losses to medical institutions</a:t>
            </a:r>
          </a:p>
          <a:p>
            <a:pPr>
              <a:lnSpc>
                <a:spcPct val="150000"/>
              </a:lnSpc>
            </a:pP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Project Motivation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980218" y="5692263"/>
            <a:ext cx="1023232" cy="1003742"/>
          </a:xfrm>
          <a:prstGeom prst="rect">
            <a:avLst/>
          </a:prstGeom>
        </p:spPr>
      </p:pic>
    </p:spTree>
    <p:extLst>
      <p:ext uri="{BB962C8B-B14F-4D97-AF65-F5344CB8AC3E}">
        <p14:creationId xmlns:p14="http://schemas.microsoft.com/office/powerpoint/2010/main" val="371507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 </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70161908"/>
              </p:ext>
            </p:extLst>
          </p:nvPr>
        </p:nvGraphicFramePr>
        <p:xfrm>
          <a:off x="0" y="1135452"/>
          <a:ext cx="9143999" cy="5550014"/>
        </p:xfrm>
        <a:graphic>
          <a:graphicData uri="http://schemas.openxmlformats.org/drawingml/2006/table">
            <a:tbl>
              <a:tblPr firstRow="1" bandRow="1">
                <a:tableStyleId>{21E4AEA4-8DFA-4A89-87EB-49C32662AFE0}</a:tableStyleId>
              </a:tblPr>
              <a:tblGrid>
                <a:gridCol w="1124810">
                  <a:extLst>
                    <a:ext uri="{9D8B030D-6E8A-4147-A177-3AD203B41FA5}">
                      <a16:colId xmlns:a16="http://schemas.microsoft.com/office/drawing/2014/main" val="244890239"/>
                    </a:ext>
                  </a:extLst>
                </a:gridCol>
                <a:gridCol w="2710823">
                  <a:extLst>
                    <a:ext uri="{9D8B030D-6E8A-4147-A177-3AD203B41FA5}">
                      <a16:colId xmlns:a16="http://schemas.microsoft.com/office/drawing/2014/main" val="1668049456"/>
                    </a:ext>
                  </a:extLst>
                </a:gridCol>
                <a:gridCol w="2699832">
                  <a:extLst>
                    <a:ext uri="{9D8B030D-6E8A-4147-A177-3AD203B41FA5}">
                      <a16:colId xmlns:a16="http://schemas.microsoft.com/office/drawing/2014/main" val="2343139800"/>
                    </a:ext>
                  </a:extLst>
                </a:gridCol>
                <a:gridCol w="2608534">
                  <a:extLst>
                    <a:ext uri="{9D8B030D-6E8A-4147-A177-3AD203B41FA5}">
                      <a16:colId xmlns:a16="http://schemas.microsoft.com/office/drawing/2014/main" val="4252559698"/>
                    </a:ext>
                  </a:extLst>
                </a:gridCol>
              </a:tblGrid>
              <a:tr h="402758">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1871791">
                <a:tc>
                  <a:txBody>
                    <a:bodyPr/>
                    <a:lstStyle/>
                    <a:p>
                      <a:pPr algn="ctr"/>
                      <a:r>
                        <a:rPr lang="en-US" sz="1600" dirty="0">
                          <a:latin typeface="Arial" panose="020B0604020202020204" pitchFamily="34" charset="0"/>
                          <a:cs typeface="Arial" panose="020B0604020202020204" pitchFamily="34" charset="0"/>
                        </a:rPr>
                        <a:t>[1]</a:t>
                      </a:r>
                      <a:endParaRPr lang="en-IN" sz="160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Z. Qian, S. Dai, F. Jiang, and X. Zhang, “Improved joint reversible data hiding in encrypted images”, Journal of Visual Communication and Image Representation, vol. 40, pp. 732-738, 2016</a:t>
                      </a:r>
                    </a:p>
                  </a:txBody>
                  <a:tcPr anchor="ctr"/>
                </a:tc>
                <a:tc>
                  <a:txBody>
                    <a:bodyPr/>
                    <a:lstStyle/>
                    <a:p>
                      <a:pPr marL="285750" indent="-285750">
                        <a:buFont typeface="Wingdings" panose="05000000000000000000" pitchFamily="2" charset="2"/>
                        <a:buChar char="Ø"/>
                      </a:pPr>
                      <a:r>
                        <a:rPr lang="en-US" sz="1400" b="0" i="0" kern="1200" dirty="0">
                          <a:solidFill>
                            <a:schemeClr val="dk1"/>
                          </a:solidFill>
                          <a:effectLst/>
                          <a:latin typeface="Arial" panose="020B0604020202020204" pitchFamily="34" charset="0"/>
                          <a:ea typeface="+mn-ea"/>
                          <a:cs typeface="Arial" panose="020B0604020202020204" pitchFamily="34" charset="0"/>
                        </a:rPr>
                        <a:t>While most techniques of reversible data hiding in encrypted images (RDH-EI) are developed for uncompressed images, this </a:t>
                      </a:r>
                    </a:p>
                    <a:p>
                      <a:r>
                        <a:rPr lang="en-US" sz="1400" b="0" i="0" kern="1200" dirty="0">
                          <a:solidFill>
                            <a:schemeClr val="dk1"/>
                          </a:solidFill>
                          <a:effectLst/>
                          <a:latin typeface="Arial" panose="020B0604020202020204" pitchFamily="34" charset="0"/>
                          <a:ea typeface="+mn-ea"/>
                          <a:cs typeface="Arial" panose="020B0604020202020204" pitchFamily="34" charset="0"/>
                        </a:rPr>
                        <a:t>paper provides a separable reversible data hiding protocol for encrypted JPEG bitstream</a:t>
                      </a:r>
                    </a:p>
                  </a:txBody>
                  <a:tcPr anchor="ctr"/>
                </a:tc>
                <a:tc>
                  <a:txBody>
                    <a:bodyPr/>
                    <a:lstStyle/>
                    <a:p>
                      <a:pPr marL="285750" indent="-285750">
                        <a:buFont typeface="Wingdings" panose="05000000000000000000" pitchFamily="2" charset="2"/>
                        <a:buChar char="Ø"/>
                      </a:pPr>
                      <a:r>
                        <a:rPr lang="en-US" sz="1600" b="0" i="0" kern="1200" dirty="0">
                          <a:solidFill>
                            <a:schemeClr val="dk1"/>
                          </a:solidFill>
                          <a:effectLst/>
                          <a:latin typeface="+mn-lt"/>
                          <a:ea typeface="+mn-ea"/>
                          <a:cs typeface="+mn-cs"/>
                        </a:rPr>
                        <a:t>Message extraction and image recovery are separable, anyone who has the embedding key can extract the </a:t>
                      </a:r>
                    </a:p>
                    <a:p>
                      <a:r>
                        <a:rPr lang="en-US" sz="1600" b="0" i="0" kern="1200" dirty="0">
                          <a:solidFill>
                            <a:schemeClr val="dk1"/>
                          </a:solidFill>
                          <a:effectLst/>
                          <a:latin typeface="+mn-lt"/>
                          <a:ea typeface="+mn-ea"/>
                          <a:cs typeface="+mn-cs"/>
                        </a:rPr>
                        <a:t>message from the marked encrypted copy</a:t>
                      </a:r>
                    </a:p>
                    <a:p>
                      <a:pPr marL="0" indent="0" algn="l">
                        <a:buFont typeface="Wingdings" panose="05000000000000000000" pitchFamily="2" charset="2"/>
                        <a:buNone/>
                      </a:pP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3135576">
                <a:tc>
                  <a:txBody>
                    <a:bodyPr/>
                    <a:lstStyle/>
                    <a:p>
                      <a:pPr algn="ctr"/>
                      <a:r>
                        <a:rPr lang="en-US" sz="1600" dirty="0">
                          <a:latin typeface="Arial" panose="020B0604020202020204" pitchFamily="34" charset="0"/>
                          <a:cs typeface="Arial" panose="020B0604020202020204" pitchFamily="34" charset="0"/>
                        </a:rPr>
                        <a:t>[2]</a:t>
                      </a:r>
                      <a:endParaRPr lang="en-IN" sz="1600" dirty="0">
                        <a:latin typeface="Arial" panose="020B0604020202020204" pitchFamily="34" charset="0"/>
                        <a:cs typeface="Arial" panose="020B0604020202020204" pitchFamily="34" charset="0"/>
                      </a:endParaRPr>
                    </a:p>
                  </a:txBody>
                  <a:tcPr anchor="ctr"/>
                </a:tc>
                <a:tc>
                  <a:txBody>
                    <a:bodyPr/>
                    <a:lstStyle/>
                    <a:p>
                      <a:r>
                        <a:rPr lang="en-GB" sz="1600" kern="1200" dirty="0">
                          <a:solidFill>
                            <a:schemeClr val="dk1"/>
                          </a:solidFill>
                          <a:effectLst/>
                          <a:latin typeface="+mn-lt"/>
                          <a:ea typeface="+mn-ea"/>
                          <a:cs typeface="+mn-cs"/>
                        </a:rPr>
                        <a:t>J. Zhou, W. Sun, L. Dong, et al. “Secure reversible image data hiding over encrypted domain via key modulation,” IEEE Transactions on Circuits and Systems for Video Technology, vol. 26, no. 3, pp. 441-452, 2016. </a:t>
                      </a:r>
                      <a:br>
                        <a:rPr lang="en-US" sz="1600" b="0" i="0" kern="1200" dirty="0">
                          <a:solidFill>
                            <a:schemeClr val="dk1"/>
                          </a:solidFill>
                          <a:effectLst/>
                          <a:latin typeface="+mn-lt"/>
                          <a:ea typeface="+mn-ea"/>
                          <a:cs typeface="+mn-cs"/>
                        </a:rPr>
                      </a:b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The vendor of the transmission product encrypts the initial information using a public encoding key so embeds a novel fingerprint to spot the customer within the encrypted information</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l">
                        <a:buFont typeface="Wingdings" panose="05000000000000000000" pitchFamily="2" charset="2"/>
                        <a:buChar char="Ø"/>
                      </a:pPr>
                      <a:r>
                        <a:rPr lang="en-US" sz="1400" b="0" i="0" kern="1200" dirty="0">
                          <a:solidFill>
                            <a:schemeClr val="dk1"/>
                          </a:solidFill>
                          <a:effectLst/>
                          <a:latin typeface="Arial" panose="020B0604020202020204" pitchFamily="34" charset="0"/>
                          <a:ea typeface="+mn-ea"/>
                          <a:cs typeface="Arial" panose="020B0604020202020204" pitchFamily="34" charset="0"/>
                        </a:rPr>
                        <a:t>B</a:t>
                      </a:r>
                      <a:r>
                        <a:rPr lang="en-US" sz="1400" dirty="0">
                          <a:latin typeface="Arial" panose="020B0604020202020204" pitchFamily="34" charset="0"/>
                          <a:cs typeface="Arial" panose="020B0604020202020204" pitchFamily="34" charset="0"/>
                        </a:rPr>
                        <a:t>it shifting using data hiding in the encrypted image based on bit shifting histogram and proposed method a is robustness is good </a:t>
                      </a:r>
                      <a:endParaRPr lang="en-IN"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Tree>
    <p:extLst>
      <p:ext uri="{BB962C8B-B14F-4D97-AF65-F5344CB8AC3E}">
        <p14:creationId xmlns:p14="http://schemas.microsoft.com/office/powerpoint/2010/main" val="16289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 </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92378962"/>
              </p:ext>
            </p:extLst>
          </p:nvPr>
        </p:nvGraphicFramePr>
        <p:xfrm>
          <a:off x="0" y="1135452"/>
          <a:ext cx="9144000" cy="5605164"/>
        </p:xfrm>
        <a:graphic>
          <a:graphicData uri="http://schemas.openxmlformats.org/drawingml/2006/table">
            <a:tbl>
              <a:tblPr firstRow="1" bandRow="1">
                <a:tableStyleId>{21E4AEA4-8DFA-4A89-87EB-49C32662AFE0}</a:tableStyleId>
              </a:tblPr>
              <a:tblGrid>
                <a:gridCol w="1124811">
                  <a:extLst>
                    <a:ext uri="{9D8B030D-6E8A-4147-A177-3AD203B41FA5}">
                      <a16:colId xmlns:a16="http://schemas.microsoft.com/office/drawing/2014/main" val="244890239"/>
                    </a:ext>
                  </a:extLst>
                </a:gridCol>
                <a:gridCol w="2710823">
                  <a:extLst>
                    <a:ext uri="{9D8B030D-6E8A-4147-A177-3AD203B41FA5}">
                      <a16:colId xmlns:a16="http://schemas.microsoft.com/office/drawing/2014/main" val="1668049456"/>
                    </a:ext>
                  </a:extLst>
                </a:gridCol>
                <a:gridCol w="2699832">
                  <a:extLst>
                    <a:ext uri="{9D8B030D-6E8A-4147-A177-3AD203B41FA5}">
                      <a16:colId xmlns:a16="http://schemas.microsoft.com/office/drawing/2014/main" val="2343139800"/>
                    </a:ext>
                  </a:extLst>
                </a:gridCol>
                <a:gridCol w="2608534">
                  <a:extLst>
                    <a:ext uri="{9D8B030D-6E8A-4147-A177-3AD203B41FA5}">
                      <a16:colId xmlns:a16="http://schemas.microsoft.com/office/drawing/2014/main" val="4252559698"/>
                    </a:ext>
                  </a:extLst>
                </a:gridCol>
              </a:tblGrid>
              <a:tr h="920520">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1910964">
                <a:tc>
                  <a:txBody>
                    <a:bodyPr/>
                    <a:lstStyle/>
                    <a:p>
                      <a:pPr algn="ctr"/>
                      <a:r>
                        <a:rPr lang="en-US" sz="1600" dirty="0">
                          <a:latin typeface="Arial" panose="020B0604020202020204" pitchFamily="34" charset="0"/>
                          <a:cs typeface="Arial" panose="020B0604020202020204" pitchFamily="34" charset="0"/>
                        </a:rPr>
                        <a:t>[3]</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200" dirty="0">
                          <a:latin typeface="Arial" panose="020B0604020202020204" pitchFamily="34" charset="0"/>
                          <a:cs typeface="Arial" panose="020B0604020202020204" pitchFamily="34" charset="0"/>
                        </a:rPr>
                        <a:t>X. Liao, and C. Shu, “Reversible data hiding in encrypted images based on absolute mean difference of multiple neighboring pixels,” Journal of Visual Communication and Image </a:t>
                      </a:r>
                      <a:r>
                        <a:rPr lang="en-US" sz="1200" dirty="0" err="1">
                          <a:latin typeface="Arial" panose="020B0604020202020204" pitchFamily="34" charset="0"/>
                          <a:cs typeface="Arial" panose="020B0604020202020204" pitchFamily="34" charset="0"/>
                        </a:rPr>
                        <a:t>Repre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sentation</a:t>
                      </a:r>
                      <a:r>
                        <a:rPr lang="en-US" sz="1200" dirty="0">
                          <a:latin typeface="Arial" panose="020B0604020202020204" pitchFamily="34" charset="0"/>
                          <a:cs typeface="Arial" panose="020B0604020202020204" pitchFamily="34" charset="0"/>
                        </a:rPr>
                        <a:t>, vol. 28, pp. 21–27, 2015.</a:t>
                      </a:r>
                      <a:endParaRPr lang="en-IN" sz="1200" dirty="0">
                        <a:latin typeface="Arial" panose="020B0604020202020204" pitchFamily="34" charset="0"/>
                        <a:cs typeface="Arial" panose="020B0604020202020204" pitchFamily="34" charset="0"/>
                      </a:endParaRPr>
                    </a:p>
                  </a:txBody>
                  <a:tcPr anchor="ctr"/>
                </a:tc>
                <a:tc>
                  <a:txBody>
                    <a:bodyPr/>
                    <a:lstStyle/>
                    <a:p>
                      <a:pPr marL="285750" indent="-285750" algn="l">
                        <a:buFont typeface="Wingdings" panose="05000000000000000000" pitchFamily="2" charset="2"/>
                        <a:buChar char="Ø"/>
                      </a:pP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a:solidFill>
                            <a:schemeClr val="dk1"/>
                          </a:solidFill>
                          <a:effectLst/>
                          <a:latin typeface="+mn-lt"/>
                          <a:ea typeface="+mn-ea"/>
                          <a:cs typeface="+mn-cs"/>
                        </a:rPr>
                        <a:t> The proposed method takes full advantage of the spatial correlation in the original images to vacate room for embedding data before image encryption</a:t>
                      </a:r>
                      <a:endParaRPr lang="en-IN" sz="1200" u="none" dirty="0">
                        <a:solidFill>
                          <a:schemeClr val="tx1">
                            <a:lumMod val="95000"/>
                            <a:lumOff val="5000"/>
                          </a:schemeClr>
                        </a:solidFill>
                        <a:latin typeface="Arial" panose="020B0604020202020204" pitchFamily="34" charset="0"/>
                        <a:cs typeface="Arial" panose="020B0604020202020204" pitchFamily="34" charset="0"/>
                      </a:endParaRPr>
                    </a:p>
                  </a:txBody>
                  <a:tcPr anchor="ctr"/>
                </a:tc>
                <a:tc>
                  <a:txBody>
                    <a:bodyPr/>
                    <a:lstStyle/>
                    <a:p>
                      <a:pPr marL="285750" indent="-285750" algn="l">
                        <a:buFont typeface="Wingdings" panose="05000000000000000000" pitchFamily="2" charset="2"/>
                        <a:buChar char="Ø"/>
                      </a:pPr>
                      <a:r>
                        <a:rPr lang="en-US" sz="14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a:solidFill>
                            <a:schemeClr val="dk1"/>
                          </a:solidFill>
                          <a:effectLst/>
                          <a:latin typeface="+mn-lt"/>
                          <a:ea typeface="+mn-ea"/>
                          <a:cs typeface="+mn-cs"/>
                        </a:rPr>
                        <a:t>The method adopts an extended run-length coding scheme and a block-based MSB plane rearrangement scheme to efficiently compress the MSB planes</a:t>
                      </a:r>
                      <a:endParaRPr lang="en-IN" sz="1200" dirty="0">
                        <a:solidFill>
                          <a:schemeClr val="tx1">
                            <a:lumMod val="95000"/>
                            <a:lumOff val="5000"/>
                          </a:schemeClr>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688306">
                <a:tc>
                  <a:txBody>
                    <a:bodyPr/>
                    <a:lstStyle/>
                    <a:p>
                      <a:pPr algn="ctr"/>
                      <a:r>
                        <a:rPr lang="en-US" sz="1600" dirty="0">
                          <a:latin typeface="Arial" panose="020B0604020202020204" pitchFamily="34" charset="0"/>
                          <a:cs typeface="Arial" panose="020B0604020202020204" pitchFamily="34" charset="0"/>
                        </a:rPr>
                        <a:t>[4]</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400" dirty="0">
                          <a:latin typeface="Arial" panose="020B0604020202020204" pitchFamily="34" charset="0"/>
                          <a:cs typeface="Arial" panose="020B0604020202020204" pitchFamily="34" charset="0"/>
                        </a:rPr>
                        <a:t>X. Wu, and W. Sun, “High-capacity reversible data hiding in encrypted images by prediction error,” Signal processing, vol. 104, pp. 387-400, 2014.</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just">
                        <a:buFont typeface="Wingdings" panose="05000000000000000000" pitchFamily="2" charset="2"/>
                        <a:buChar char="Ø"/>
                      </a:pPr>
                      <a:r>
                        <a:rPr lang="en-US" sz="1600" b="0" i="0" kern="1200" dirty="0">
                          <a:solidFill>
                            <a:schemeClr val="dk1"/>
                          </a:solidFill>
                          <a:effectLst/>
                          <a:latin typeface="+mn-lt"/>
                          <a:ea typeface="+mn-ea"/>
                          <a:cs typeface="+mn-cs"/>
                        </a:rPr>
                        <a:t>The main idea of RDHEI is that an image owner encrypts a cover image, and then a data hider embeds secret information in the encrypted image. With the information hiding key, a receiver can extract the embedded data from the hidden image</a:t>
                      </a:r>
                      <a:r>
                        <a:rPr lang="en-US" sz="1400" b="0" i="0" kern="1200" dirty="0">
                          <a:solidFill>
                            <a:schemeClr val="dk1"/>
                          </a:solidFill>
                          <a:effectLst/>
                          <a:latin typeface="Arial" panose="020B0604020202020204" pitchFamily="34" charset="0"/>
                          <a:ea typeface="+mn-ea"/>
                          <a:cs typeface="Arial" panose="020B0604020202020204" pitchFamily="34" charset="0"/>
                        </a:rPr>
                        <a:t> </a:t>
                      </a:r>
                      <a:endParaRPr lang="en-IN" sz="1200" dirty="0">
                        <a:latin typeface="Arial" panose="020B0604020202020204" pitchFamily="34" charset="0"/>
                        <a:cs typeface="Arial" panose="020B0604020202020204" pitchFamily="34" charset="0"/>
                      </a:endParaRPr>
                    </a:p>
                  </a:txBody>
                  <a:tcPr anchor="ctr"/>
                </a:tc>
                <a:tc>
                  <a:txBody>
                    <a:bodyPr/>
                    <a:lstStyle/>
                    <a:p>
                      <a:pPr marL="285750" indent="-285750" algn="ctr">
                        <a:buFont typeface="Wingdings" panose="05000000000000000000" pitchFamily="2" charset="2"/>
                        <a:buChar char="Ø"/>
                      </a:pPr>
                      <a:r>
                        <a:rPr lang="en-US" sz="14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a:solidFill>
                            <a:schemeClr val="dk1"/>
                          </a:solidFill>
                          <a:effectLst/>
                          <a:latin typeface="+mn-lt"/>
                          <a:ea typeface="+mn-ea"/>
                          <a:cs typeface="+mn-cs"/>
                        </a:rPr>
                        <a:t>The high PSNR value indicated that the visual artifact of the encrypted image was imperceptible to human visual sensitivity. SSIM (Structural Similarity Index Measurement) was used to evaluate the similarity of two images</a:t>
                      </a:r>
                      <a:endParaRPr lang="en-IN"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Tree>
    <p:extLst>
      <p:ext uri="{BB962C8B-B14F-4D97-AF65-F5344CB8AC3E}">
        <p14:creationId xmlns:p14="http://schemas.microsoft.com/office/powerpoint/2010/main" val="140673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 </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16106640"/>
              </p:ext>
            </p:extLst>
          </p:nvPr>
        </p:nvGraphicFramePr>
        <p:xfrm>
          <a:off x="0" y="1135453"/>
          <a:ext cx="9143999" cy="5722548"/>
        </p:xfrm>
        <a:graphic>
          <a:graphicData uri="http://schemas.openxmlformats.org/drawingml/2006/table">
            <a:tbl>
              <a:tblPr firstRow="1" bandRow="1">
                <a:tableStyleId>{21E4AEA4-8DFA-4A89-87EB-49C32662AFE0}</a:tableStyleId>
              </a:tblPr>
              <a:tblGrid>
                <a:gridCol w="1124810">
                  <a:extLst>
                    <a:ext uri="{9D8B030D-6E8A-4147-A177-3AD203B41FA5}">
                      <a16:colId xmlns:a16="http://schemas.microsoft.com/office/drawing/2014/main" val="244890239"/>
                    </a:ext>
                  </a:extLst>
                </a:gridCol>
                <a:gridCol w="2710823">
                  <a:extLst>
                    <a:ext uri="{9D8B030D-6E8A-4147-A177-3AD203B41FA5}">
                      <a16:colId xmlns:a16="http://schemas.microsoft.com/office/drawing/2014/main" val="1668049456"/>
                    </a:ext>
                  </a:extLst>
                </a:gridCol>
                <a:gridCol w="2699833">
                  <a:extLst>
                    <a:ext uri="{9D8B030D-6E8A-4147-A177-3AD203B41FA5}">
                      <a16:colId xmlns:a16="http://schemas.microsoft.com/office/drawing/2014/main" val="2343139800"/>
                    </a:ext>
                  </a:extLst>
                </a:gridCol>
                <a:gridCol w="2608533">
                  <a:extLst>
                    <a:ext uri="{9D8B030D-6E8A-4147-A177-3AD203B41FA5}">
                      <a16:colId xmlns:a16="http://schemas.microsoft.com/office/drawing/2014/main" val="4252559698"/>
                    </a:ext>
                  </a:extLst>
                </a:gridCol>
              </a:tblGrid>
              <a:tr h="602328">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871658">
                <a:tc>
                  <a:txBody>
                    <a:bodyPr/>
                    <a:lstStyle/>
                    <a:p>
                      <a:pPr algn="ctr"/>
                      <a:r>
                        <a:rPr lang="en-US" sz="1600" dirty="0">
                          <a:latin typeface="Arial" panose="020B0604020202020204" pitchFamily="34" charset="0"/>
                          <a:cs typeface="Arial" panose="020B0604020202020204" pitchFamily="34" charset="0"/>
                        </a:rPr>
                        <a:t>[5]</a:t>
                      </a:r>
                      <a:endParaRPr lang="en-IN" sz="1600" dirty="0">
                        <a:latin typeface="Arial" panose="020B0604020202020204" pitchFamily="34" charset="0"/>
                        <a:cs typeface="Arial" panose="020B0604020202020204" pitchFamily="34" charset="0"/>
                      </a:endParaRPr>
                    </a:p>
                  </a:txBody>
                  <a:tcPr anchor="ctr"/>
                </a:tc>
                <a:tc>
                  <a:txBody>
                    <a:bodyPr/>
                    <a:lstStyle/>
                    <a:p>
                      <a:r>
                        <a:rPr lang="en-US" sz="1600" b="0" i="0" kern="1200" dirty="0">
                          <a:solidFill>
                            <a:schemeClr val="dk1"/>
                          </a:solidFill>
                          <a:effectLst/>
                          <a:latin typeface="+mn-lt"/>
                          <a:ea typeface="+mn-ea"/>
                          <a:cs typeface="+mn-cs"/>
                        </a:rPr>
                        <a:t>X. Cao, L. Du, X. Wei, et al. “High capacity reversible data hiding in encrypted images by patch-level sparse representation,” IEEE Transactions on Cybernetics, vol. 46, no. 5, pp. 1132-1143, 2016.</a:t>
                      </a:r>
                      <a:br>
                        <a:rPr lang="en-US" sz="1600" b="0" i="0" kern="1200" dirty="0">
                          <a:solidFill>
                            <a:schemeClr val="dk1"/>
                          </a:solidFill>
                          <a:effectLst/>
                          <a:latin typeface="+mn-lt"/>
                          <a:ea typeface="+mn-ea"/>
                          <a:cs typeface="+mn-cs"/>
                        </a:rPr>
                      </a:br>
                      <a:br>
                        <a:rPr lang="en-US" sz="1600" b="0" i="0" kern="1200" dirty="0">
                          <a:solidFill>
                            <a:schemeClr val="dk1"/>
                          </a:solidFill>
                          <a:effectLst/>
                          <a:latin typeface="+mn-lt"/>
                          <a:ea typeface="+mn-ea"/>
                          <a:cs typeface="+mn-cs"/>
                        </a:rPr>
                      </a:br>
                      <a:endParaRPr lang="en-IN" sz="1400" dirty="0">
                        <a:latin typeface="Arial" panose="020B0604020202020204" pitchFamily="34" charset="0"/>
                        <a:cs typeface="Arial" panose="020B0604020202020204" pitchFamily="34" charset="0"/>
                      </a:endParaRPr>
                    </a:p>
                  </a:txBody>
                  <a:tcPr anchor="ct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i="0" kern="1200" dirty="0">
                          <a:solidFill>
                            <a:schemeClr val="dk1"/>
                          </a:solidFill>
                          <a:effectLst/>
                          <a:latin typeface="+mn-lt"/>
                          <a:ea typeface="+mn-ea"/>
                          <a:cs typeface="+mn-cs"/>
                        </a:rPr>
                        <a:t>Reversible data hiding (RDH) in cover images is a methodology that embeds secret messages into original images, such as law forensics, military, and medical images</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l">
                        <a:buFont typeface="Wingdings" panose="05000000000000000000" pitchFamily="2" charset="2"/>
                        <a:buChar char="Ø"/>
                      </a:pPr>
                      <a:r>
                        <a:rPr lang="en-US" sz="1600" b="0" i="0" kern="1200" dirty="0">
                          <a:solidFill>
                            <a:schemeClr val="dk1"/>
                          </a:solidFill>
                          <a:effectLst/>
                          <a:latin typeface="+mn-lt"/>
                          <a:ea typeface="+mn-ea"/>
                          <a:cs typeface="+mn-cs"/>
                        </a:rPr>
                        <a:t>The number of incorrectly extracted bits, the payload, and the recovered image quality after message extraction</a:t>
                      </a:r>
                    </a:p>
                    <a:p>
                      <a:pPr marL="0" indent="0" algn="l">
                        <a:buFont typeface="Wingdings" panose="05000000000000000000" pitchFamily="2" charset="2"/>
                        <a:buNone/>
                      </a:pPr>
                      <a:endParaRPr lang="en-US" sz="1600" b="0" i="0" kern="1200" dirty="0">
                        <a:solidFill>
                          <a:schemeClr val="dk1"/>
                        </a:solidFill>
                        <a:effectLst/>
                        <a:latin typeface="+mn-lt"/>
                        <a:ea typeface="+mn-ea"/>
                        <a:cs typeface="+mn-cs"/>
                      </a:endParaRPr>
                    </a:p>
                    <a:p>
                      <a:pPr marL="0" indent="0" algn="l">
                        <a:buFont typeface="Wingdings" panose="05000000000000000000" pitchFamily="2" charset="2"/>
                        <a:buNone/>
                      </a:pPr>
                      <a:endParaRPr lang="en-US" sz="1600" b="0" i="0" kern="1200" dirty="0">
                        <a:solidFill>
                          <a:schemeClr val="dk1"/>
                        </a:solidFill>
                        <a:effectLst/>
                        <a:latin typeface="+mn-lt"/>
                        <a:ea typeface="+mn-ea"/>
                        <a:cs typeface="+mn-cs"/>
                      </a:endParaRPr>
                    </a:p>
                    <a:p>
                      <a:pPr marL="0" indent="0" algn="l">
                        <a:buFont typeface="Wingdings" panose="05000000000000000000" pitchFamily="2" charset="2"/>
                        <a:buNone/>
                      </a:pPr>
                      <a:endParaRPr lang="en-US" sz="1600" b="0" i="0" kern="1200" dirty="0">
                        <a:solidFill>
                          <a:schemeClr val="dk1"/>
                        </a:solidFill>
                        <a:effectLst/>
                        <a:latin typeface="+mn-lt"/>
                        <a:ea typeface="+mn-ea"/>
                        <a:cs typeface="+mn-cs"/>
                      </a:endParaRPr>
                    </a:p>
                    <a:p>
                      <a:pPr marL="0" indent="0" algn="l">
                        <a:buFont typeface="Wingdings" panose="05000000000000000000" pitchFamily="2" charset="2"/>
                        <a:buNone/>
                      </a:pPr>
                      <a:endParaRPr lang="en-US"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240900307"/>
                  </a:ext>
                </a:extLst>
              </a:tr>
              <a:tr h="2248562">
                <a:tc>
                  <a:txBody>
                    <a:bodyPr/>
                    <a:lstStyle/>
                    <a:p>
                      <a:pPr algn="ctr"/>
                      <a:r>
                        <a:rPr lang="en-US" sz="1600" dirty="0">
                          <a:latin typeface="Arial" panose="020B0604020202020204" pitchFamily="34" charset="0"/>
                          <a:cs typeface="Arial" panose="020B0604020202020204" pitchFamily="34" charset="0"/>
                        </a:rPr>
                        <a:t>[6]</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400" dirty="0">
                          <a:latin typeface="Arial" panose="020B0604020202020204" pitchFamily="34" charset="0"/>
                          <a:cs typeface="Arial" panose="020B0604020202020204" pitchFamily="34" charset="0"/>
                        </a:rPr>
                        <a:t>F. Huang, J. Huang, and Y. Q. Shi, “New framework for reversible data hiding in encrypted domain”. IEEE Transactions on Information Forensics and Security, vol. 11, no. 12, pp. 2777-2789, 2016.</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just">
                        <a:buFont typeface="Wingdings" panose="05000000000000000000" pitchFamily="2" charset="2"/>
                        <a:buChar char="Ø"/>
                      </a:pPr>
                      <a:r>
                        <a:rPr lang="en-US" sz="1600" b="0" i="0" kern="1200" dirty="0">
                          <a:solidFill>
                            <a:schemeClr val="dk1"/>
                          </a:solidFill>
                          <a:effectLst/>
                          <a:latin typeface="+mn-lt"/>
                          <a:ea typeface="+mn-ea"/>
                          <a:cs typeface="+mn-cs"/>
                        </a:rPr>
                        <a:t>Hundreds of reversible data hiding (RDH) algorithms have been reported. Via exploring the correlation between the neighboring pixels (or coefficients), </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l">
                        <a:buFont typeface="Wingdings" panose="05000000000000000000" pitchFamily="2" charset="2"/>
                        <a:buChar char="Ø"/>
                      </a:pPr>
                      <a:r>
                        <a:rPr lang="en-US" sz="1600" b="0" i="0" kern="1200" dirty="0">
                          <a:solidFill>
                            <a:schemeClr val="dk1"/>
                          </a:solidFill>
                          <a:effectLst/>
                          <a:latin typeface="+mn-lt"/>
                          <a:ea typeface="+mn-ea"/>
                          <a:cs typeface="+mn-cs"/>
                        </a:rPr>
                        <a:t>It can accomplish the data hiding by applying the numerous RDH algorithms previously proposed to the encrypted domain directly.</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Tree>
    <p:extLst>
      <p:ext uri="{BB962C8B-B14F-4D97-AF65-F5344CB8AC3E}">
        <p14:creationId xmlns:p14="http://schemas.microsoft.com/office/powerpoint/2010/main" val="290638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56868"/>
            <a:ext cx="7886700" cy="5309101"/>
          </a:xfrm>
        </p:spPr>
        <p:txBody>
          <a:bodyPr>
            <a:noAutofit/>
          </a:bodyPr>
          <a:lstStyle/>
          <a:p>
            <a:pPr>
              <a:lnSpc>
                <a:spcPct val="150000"/>
              </a:lnSpc>
            </a:pPr>
            <a:r>
              <a:rPr lang="en-US" sz="2200" b="0" i="0" kern="1200" dirty="0">
                <a:solidFill>
                  <a:schemeClr val="dk1"/>
                </a:solidFill>
                <a:effectLst/>
                <a:latin typeface="Arial" panose="020B0604020202020204" pitchFamily="34" charset="0"/>
                <a:ea typeface="+mn-ea"/>
                <a:cs typeface="Arial" panose="020B0604020202020204" pitchFamily="34" charset="0"/>
              </a:rPr>
              <a:t>Imperceptibility, robustness, localization, recovery and computation time</a:t>
            </a:r>
            <a:endParaRPr lang="en-IN" sz="2200" dirty="0">
              <a:latin typeface="Arial" panose="020B0604020202020204" pitchFamily="34" charset="0"/>
              <a:cs typeface="Arial" panose="020B0604020202020204" pitchFamily="34" charset="0"/>
            </a:endParaRPr>
          </a:p>
          <a:p>
            <a:pPr>
              <a:lnSpc>
                <a:spcPct val="150000"/>
              </a:lnSpc>
            </a:pPr>
            <a:r>
              <a:rPr lang="en-US" sz="2200" dirty="0">
                <a:latin typeface="Arial" panose="020B0604020202020204" pitchFamily="34" charset="0"/>
                <a:cs typeface="Arial" panose="020B0604020202020204" pitchFamily="34" charset="0"/>
              </a:rPr>
              <a:t>Performance of </a:t>
            </a:r>
            <a:r>
              <a:rPr lang="en-US" sz="2200" b="0" i="0" kern="1200" dirty="0">
                <a:solidFill>
                  <a:schemeClr val="dk1"/>
                </a:solidFill>
                <a:effectLst/>
                <a:latin typeface="Arial" panose="020B0604020202020204" pitchFamily="34" charset="0"/>
                <a:ea typeface="+mn-ea"/>
                <a:cs typeface="Arial" panose="020B0604020202020204" pitchFamily="34" charset="0"/>
              </a:rPr>
              <a:t> PSNR values </a:t>
            </a:r>
          </a:p>
          <a:p>
            <a:pPr>
              <a:lnSpc>
                <a:spcPct val="150000"/>
              </a:lnSpc>
            </a:pPr>
            <a:r>
              <a:rPr lang="en-US" sz="2200" b="0" i="0" kern="1200" dirty="0">
                <a:solidFill>
                  <a:schemeClr val="dk1"/>
                </a:solidFill>
                <a:effectLst/>
                <a:latin typeface="Arial" panose="020B0604020202020204" pitchFamily="34" charset="0"/>
                <a:ea typeface="+mn-ea"/>
                <a:cs typeface="Arial" panose="020B0604020202020204" pitchFamily="34" charset="0"/>
              </a:rPr>
              <a:t>Results demonstrate the effectiveness of the proposed algorithm</a:t>
            </a:r>
            <a:endParaRPr lang="en-US" sz="2200" dirty="0">
              <a:solidFill>
                <a:schemeClr val="dk1"/>
              </a:solidFill>
              <a:latin typeface="Arial" panose="020B0604020202020204" pitchFamily="34" charset="0"/>
              <a:cs typeface="Arial" panose="020B0604020202020204" pitchFamily="34" charset="0"/>
            </a:endParaRPr>
          </a:p>
          <a:p>
            <a:pPr>
              <a:lnSpc>
                <a:spcPct val="150000"/>
              </a:lnSpc>
            </a:pPr>
            <a:r>
              <a:rPr lang="en-US" sz="2200" dirty="0">
                <a:solidFill>
                  <a:schemeClr val="dk1"/>
                </a:solidFill>
                <a:latin typeface="Arial" panose="020B0604020202020204" pitchFamily="34" charset="0"/>
                <a:cs typeface="Arial" panose="020B0604020202020204" pitchFamily="34" charset="0"/>
              </a:rPr>
              <a:t>A</a:t>
            </a:r>
            <a:r>
              <a:rPr lang="en-US" sz="2200" b="0" i="0" kern="1200" dirty="0">
                <a:solidFill>
                  <a:schemeClr val="dk1"/>
                </a:solidFill>
                <a:effectLst/>
                <a:latin typeface="Arial" panose="020B0604020202020204" pitchFamily="34" charset="0"/>
                <a:ea typeface="+mn-ea"/>
                <a:cs typeface="Arial" panose="020B0604020202020204" pitchFamily="34" charset="0"/>
              </a:rPr>
              <a:t>t low embedding capacities and mitigates the capacity control problem</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Inferences from the literature</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86662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48899"/>
            <a:ext cx="7886700" cy="5309101"/>
          </a:xfrm>
        </p:spPr>
        <p:txBody>
          <a:bodyPr>
            <a:noAutofit/>
          </a:bodyPr>
          <a:lstStyle/>
          <a:p>
            <a:pPr>
              <a:lnSpc>
                <a:spcPct val="150000"/>
              </a:lnSpc>
            </a:pPr>
            <a:r>
              <a:rPr lang="en-US" sz="2200" dirty="0">
                <a:effectLst/>
                <a:latin typeface="Arial" panose="020B0604020202020204" pitchFamily="34" charset="0"/>
                <a:ea typeface="Times New Roman" panose="02020603050405020304" pitchFamily="18" charset="0"/>
                <a:cs typeface="Arial" panose="020B0604020202020204" pitchFamily="34" charset="0"/>
              </a:rPr>
              <a:t>To </a:t>
            </a:r>
            <a:r>
              <a:rPr lang="en-US" sz="2200" dirty="0">
                <a:latin typeface="Arial" panose="020B0604020202020204" pitchFamily="34" charset="0"/>
                <a:ea typeface="Times New Roman" panose="02020603050405020304" pitchFamily="18" charset="0"/>
                <a:cs typeface="Arial" panose="020B0604020202020204" pitchFamily="34" charset="0"/>
              </a:rPr>
              <a:t>achieve</a:t>
            </a:r>
            <a:r>
              <a:rPr lang="en-US" sz="2200" dirty="0">
                <a:effectLst/>
                <a:latin typeface="Arial" panose="020B0604020202020204" pitchFamily="34" charset="0"/>
                <a:ea typeface="Times New Roman" panose="02020603050405020304" pitchFamily="18" charset="0"/>
                <a:cs typeface="Arial" panose="020B0604020202020204" pitchFamily="34" charset="0"/>
              </a:rPr>
              <a:t> robust against some malicious attacks such as filtering, noise and clipping attacks. </a:t>
            </a:r>
          </a:p>
          <a:p>
            <a:pPr>
              <a:lnSpc>
                <a:spcPct val="150000"/>
              </a:lnSpc>
            </a:pPr>
            <a:r>
              <a:rPr lang="en-US" sz="2200" dirty="0">
                <a:latin typeface="Arial" panose="020B0604020202020204" pitchFamily="34" charset="0"/>
                <a:ea typeface="Times New Roman" panose="02020603050405020304" pitchFamily="18" charset="0"/>
                <a:cs typeface="Arial" panose="020B0604020202020204" pitchFamily="34" charset="0"/>
              </a:rPr>
              <a:t>To determine C</a:t>
            </a:r>
            <a:r>
              <a:rPr lang="en-US" sz="2200" dirty="0">
                <a:effectLst/>
                <a:latin typeface="Arial" panose="020B0604020202020204" pitchFamily="34" charset="0"/>
                <a:ea typeface="Times New Roman" panose="02020603050405020304" pitchFamily="18" charset="0"/>
                <a:cs typeface="Arial" panose="020B0604020202020204" pitchFamily="34" charset="0"/>
              </a:rPr>
              <a:t>ontinuous verification without verification dispute even after the medical image is restored.</a:t>
            </a:r>
          </a:p>
          <a:p>
            <a:pPr>
              <a:lnSpc>
                <a:spcPct val="150000"/>
              </a:lnSpc>
            </a:pPr>
            <a:r>
              <a:rPr lang="en-GB" sz="2200" dirty="0">
                <a:latin typeface="Arial" panose="020B0604020202020204" pitchFamily="34" charset="0"/>
                <a:ea typeface="Calibri" panose="020F0502020204030204" pitchFamily="34" charset="0"/>
                <a:cs typeface="Arial" panose="020B0604020202020204" pitchFamily="34" charset="0"/>
              </a:rPr>
              <a:t>To avoid </a:t>
            </a:r>
            <a:r>
              <a:rPr lang="en-GB" sz="2200" dirty="0">
                <a:effectLst/>
                <a:latin typeface="Arial" panose="020B0604020202020204" pitchFamily="34" charset="0"/>
                <a:ea typeface="Calibri" panose="020F0502020204030204" pitchFamily="34" charset="0"/>
                <a:cs typeface="Arial" panose="020B0604020202020204" pitchFamily="34" charset="0"/>
              </a:rPr>
              <a:t>third party storage requirements </a:t>
            </a:r>
          </a:p>
          <a:p>
            <a:pPr>
              <a:lnSpc>
                <a:spcPct val="150000"/>
              </a:lnSpc>
            </a:pPr>
            <a:r>
              <a:rPr lang="en-US" sz="2200" dirty="0">
                <a:latin typeface="Arial" panose="020B0604020202020204" pitchFamily="34" charset="0"/>
                <a:ea typeface="Times New Roman" panose="02020603050405020304" pitchFamily="18" charset="0"/>
                <a:cs typeface="Arial" panose="020B0604020202020204" pitchFamily="34" charset="0"/>
              </a:rPr>
              <a:t>T</a:t>
            </a:r>
            <a:r>
              <a:rPr lang="en-US" sz="2200" dirty="0">
                <a:effectLst/>
                <a:latin typeface="Arial" panose="020B0604020202020204" pitchFamily="34" charset="0"/>
                <a:ea typeface="Times New Roman" panose="02020603050405020304" pitchFamily="18" charset="0"/>
                <a:cs typeface="Arial" panose="020B0604020202020204" pitchFamily="34" charset="0"/>
              </a:rPr>
              <a:t>o guarantee the lossless, distinguish ability and robustness of our proposed HRZW.</a:t>
            </a:r>
          </a:p>
          <a:p>
            <a:pPr>
              <a:lnSpc>
                <a:spcPct val="150000"/>
              </a:lnSpc>
            </a:pPr>
            <a:endParaRPr lang="en-US" sz="1800" dirty="0">
              <a:effectLst/>
              <a:latin typeface="Times New Roman" panose="02020603050405020304" pitchFamily="18" charset="0"/>
              <a:ea typeface="Times New Roman" panose="02020603050405020304" pitchFamily="18" charset="0"/>
            </a:endParaRPr>
          </a:p>
          <a:p>
            <a:pPr>
              <a:lnSpc>
                <a:spcPct val="150000"/>
              </a:lnSpc>
            </a:pPr>
            <a:endParaRPr lang="en-US" sz="1800" dirty="0">
              <a:effectLst/>
              <a:latin typeface="Times New Roman" panose="02020603050405020304" pitchFamily="18" charset="0"/>
              <a:ea typeface="Times New Roman" panose="02020603050405020304" pitchFamily="18" charset="0"/>
            </a:endParaRPr>
          </a:p>
          <a:p>
            <a:pPr>
              <a:lnSpc>
                <a:spcPct val="150000"/>
              </a:lnSpc>
            </a:pPr>
            <a:endParaRPr lang="en-US" sz="2200" dirty="0">
              <a:latin typeface="Arial" panose="020B060402020202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Project Objectives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656338"/>
            <a:ext cx="1174719" cy="1152343"/>
          </a:xfrm>
          <a:prstGeom prst="rect">
            <a:avLst/>
          </a:prstGeom>
        </p:spPr>
      </p:pic>
    </p:spTree>
    <p:extLst>
      <p:ext uri="{BB962C8B-B14F-4D97-AF65-F5344CB8AC3E}">
        <p14:creationId xmlns:p14="http://schemas.microsoft.com/office/powerpoint/2010/main" val="2365105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554</TotalTime>
  <Words>1671</Words>
  <Application>Microsoft Office PowerPoint</Application>
  <PresentationFormat>On-screen Show (4:3)</PresentationFormat>
  <Paragraphs>241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Embedding of ownership share</vt:lpstr>
      <vt:lpstr>PowerPoint Presentation</vt:lpstr>
      <vt:lpstr>                                          process of Embedding  Original image                                 logo                     ownership share             watermarked image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 Scholar</dc:creator>
  <cp:lastModifiedBy>Sri MageshWaran</cp:lastModifiedBy>
  <cp:revision>23</cp:revision>
  <dcterms:created xsi:type="dcterms:W3CDTF">2024-08-09T05:17:06Z</dcterms:created>
  <dcterms:modified xsi:type="dcterms:W3CDTF">2024-11-06T03:33:34Z</dcterms:modified>
</cp:coreProperties>
</file>