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9" r:id="rId7"/>
    <p:sldId id="260" r:id="rId8"/>
    <p:sldId id="267" r:id="rId9"/>
    <p:sldId id="271" r:id="rId10"/>
    <p:sldId id="268" r:id="rId11"/>
    <p:sldId id="269" r:id="rId12"/>
    <p:sldId id="272" r:id="rId13"/>
    <p:sldId id="270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796" autoAdjust="0"/>
  </p:normalViewPr>
  <p:slideViewPr>
    <p:cSldViewPr snapToGrid="0">
      <p:cViewPr varScale="1">
        <p:scale>
          <a:sx n="49" d="100"/>
          <a:sy n="49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Intro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Setup &amp; Validate your Unit	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Mock your dependent modules using injection - MVC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API unit Testing - .NET Core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Unit Testing in the context of SPA - VueJs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Intro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Setup &amp; Validate your Unit	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Mock your dependent modules using injection - MVC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Web API unit Testing - .NET Core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Unit Testing in the context of SPA - VueJs</a:t>
          </a:r>
        </a:p>
      </dsp:txBody>
      <dsp:txXfrm>
        <a:off x="1150288" y="4984278"/>
        <a:ext cx="5641034" cy="99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4786/Provider/Inde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:64786/Provider/Details/100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4786/Facility/Inde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:64786/Facility/FacilityByZip?value=20878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2499/swagger/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:52499/weatherforecast/climate/ak/kumar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User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127.0.0.1:8080/getUsers/saffron@gmail.co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7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4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1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4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Sustainability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/>
              <a:t>For nUnit : Download nUnit Test Adapter using ‘Tools &gt; Extensions and Update’ From Visual Studio and menu and integrate with Visual Studio Test runner for result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2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>
                <a:hlinkClick r:id="rId3"/>
              </a:rPr>
              <a:t>http://localhost:64786/Provider/Index</a:t>
            </a:r>
            <a:endParaRPr lang="en-US" noProof="1"/>
          </a:p>
          <a:p>
            <a:r>
              <a:rPr lang="en-US" noProof="1">
                <a:hlinkClick r:id="rId4"/>
              </a:rPr>
              <a:t>http://localhost:64786/Provider/Details/100</a:t>
            </a:r>
            <a:endParaRPr lang="en-US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1">
                <a:hlinkClick r:id="rId3"/>
              </a:rPr>
              <a:t>http://localhost:64786/Facility/Index</a:t>
            </a:r>
            <a:endParaRPr lang="en-US" sz="1200" noProof="1"/>
          </a:p>
          <a:p>
            <a:r>
              <a:rPr lang="en-US" sz="1200" noProof="1">
                <a:hlinkClick r:id="rId4"/>
              </a:rPr>
              <a:t>http://localhost:64786/Facility/FacilityByZip?value=20878</a:t>
            </a:r>
            <a:endParaRPr lang="en-US" sz="12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1">
                <a:hlinkClick r:id="rId3"/>
              </a:rPr>
              <a:t>http://localhost:52499/swagger/index.html</a:t>
            </a:r>
            <a:endParaRPr lang="en-US" sz="1200" noProof="1"/>
          </a:p>
          <a:p>
            <a:r>
              <a:rPr lang="en-US" sz="1200" noProof="1">
                <a:hlinkClick r:id="rId4"/>
              </a:rPr>
              <a:t>http://localhost:52499/weatherforecast/climate/ak/kumar</a:t>
            </a:r>
            <a:endParaRPr lang="en-US" sz="12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4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npm</a:t>
            </a:r>
            <a:r>
              <a:rPr lang="en-US" sz="1200" dirty="0"/>
              <a:t> run </a:t>
            </a:r>
            <a:r>
              <a:rPr lang="en-US" sz="1200" dirty="0" err="1"/>
              <a:t>test:unit</a:t>
            </a:r>
            <a:r>
              <a:rPr lang="en-US" sz="1200" dirty="0"/>
              <a:t> //Run through command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expect(</a:t>
            </a:r>
            <a:r>
              <a:rPr lang="en-US" dirty="0" err="1">
                <a:effectLst/>
              </a:rPr>
              <a:t>response.status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toBe</a:t>
            </a:r>
            <a:r>
              <a:rPr lang="en-US" dirty="0">
                <a:effectLst/>
              </a:rPr>
              <a:t>(200); //Assert your service response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Funny </a:t>
            </a:r>
            <a:r>
              <a:rPr lang="en-US" dirty="0">
                <a:effectLst/>
                <a:sym typeface="Wingdings" panose="05000000000000000000" pitchFamily="2" charset="2"/>
              </a:rPr>
              <a:t> : ‘Your test suite must contain at least one test’ – had forgot to save file after first test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npm</a:t>
            </a:r>
            <a:r>
              <a:rPr lang="en-US" sz="1200" dirty="0"/>
              <a:t> run </a:t>
            </a:r>
            <a:r>
              <a:rPr lang="en-US" sz="1200" dirty="0" err="1"/>
              <a:t>test:unit</a:t>
            </a:r>
            <a:r>
              <a:rPr lang="en-US" sz="1200" dirty="0"/>
              <a:t> //Run through command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expect(</a:t>
            </a:r>
            <a:r>
              <a:rPr lang="en-US" dirty="0" err="1">
                <a:effectLst/>
              </a:rPr>
              <a:t>response.status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toBe</a:t>
            </a:r>
            <a:r>
              <a:rPr lang="en-US" dirty="0">
                <a:effectLst/>
              </a:rPr>
              <a:t>(200); //Assert your service response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Funny </a:t>
            </a:r>
            <a:r>
              <a:rPr lang="en-US" dirty="0">
                <a:effectLst/>
                <a:sym typeface="Wingdings" panose="05000000000000000000" pitchFamily="2" charset="2"/>
              </a:rPr>
              <a:t> : ‘Your test suite must contain at least one test’ – had forgot to save file after first test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2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npm</a:t>
            </a:r>
            <a:r>
              <a:rPr lang="en-US" sz="1200" dirty="0"/>
              <a:t> run </a:t>
            </a:r>
            <a:r>
              <a:rPr lang="en-US" sz="1200" dirty="0" err="1"/>
              <a:t>test:unit</a:t>
            </a:r>
            <a:r>
              <a:rPr lang="en-US" sz="1200" dirty="0"/>
              <a:t> //Run through command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expect(</a:t>
            </a:r>
            <a:r>
              <a:rPr lang="en-US" dirty="0" err="1">
                <a:effectLst/>
              </a:rPr>
              <a:t>response.status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toBe</a:t>
            </a:r>
            <a:r>
              <a:rPr lang="en-US" dirty="0">
                <a:effectLst/>
              </a:rPr>
              <a:t>(200); //Assert your service response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Funny </a:t>
            </a:r>
            <a:r>
              <a:rPr lang="en-US" dirty="0">
                <a:effectLst/>
                <a:sym typeface="Wingdings" panose="05000000000000000000" pitchFamily="2" charset="2"/>
              </a:rPr>
              <a:t> : ‘Your test suite must contain at least one test’ – had forgot to save file after first test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sym typeface="Wingdings" panose="05000000000000000000" pitchFamily="2" charset="2"/>
            </a:endParaRPr>
          </a:p>
          <a:p>
            <a:pPr lvl="2"/>
            <a:r>
              <a:rPr lang="en-US" dirty="0">
                <a:hlinkClick r:id="rId3"/>
              </a:rPr>
              <a:t>127.0.0.1:8088/</a:t>
            </a:r>
            <a:r>
              <a:rPr lang="en-US" dirty="0" err="1">
                <a:hlinkClick r:id="rId3"/>
              </a:rPr>
              <a:t>getUsers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127.0.0.1:8088/getUsers/saffron@gmail.com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http://localhost:3000/    : express service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Add watch on test cases :</a:t>
            </a:r>
          </a:p>
          <a:p>
            <a:pPr lvl="2"/>
            <a:r>
              <a:rPr lang="en-US" dirty="0"/>
              <a:t>Update </a:t>
            </a:r>
            <a:r>
              <a:rPr lang="en-US" dirty="0" err="1"/>
              <a:t>package.json</a:t>
            </a:r>
            <a:r>
              <a:rPr lang="en-US" dirty="0"/>
              <a:t> (</a:t>
            </a:r>
            <a:r>
              <a:rPr lang="en-US" dirty="0" err="1">
                <a:highlight>
                  <a:srgbClr val="808080"/>
                </a:highlight>
              </a:rPr>
              <a:t>test:unit:watch</a:t>
            </a:r>
            <a:r>
              <a:rPr lang="en-US" dirty="0">
                <a:highlight>
                  <a:srgbClr val="808080"/>
                </a:highlight>
              </a:rPr>
              <a:t>": "</a:t>
            </a:r>
            <a:r>
              <a:rPr lang="en-US" dirty="0" err="1">
                <a:highlight>
                  <a:srgbClr val="808080"/>
                </a:highlight>
              </a:rPr>
              <a:t>vue</a:t>
            </a:r>
            <a:r>
              <a:rPr lang="en-US" dirty="0">
                <a:highlight>
                  <a:srgbClr val="808080"/>
                </a:highlight>
              </a:rPr>
              <a:t>-cli-service </a:t>
            </a:r>
            <a:r>
              <a:rPr lang="en-US" dirty="0" err="1">
                <a:highlight>
                  <a:srgbClr val="808080"/>
                </a:highlight>
              </a:rPr>
              <a:t>test:unit</a:t>
            </a:r>
            <a:r>
              <a:rPr lang="en-US" dirty="0">
                <a:highlight>
                  <a:srgbClr val="808080"/>
                </a:highlight>
              </a:rPr>
              <a:t> --watch", 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Run test in watch mode (</a:t>
            </a:r>
            <a:r>
              <a:rPr lang="en-US" dirty="0" err="1">
                <a:highlight>
                  <a:srgbClr val="808080"/>
                </a:highlight>
              </a:rPr>
              <a:t>npm</a:t>
            </a:r>
            <a:r>
              <a:rPr lang="en-US" dirty="0">
                <a:highlight>
                  <a:srgbClr val="808080"/>
                </a:highlight>
              </a:rPr>
              <a:t> run </a:t>
            </a:r>
            <a:r>
              <a:rPr lang="en-US" dirty="0" err="1">
                <a:highlight>
                  <a:srgbClr val="808080"/>
                </a:highlight>
              </a:rPr>
              <a:t>test:unit:watch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6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test-utils.vuejs.org/guides/" TargetMode="External"/><Relationship Id="rId2" Type="http://schemas.openxmlformats.org/officeDocument/2006/relationships/hyperlink" Target="http://www.ncrunch.net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pmjs.com/package/jest-mock-axios" TargetMode="External"/><Relationship Id="rId4" Type="http://schemas.openxmlformats.org/officeDocument/2006/relationships/hyperlink" Target="https://developer.mozilla.org/en-US/docs/Learn/Server-side/Express_Nodejs/Introduc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8114" y="4553238"/>
            <a:ext cx="4353886" cy="684000"/>
          </a:xfrm>
        </p:spPr>
        <p:txBody>
          <a:bodyPr/>
          <a:lstStyle/>
          <a:p>
            <a:r>
              <a:rPr lang="en-US" dirty="0"/>
              <a:t> Independently scrutinizing the smallest unit of program for proper operation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8" y="53723"/>
            <a:ext cx="12145511" cy="772107"/>
          </a:xfrm>
        </p:spPr>
        <p:txBody>
          <a:bodyPr/>
          <a:lstStyle/>
          <a:p>
            <a:r>
              <a:rPr lang="en-US" sz="3600" dirty="0"/>
              <a:t>Unit Testing : Vue Application - Mocking service call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10" y="6562002"/>
            <a:ext cx="2447918" cy="15947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3"/>
            <a:ext cx="2552123" cy="159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Setup &amp; Validate your Unit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3760" y="6562002"/>
            <a:ext cx="1713922" cy="159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Service Dependency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18972" y="6555922"/>
            <a:ext cx="1713922" cy="1655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Database Dependency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28839" y="6278283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B7A39C-8A67-469C-AA95-486EC86E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10521" y="6358421"/>
            <a:ext cx="1180526" cy="363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A04F4-C797-4939-AAED-0BCF1FFC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8" y="877555"/>
            <a:ext cx="6920981" cy="518791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Scenario</a:t>
            </a:r>
            <a:r>
              <a:rPr lang="en-US" dirty="0"/>
              <a:t>: My component is based on external service</a:t>
            </a:r>
          </a:p>
          <a:p>
            <a:pPr lvl="1"/>
            <a:r>
              <a:rPr lang="en-US" b="1" dirty="0"/>
              <a:t>Test Case: </a:t>
            </a:r>
            <a:r>
              <a:rPr lang="en-US" dirty="0"/>
              <a:t>I want to test my component by mocking the service inside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Setup Service</a:t>
            </a:r>
          </a:p>
          <a:p>
            <a:pPr lvl="2"/>
            <a:r>
              <a:rPr lang="en-US" dirty="0"/>
              <a:t>Install express for Node based web  API</a:t>
            </a:r>
          </a:p>
          <a:p>
            <a:pPr lvl="2"/>
            <a:r>
              <a:rPr lang="en-US" dirty="0"/>
              <a:t>Install </a:t>
            </a:r>
            <a:r>
              <a:rPr lang="en-US" dirty="0" err="1"/>
              <a:t>Axios</a:t>
            </a:r>
            <a:r>
              <a:rPr lang="en-US" dirty="0"/>
              <a:t> for </a:t>
            </a:r>
            <a:r>
              <a:rPr lang="en-US" dirty="0" err="1"/>
              <a:t>api</a:t>
            </a:r>
            <a:r>
              <a:rPr lang="en-US" dirty="0"/>
              <a:t> access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Jest Mock</a:t>
            </a:r>
          </a:p>
          <a:p>
            <a:pPr lvl="2"/>
            <a:r>
              <a:rPr lang="en-US" dirty="0" err="1"/>
              <a:t>jest.mock</a:t>
            </a:r>
            <a:r>
              <a:rPr lang="en-US" dirty="0"/>
              <a:t>(&lt;module-name&gt;), gives complete control over all functions from that module</a:t>
            </a:r>
          </a:p>
          <a:p>
            <a:pPr lvl="3"/>
            <a:r>
              <a:rPr lang="en-US" sz="1600" dirty="0"/>
              <a:t>Example, </a:t>
            </a:r>
            <a:r>
              <a:rPr lang="en-US" sz="1600" dirty="0" err="1"/>
              <a:t>jest.mock</a:t>
            </a:r>
            <a:r>
              <a:rPr lang="en-US" sz="1600" dirty="0"/>
              <a:t>('</a:t>
            </a:r>
            <a:r>
              <a:rPr lang="en-US" sz="1600" dirty="0" err="1"/>
              <a:t>axios</a:t>
            </a:r>
            <a:r>
              <a:rPr lang="en-US" sz="1600" dirty="0"/>
              <a:t>'), Jest replaces every function in the </a:t>
            </a:r>
            <a:r>
              <a:rPr lang="en-US" sz="1600" dirty="0" err="1"/>
              <a:t>axios</a:t>
            </a:r>
            <a:r>
              <a:rPr lang="en-US" sz="1600" dirty="0"/>
              <a:t> module with empty "mock" functions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Note:  </a:t>
            </a:r>
          </a:p>
          <a:p>
            <a:pPr lvl="3"/>
            <a:r>
              <a:rPr lang="en-US" sz="1600" i="1" dirty="0"/>
              <a:t>Make sur ethe port is different than </a:t>
            </a:r>
            <a:r>
              <a:rPr lang="en-US" sz="1600" i="1" dirty="0" err="1"/>
              <a:t>vue</a:t>
            </a:r>
            <a:r>
              <a:rPr lang="en-US" sz="1600" i="1" dirty="0"/>
              <a:t> app (8080) otherwise you will not be able to run both same the time. And 8081 thrown permission error so used 8088</a:t>
            </a:r>
            <a:endParaRPr lang="en-US" sz="1600" dirty="0"/>
          </a:p>
          <a:p>
            <a:pPr lvl="3"/>
            <a:r>
              <a:rPr lang="en-US" sz="1600" dirty="0"/>
              <a:t>var server = </a:t>
            </a:r>
            <a:r>
              <a:rPr lang="en-US" sz="1600" dirty="0" err="1"/>
              <a:t>app.</a:t>
            </a:r>
            <a:r>
              <a:rPr lang="en-US" sz="1600" b="1" dirty="0" err="1"/>
              <a:t>listen</a:t>
            </a:r>
            <a:r>
              <a:rPr lang="en-US" sz="1600" dirty="0"/>
              <a:t>(8088, "127.0.0.1", function () {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255F9-1F01-4BCB-8CE2-22A4889BECA7}"/>
              </a:ext>
            </a:extLst>
          </p:cNvPr>
          <p:cNvSpPr/>
          <p:nvPr/>
        </p:nvSpPr>
        <p:spPr>
          <a:xfrm>
            <a:off x="27923" y="5830439"/>
            <a:ext cx="12192000" cy="47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Node is runtime environment to create all kinds of server-side tools and applications in JavaScript. Express is the most popular Node web framework and is the underlying library for several other popular Node web frameworks.</a:t>
            </a:r>
            <a:endParaRPr lang="en-US" sz="1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5F17BF-3511-4F96-9BDE-AB418782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464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1DEBB5-7FCB-496B-B913-CA69E357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490" y="877555"/>
            <a:ext cx="2286000" cy="1162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1E429F-5954-4D0C-B517-8DE57AFA1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691" y="2330747"/>
            <a:ext cx="4807957" cy="31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8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man with an AR headset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6305550" cy="67278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will a best practice to introduce unit test first for your feature and then write actual code for it. This way you have eaten the frog first before your desert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“If you are integrating unit testing into your legacy code” , There are three candidates for code that should get unit tests.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First, code you are modifying.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Second, code that has lots of bugs or customers complain about most.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Third, areas of code that you are afraid to modify because it’s fragile and breaks every time you change it.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52710" y="6271566"/>
            <a:ext cx="1101090" cy="4499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660408" y="6126081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4B3AA-E28F-4EF5-B518-F14265C8C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2" y="6532980"/>
            <a:ext cx="2447918" cy="15947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117C0-CDE7-4491-BB4B-140C317F7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704" y="6532981"/>
            <a:ext cx="2552123" cy="159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Setup &amp; Validate your Unit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1D13CB-D623-43A9-A10A-283C43F31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0032" y="6532980"/>
            <a:ext cx="1713922" cy="159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Service Dependency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4F544-3F6B-4C93-AC0D-B4AAA556F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5244" y="6526900"/>
            <a:ext cx="1713922" cy="1655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Database Dependency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D0D25-4894-4D7A-9E52-50C449F8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16793" y="6421491"/>
            <a:ext cx="1180526" cy="2709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UI Testing</a:t>
            </a:r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May be helpful:</a:t>
            </a:r>
          </a:p>
          <a:p>
            <a:r>
              <a:rPr lang="en-US" dirty="0">
                <a:hlinkClick r:id="rId2" tooltip="NCrunch"/>
              </a:rPr>
              <a:t>http://www.ncrunch.net</a:t>
            </a:r>
            <a:endParaRPr lang="en-US" dirty="0"/>
          </a:p>
          <a:p>
            <a:r>
              <a:rPr lang="fr-FR" sz="1800" dirty="0">
                <a:hlinkClick r:id="rId3"/>
              </a:rPr>
              <a:t>Guides | Vue Test </a:t>
            </a:r>
            <a:r>
              <a:rPr lang="fr-FR" sz="1800" dirty="0" err="1">
                <a:hlinkClick r:id="rId3"/>
              </a:rPr>
              <a:t>Utils</a:t>
            </a:r>
            <a:r>
              <a:rPr lang="fr-FR" sz="1800" dirty="0">
                <a:hlinkClick r:id="rId3"/>
              </a:rPr>
              <a:t> (vuejs.org)</a:t>
            </a:r>
            <a:endParaRPr lang="fr-FR" sz="1800" dirty="0"/>
          </a:p>
          <a:p>
            <a:r>
              <a:rPr lang="en-US" sz="1800" dirty="0">
                <a:hlinkClick r:id="rId4"/>
              </a:rPr>
              <a:t>Express/Node introduction - Learn web development | MDN (mozilla.org)</a:t>
            </a:r>
            <a:endParaRPr lang="en-US" sz="1800" dirty="0"/>
          </a:p>
          <a:p>
            <a:r>
              <a:rPr lang="en-US" sz="1800" dirty="0">
                <a:hlinkClick r:id="rId5"/>
              </a:rPr>
              <a:t>jest-mock-</a:t>
            </a:r>
            <a:r>
              <a:rPr lang="en-US" sz="1800" dirty="0" err="1">
                <a:hlinkClick r:id="rId5"/>
              </a:rPr>
              <a:t>axios</a:t>
            </a:r>
            <a:r>
              <a:rPr lang="en-US" sz="1800" dirty="0">
                <a:hlinkClick r:id="rId5"/>
              </a:rPr>
              <a:t> - </a:t>
            </a:r>
            <a:r>
              <a:rPr lang="en-US" sz="1800" dirty="0" err="1">
                <a:hlinkClick r:id="rId5"/>
              </a:rPr>
              <a:t>npm</a:t>
            </a:r>
            <a:r>
              <a:rPr lang="en-US" sz="1800" dirty="0">
                <a:hlinkClick r:id="rId5"/>
              </a:rPr>
              <a:t> (npmjs.com)</a:t>
            </a:r>
            <a:endParaRPr lang="fr-FR" sz="18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1F8D-A184-43B1-ADB3-DE02EC4D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75EA-6F2C-4DA2-B880-F152F40F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test execution with code change</a:t>
            </a:r>
          </a:p>
          <a:p>
            <a:r>
              <a:rPr lang="en-US" dirty="0"/>
              <a:t>Auto execution integration with CI/CD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441E3-D999-4C03-BC9A-0B9F40A4A9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5117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390" y="0"/>
            <a:ext cx="4499610" cy="6721473"/>
          </a:xfrm>
        </p:spPr>
        <p:txBody>
          <a:bodyPr>
            <a:normAutofit/>
          </a:bodyPr>
          <a:lstStyle/>
          <a:p>
            <a:r>
              <a:rPr lang="en-US" sz="2800" dirty="0"/>
              <a:t>Verification &amp; Validation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9D20E2-9B39-4A32-A4B7-4CC0A1B8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60" y="548640"/>
            <a:ext cx="7547330" cy="5955030"/>
          </a:xfrm>
        </p:spPr>
        <p:txBody>
          <a:bodyPr>
            <a:noAutofit/>
          </a:bodyPr>
          <a:lstStyle/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ZA" sz="1600" b="1" dirty="0">
                <a:solidFill>
                  <a:srgbClr val="FFFFFF"/>
                </a:solidFill>
              </a:rPr>
              <a:t>Why?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ZA" sz="1600" b="1" dirty="0">
                <a:solidFill>
                  <a:srgbClr val="FFFFFF"/>
                </a:solidFill>
              </a:rPr>
              <a:t>Verification</a:t>
            </a:r>
            <a:r>
              <a:rPr lang="en-ZA" sz="1600" dirty="0">
                <a:solidFill>
                  <a:srgbClr val="FFFFFF"/>
                </a:solidFill>
              </a:rPr>
              <a:t> : If we are building the product </a:t>
            </a:r>
            <a:r>
              <a:rPr lang="en-ZA" sz="1600" i="1" dirty="0">
                <a:solidFill>
                  <a:srgbClr val="FFFFFF"/>
                </a:solidFill>
              </a:rPr>
              <a:t>right way</a:t>
            </a:r>
            <a:endParaRPr lang="en-US" sz="1600" i="1" dirty="0">
              <a:solidFill>
                <a:srgbClr val="FFFFFF"/>
              </a:solidFill>
            </a:endParaRP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Validation</a:t>
            </a:r>
            <a:r>
              <a:rPr lang="en-US" sz="1600" dirty="0">
                <a:solidFill>
                  <a:srgbClr val="FFFFFF"/>
                </a:solidFill>
              </a:rPr>
              <a:t> : If </a:t>
            </a:r>
            <a:r>
              <a:rPr lang="en-US" sz="1600" i="1" dirty="0">
                <a:solidFill>
                  <a:srgbClr val="FFFFFF"/>
                </a:solidFill>
              </a:rPr>
              <a:t>right</a:t>
            </a:r>
            <a:r>
              <a:rPr lang="en-US" sz="1600" dirty="0">
                <a:solidFill>
                  <a:srgbClr val="FFFFFF"/>
                </a:solidFill>
              </a:rPr>
              <a:t> product is built</a:t>
            </a:r>
          </a:p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How?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Verification</a:t>
            </a:r>
            <a:r>
              <a:rPr lang="en-US" sz="1600" dirty="0">
                <a:solidFill>
                  <a:srgbClr val="FFFFFF"/>
                </a:solidFill>
              </a:rPr>
              <a:t> : Involves process like- walkthrough, inspection, reviews etc.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Validation</a:t>
            </a:r>
            <a:r>
              <a:rPr lang="en-US" sz="1600" dirty="0">
                <a:solidFill>
                  <a:srgbClr val="FFFFFF"/>
                </a:solidFill>
              </a:rPr>
              <a:t> : Uses methods like black box testing, white box testing and non-functional testing </a:t>
            </a:r>
            <a:r>
              <a:rPr lang="en-US" sz="1600" dirty="0" err="1">
                <a:solidFill>
                  <a:srgbClr val="FFFFFF"/>
                </a:solidFill>
              </a:rPr>
              <a:t>etc</a:t>
            </a:r>
            <a:endParaRPr lang="en-US" sz="1600" dirty="0">
              <a:solidFill>
                <a:srgbClr val="FFFFFF"/>
              </a:solidFill>
            </a:endParaRP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When?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Verification</a:t>
            </a:r>
            <a:r>
              <a:rPr lang="en-US" sz="1600" dirty="0">
                <a:solidFill>
                  <a:srgbClr val="FFFFFF"/>
                </a:solidFill>
              </a:rPr>
              <a:t>: Finds bugs in early stage of SDLC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Validation</a:t>
            </a:r>
            <a:r>
              <a:rPr lang="en-US" sz="1600" dirty="0">
                <a:solidFill>
                  <a:srgbClr val="FFFFFF"/>
                </a:solidFill>
              </a:rPr>
              <a:t>: Comes after Verification</a:t>
            </a:r>
          </a:p>
          <a:p>
            <a:pPr marL="457200" lvl="1" indent="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What for?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Verification</a:t>
            </a:r>
            <a:r>
              <a:rPr lang="en-US" sz="1600" dirty="0">
                <a:solidFill>
                  <a:srgbClr val="FFFFFF"/>
                </a:solidFill>
              </a:rPr>
              <a:t>: Targets software architecture, design, database etc.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Validation</a:t>
            </a:r>
            <a:r>
              <a:rPr lang="en-US" sz="1600" dirty="0">
                <a:solidFill>
                  <a:srgbClr val="FFFFFF"/>
                </a:solidFill>
              </a:rPr>
              <a:t>: Focus on the actual software product</a:t>
            </a:r>
          </a:p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Who?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Verification</a:t>
            </a:r>
            <a:r>
              <a:rPr lang="en-US" sz="1600" dirty="0">
                <a:solidFill>
                  <a:srgbClr val="FFFFFF"/>
                </a:solidFill>
              </a:rPr>
              <a:t>: QA team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Validation</a:t>
            </a:r>
            <a:r>
              <a:rPr lang="en-US" sz="1600" dirty="0">
                <a:solidFill>
                  <a:srgbClr val="FFFFFF"/>
                </a:solidFill>
              </a:rPr>
              <a:t>: Mainly Testing team with QA team</a:t>
            </a:r>
          </a:p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285750" lvl="0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Example: Payment process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Verification</a:t>
            </a:r>
            <a:r>
              <a:rPr lang="en-US" sz="1600" dirty="0">
                <a:solidFill>
                  <a:srgbClr val="FFFFFF"/>
                </a:solidFill>
              </a:rPr>
              <a:t>: Static Process to verify requirements/specification are covered</a:t>
            </a:r>
          </a:p>
          <a:p>
            <a:pPr marL="742950" lvl="1" indent="-285750" defTabSz="1244600">
              <a:spcBef>
                <a:spcPct val="0"/>
              </a:spcBef>
              <a:spcAft>
                <a:spcPct val="15000"/>
              </a:spcAft>
              <a:buClr>
                <a:srgbClr val="17B2D1"/>
              </a:buClr>
            </a:pPr>
            <a:r>
              <a:rPr lang="en-US" sz="1600" b="1" dirty="0">
                <a:solidFill>
                  <a:srgbClr val="FFFFFF"/>
                </a:solidFill>
              </a:rPr>
              <a:t>Validation</a:t>
            </a:r>
            <a:r>
              <a:rPr lang="en-US" sz="1600" dirty="0">
                <a:solidFill>
                  <a:srgbClr val="FFFFFF"/>
                </a:solidFill>
              </a:rPr>
              <a:t>: Dynamic process, requires code execution to confirm it behaves accurately</a:t>
            </a:r>
          </a:p>
          <a:p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B1E3D74-3B92-43EC-A2B0-B3266738AC52}"/>
              </a:ext>
            </a:extLst>
          </p:cNvPr>
          <p:cNvSpPr txBox="1">
            <a:spLocks/>
          </p:cNvSpPr>
          <p:nvPr/>
        </p:nvSpPr>
        <p:spPr>
          <a:xfrm>
            <a:off x="7692391" y="24382"/>
            <a:ext cx="4476648" cy="647272"/>
          </a:xfrm>
          <a:prstGeom prst="rect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45720" rIns="39600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  <a:p>
            <a:r>
              <a:rPr lang="en-US" b="1" dirty="0"/>
              <a:t>V&amp;V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F3FE0-312D-459D-992E-FCEC36A8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28" y="3696369"/>
            <a:ext cx="4499610" cy="2665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0748"/>
            <a:ext cx="12174538" cy="833663"/>
          </a:xfrm>
        </p:spPr>
        <p:txBody>
          <a:bodyPr/>
          <a:lstStyle/>
          <a:p>
            <a:r>
              <a:rPr lang="en-US" dirty="0"/>
              <a:t>Types of Validation &amp;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722" y="689996"/>
            <a:ext cx="7046278" cy="3688144"/>
          </a:xfrm>
        </p:spPr>
        <p:txBody>
          <a:bodyPr>
            <a:normAutofit/>
          </a:bodyPr>
          <a:lstStyle/>
          <a:p>
            <a:r>
              <a:rPr lang="en-US" sz="1600" dirty="0"/>
              <a:t>Way of validating smallest logically isolated piece of code in the system</a:t>
            </a:r>
          </a:p>
          <a:p>
            <a:r>
              <a:rPr lang="en-US" sz="1600" noProof="1"/>
              <a:t>Usually, IDEs are integrated with unit testing framework to support – creating , run, and report result of unit tests cases. Like MSTest framework for Visual studio</a:t>
            </a:r>
          </a:p>
          <a:p>
            <a:r>
              <a:rPr lang="en-US" sz="1600" noProof="1"/>
              <a:t>Otherwise, external testing framework can be integrated with your IDE like, Jbehave in Eclips for Java development or Nunit or Xunit for MS visual studio</a:t>
            </a:r>
          </a:p>
          <a:p>
            <a:r>
              <a:rPr lang="en-US" sz="1600" noProof="1"/>
              <a:t>Goal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noProof="1"/>
              <a:t>Should cover Positive and Negative Test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noProof="1"/>
              <a:t>Make sure unit test is self executable and as independent as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noProof="1"/>
              <a:t>Unit testings are problematic for UI testing but good for business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Setup &amp; Validate your Unit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6" y="6562004"/>
            <a:ext cx="1713922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Service Dependency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7294" y="6562004"/>
            <a:ext cx="1585599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Database Dependency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52611-7E7C-4611-8297-D5B3207A2962}"/>
              </a:ext>
            </a:extLst>
          </p:cNvPr>
          <p:cNvSpPr/>
          <p:nvPr/>
        </p:nvSpPr>
        <p:spPr>
          <a:xfrm>
            <a:off x="1" y="5754848"/>
            <a:ext cx="12192000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Interesting Fact: </a:t>
            </a:r>
            <a:r>
              <a:rPr lang="en-US" sz="1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xUnit</a:t>
            </a:r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is created by the same creator of </a:t>
            </a:r>
            <a:r>
              <a:rPr lang="en-US" sz="1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nUnit</a:t>
            </a:r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which is much more extensible than </a:t>
            </a:r>
            <a:r>
              <a:rPr lang="en-US" sz="1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MsTest</a:t>
            </a:r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or </a:t>
            </a:r>
            <a:r>
              <a:rPr lang="en-US" sz="1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nUnit</a:t>
            </a:r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B7A39C-8A67-469C-AA95-486EC86E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2409" y="6562003"/>
            <a:ext cx="1180526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UI &amp; API Service</a:t>
            </a:r>
          </a:p>
        </p:txBody>
      </p:sp>
      <p:pic>
        <p:nvPicPr>
          <p:cNvPr id="3074" name="Picture 2" descr="Non-functional Testing">
            <a:extLst>
              <a:ext uri="{FF2B5EF4-FFF2-40B4-BE49-F238E27FC236}">
                <a16:creationId xmlns:a16="http://schemas.microsoft.com/office/drawing/2014/main" id="{0CACF00C-CC10-433A-A3A2-D9607433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" y="702915"/>
            <a:ext cx="5188491" cy="378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470C20-D8A0-4E8F-88E3-65FC78B586B2}"/>
              </a:ext>
            </a:extLst>
          </p:cNvPr>
          <p:cNvSpPr/>
          <p:nvPr/>
        </p:nvSpPr>
        <p:spPr>
          <a:xfrm>
            <a:off x="17462" y="4589430"/>
            <a:ext cx="11772900" cy="119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Unit tests only test sets of data and its functionality—it will not catch errors in integration.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More lines of test code may need to be written to test one line of code—creating a potential time investment.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Unit testing may have a steep learning curve, for example, having to learn how to use specific automated software tools.</a:t>
            </a:r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410"/>
            <a:ext cx="12192000" cy="766201"/>
          </a:xfrm>
        </p:spPr>
        <p:txBody>
          <a:bodyPr/>
          <a:lstStyle/>
          <a:p>
            <a:r>
              <a:rPr lang="en-US" sz="3500" b="1" dirty="0"/>
              <a:t>Unit Testing –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0819"/>
            <a:ext cx="5394960" cy="28538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400" b="1" noProof="1"/>
              <a:t>Scenario-1 : </a:t>
            </a:r>
          </a:p>
          <a:p>
            <a:pPr marL="457200" lvl="1" indent="0">
              <a:buNone/>
            </a:pPr>
            <a:r>
              <a:rPr lang="en-US" sz="1400" b="1" noProof="1"/>
              <a:t>Use Case:</a:t>
            </a:r>
            <a:r>
              <a:rPr lang="en-US" sz="1400" noProof="1"/>
              <a:t> I am getting some data from my data repository, and I would like to test if all data is returned from repository or not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r>
              <a:rPr lang="en-US" sz="1400" b="1" noProof="1"/>
              <a:t>Use Case:</a:t>
            </a:r>
            <a:r>
              <a:rPr lang="en-US" sz="1400" noProof="1"/>
              <a:t> I want to also test that provider search is service is returning correct data or not.</a:t>
            </a:r>
          </a:p>
          <a:p>
            <a:pPr marL="457200" lvl="1" indent="0">
              <a:buNone/>
            </a:pPr>
            <a:endParaRPr lang="en-US" sz="1400" noProof="1"/>
          </a:p>
          <a:p>
            <a:endParaRPr lang="en-US" sz="1600" noProof="1"/>
          </a:p>
          <a:p>
            <a:endParaRPr lang="en-US" sz="1600" noProof="1"/>
          </a:p>
          <a:p>
            <a:endParaRPr lang="en-US" sz="16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62003"/>
            <a:ext cx="2552123" cy="15947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5"/>
            <a:ext cx="2552123" cy="360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b="1" dirty="0">
                <a:solidFill>
                  <a:schemeClr val="bg1"/>
                </a:solidFill>
              </a:rPr>
              <a:t>Setup &amp; Validate your Unit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6" y="6562004"/>
            <a:ext cx="1713922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Service Dependency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7294" y="6562004"/>
            <a:ext cx="1585599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Database Dependency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582159" y="6241399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52611-7E7C-4611-8297-D5B3207A2962}"/>
              </a:ext>
            </a:extLst>
          </p:cNvPr>
          <p:cNvSpPr/>
          <p:nvPr/>
        </p:nvSpPr>
        <p:spPr>
          <a:xfrm>
            <a:off x="1" y="5918052"/>
            <a:ext cx="12192000" cy="31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Downside: The Unit testing so tied up with data repository that if repository is down or changed, unit test may impact.</a:t>
            </a:r>
          </a:p>
          <a:p>
            <a:pPr algn="ctr"/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B7A39C-8A67-469C-AA95-486EC86E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709" y="6562003"/>
            <a:ext cx="1180526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2F34D-9A13-45B9-8CD4-F872C0AE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5" y="674673"/>
            <a:ext cx="5942445" cy="3749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31FE1-68BA-4172-938F-3D703FF06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0" y="2514305"/>
            <a:ext cx="5186750" cy="1616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D1A5A-949F-432D-84A7-ED97492FB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0" y="4251305"/>
            <a:ext cx="2388870" cy="16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410"/>
            <a:ext cx="12192000" cy="766201"/>
          </a:xfrm>
        </p:spPr>
        <p:txBody>
          <a:bodyPr/>
          <a:lstStyle/>
          <a:p>
            <a:r>
              <a:rPr lang="en-US" sz="3500" b="1" dirty="0"/>
              <a:t>Unit Testing – Mocking your repository using 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17769"/>
            <a:ext cx="6249554" cy="48821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400" b="1" noProof="1"/>
              <a:t>Scenario-2: </a:t>
            </a:r>
          </a:p>
          <a:p>
            <a:pPr marL="457200" lvl="1" indent="0">
              <a:buNone/>
            </a:pPr>
            <a:r>
              <a:rPr lang="en-US" sz="1400" b="1" noProof="1"/>
              <a:t>Use Case: </a:t>
            </a:r>
            <a:r>
              <a:rPr lang="en-US" sz="1400" noProof="1"/>
              <a:t>My Service is based on some data repository to get data and perform search operation. I would like to test my service module regardless of data repository.</a:t>
            </a:r>
          </a:p>
          <a:p>
            <a:pPr marL="457200" lvl="1" indent="0">
              <a:buNone/>
            </a:pPr>
            <a:r>
              <a:rPr lang="en-US" sz="1400" noProof="1"/>
              <a:t>I should be able to test my functionality regardless of Repository.</a:t>
            </a:r>
          </a:p>
          <a:p>
            <a:endParaRPr lang="en-US" sz="16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62003"/>
            <a:ext cx="2552123" cy="15947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5"/>
            <a:ext cx="2552123" cy="360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b="1" dirty="0">
                <a:solidFill>
                  <a:schemeClr val="bg1"/>
                </a:solidFill>
              </a:rPr>
              <a:t>Setup &amp; Validate your Unit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6" y="6562004"/>
            <a:ext cx="1713922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Service Dependency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7294" y="6562004"/>
            <a:ext cx="1585599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Database Dependency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582159" y="6241399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52611-7E7C-4611-8297-D5B3207A2962}"/>
              </a:ext>
            </a:extLst>
          </p:cNvPr>
          <p:cNvSpPr/>
          <p:nvPr/>
        </p:nvSpPr>
        <p:spPr>
          <a:xfrm>
            <a:off x="1" y="5569395"/>
            <a:ext cx="12192000" cy="68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400" dirty="0">
                <a:solidFill>
                  <a:schemeClr val="bg1"/>
                </a:solidFill>
              </a:rPr>
              <a:t>Note:    </a:t>
            </a:r>
            <a:r>
              <a:rPr lang="en-US" sz="1400" dirty="0" err="1">
                <a:solidFill>
                  <a:schemeClr val="bg1"/>
                </a:solidFill>
              </a:rPr>
              <a:t>Unity.Mvc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Nuget</a:t>
            </a:r>
            <a:r>
              <a:rPr lang="en-US" sz="1400" dirty="0">
                <a:solidFill>
                  <a:schemeClr val="bg1"/>
                </a:solidFill>
              </a:rPr>
              <a:t> Package =&gt; to inject Repository/Service at run time into MVC project. This way controller can be tested alone by injecting any </a:t>
            </a:r>
            <a:r>
              <a:rPr lang="en-US" sz="1400" dirty="0" err="1">
                <a:solidFill>
                  <a:schemeClr val="bg1"/>
                </a:solidFill>
              </a:rPr>
              <a:t>moq</a:t>
            </a:r>
            <a:r>
              <a:rPr lang="en-US" sz="1400" dirty="0">
                <a:solidFill>
                  <a:schemeClr val="bg1"/>
                </a:solidFill>
              </a:rPr>
              <a:t> service to it from unit testing module.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Moq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Nuget</a:t>
            </a:r>
            <a:r>
              <a:rPr lang="en-US" sz="1400" dirty="0">
                <a:solidFill>
                  <a:schemeClr val="bg1"/>
                </a:solidFill>
              </a:rPr>
              <a:t> Package =&gt; To mock the Repository into Test Project (in this example). </a:t>
            </a:r>
          </a:p>
          <a:p>
            <a:pPr algn="ctr"/>
            <a:endParaRPr lang="en-US" sz="1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B7A39C-8A67-469C-AA95-486EC86E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709" y="6562003"/>
            <a:ext cx="1180526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3863C-0151-4C0D-BBAD-F38B8AF6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97" y="2172985"/>
            <a:ext cx="4181475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3266F-9B13-4650-AEBD-6C60477AB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7" y="4095596"/>
            <a:ext cx="4181475" cy="143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C4E01-AC69-431F-BBE7-2AD69E663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976" y="687063"/>
            <a:ext cx="3544174" cy="1450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08D44A-66FD-4DA2-8C92-7BA9751B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976" y="4380204"/>
            <a:ext cx="3599465" cy="1237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A4F282-1957-4199-B9D8-0A33CAC17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545" y="2172985"/>
            <a:ext cx="3537896" cy="2171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164819-DD0D-4F61-96E9-B5239E74EE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8805" y="3455409"/>
            <a:ext cx="3599465" cy="20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9" y="53723"/>
            <a:ext cx="11727193" cy="772107"/>
          </a:xfrm>
        </p:spPr>
        <p:txBody>
          <a:bodyPr/>
          <a:lstStyle/>
          <a:p>
            <a:r>
              <a:rPr lang="en-US" sz="3600" dirty="0"/>
              <a:t>Unit Testing –DI in core Web API &amp; </a:t>
            </a:r>
            <a:r>
              <a:rPr lang="en-US" sz="3600" dirty="0" err="1"/>
              <a:t>Ninject</a:t>
            </a:r>
            <a:r>
              <a:rPr lang="en-US" sz="3600" dirty="0"/>
              <a:t> for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9" y="900718"/>
            <a:ext cx="6783611" cy="2119982"/>
          </a:xfrm>
        </p:spPr>
        <p:txBody>
          <a:bodyPr>
            <a:normAutofit/>
          </a:bodyPr>
          <a:lstStyle/>
          <a:p>
            <a:r>
              <a:rPr lang="en-US" sz="1800" b="1" noProof="1"/>
              <a:t>Scenario: </a:t>
            </a:r>
            <a:r>
              <a:rPr lang="en-US" sz="1800" noProof="1"/>
              <a:t>Web API needs to serve data after successful user validation based on given user id and password</a:t>
            </a:r>
          </a:p>
          <a:p>
            <a:r>
              <a:rPr lang="en-US" sz="1800" b="1" noProof="1"/>
              <a:t>Use Case: </a:t>
            </a:r>
          </a:p>
          <a:p>
            <a:pPr lvl="1"/>
            <a:r>
              <a:rPr lang="en-US" sz="1600" noProof="1"/>
              <a:t>Test My controller and Action method logic if it returns right data or not. My Test case should not be dependent on Login mechanism.</a:t>
            </a:r>
            <a:endParaRPr lang="en-US" sz="1800" noProof="1"/>
          </a:p>
          <a:p>
            <a:r>
              <a:rPr lang="en-US" sz="1800" b="1" noProof="1"/>
              <a:t>Implemenatation</a:t>
            </a:r>
            <a:r>
              <a:rPr lang="en-US" sz="1800" noProof="1"/>
              <a:t>: </a:t>
            </a:r>
          </a:p>
          <a:p>
            <a:pPr lvl="1"/>
            <a:r>
              <a:rPr lang="en-US" sz="1600" noProof="1"/>
              <a:t>Unit testing by Mocking Login service</a:t>
            </a:r>
            <a:endParaRPr lang="en-US" sz="1800" noProof="1"/>
          </a:p>
          <a:p>
            <a:endParaRPr lang="en-US" sz="1800" noProof="1"/>
          </a:p>
          <a:p>
            <a:endParaRPr lang="en-US" sz="1800" dirty="0"/>
          </a:p>
          <a:p>
            <a:endParaRPr lang="en-US" sz="1800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10" y="6562002"/>
            <a:ext cx="2447918" cy="15947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3"/>
            <a:ext cx="2552123" cy="159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Setup &amp; Validate your Unit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3760" y="6562002"/>
            <a:ext cx="1713922" cy="159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Service Dependency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18972" y="6412228"/>
            <a:ext cx="1713922" cy="309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Database Dependency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068669" y="6320659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B7A39C-8A67-469C-AA95-486EC86E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10521" y="6562003"/>
            <a:ext cx="1180526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AB432-9773-4D91-91D2-EE51C6F7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59" y="876653"/>
            <a:ext cx="4899593" cy="279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B0A41-4C50-403E-82C8-540618C2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955" y="3837301"/>
            <a:ext cx="5086176" cy="229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166FEF-9F68-4D26-A121-8A9E55FA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6" y="3020700"/>
            <a:ext cx="5086176" cy="10252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A58DF8-017F-4D62-9BCD-B01EEA02F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46" y="4120847"/>
            <a:ext cx="4991700" cy="22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9" y="53723"/>
            <a:ext cx="11727193" cy="772107"/>
          </a:xfrm>
        </p:spPr>
        <p:txBody>
          <a:bodyPr/>
          <a:lstStyle/>
          <a:p>
            <a:r>
              <a:rPr lang="en-US" sz="3600" dirty="0"/>
              <a:t>Unit Testing : Vue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10" y="6562002"/>
            <a:ext cx="2447918" cy="15947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3"/>
            <a:ext cx="2552123" cy="159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Setup &amp; Validate your Unit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3760" y="6562002"/>
            <a:ext cx="1713922" cy="159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Service Dependency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18972" y="6555922"/>
            <a:ext cx="1713922" cy="1655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Database Dependency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068669" y="6320659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B7A39C-8A67-469C-AA95-486EC86E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10521" y="6450513"/>
            <a:ext cx="1180526" cy="2709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A04F4-C797-4939-AAED-0BCF1FFC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9" y="989045"/>
            <a:ext cx="8481490" cy="5187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</a:t>
            </a:r>
          </a:p>
          <a:p>
            <a:pPr lvl="1"/>
            <a:r>
              <a:rPr lang="en-US" dirty="0"/>
              <a:t>There are three categories in the context of web applications testing:</a:t>
            </a:r>
          </a:p>
          <a:p>
            <a:pPr lvl="2"/>
            <a:r>
              <a:rPr lang="en-US" b="1" dirty="0"/>
              <a:t>Unit Testing </a:t>
            </a:r>
            <a:r>
              <a:rPr lang="en-US" dirty="0"/>
              <a:t>: Jest, Mocha or KARMA with Chai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b="1" dirty="0"/>
              <a:t>Component Testing </a:t>
            </a:r>
            <a:r>
              <a:rPr lang="en-US" dirty="0"/>
              <a:t>:  Vue Testing Library (@testing-library/vue) OR Vue Test Utils</a:t>
            </a:r>
          </a:p>
          <a:p>
            <a:pPr lvl="2"/>
            <a:r>
              <a:rPr lang="en-US" b="1" dirty="0"/>
              <a:t>End-To-End (E2E) Testing : </a:t>
            </a:r>
            <a:r>
              <a:rPr lang="en-US" dirty="0"/>
              <a:t>Cypress (only for chrome) , </a:t>
            </a:r>
            <a:r>
              <a:rPr lang="en-US" dirty="0" err="1"/>
              <a:t>Nightwatch</a:t>
            </a:r>
            <a:endParaRPr lang="en-US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1"/>
            <a:r>
              <a:rPr lang="en-US" dirty="0"/>
              <a:t>Note:</a:t>
            </a:r>
          </a:p>
          <a:p>
            <a:pPr lvl="2"/>
            <a:r>
              <a:rPr lang="en-US" sz="1400" dirty="0"/>
              <a:t>For component testing, you need to mount your component to the DOM in order to fully assert that they are working</a:t>
            </a:r>
          </a:p>
          <a:p>
            <a:pPr lvl="2"/>
            <a:r>
              <a:rPr lang="en-US" sz="1400" dirty="0"/>
              <a:t>Mocha is JavaScript based test Framework for Node Js and browser. </a:t>
            </a:r>
          </a:p>
          <a:p>
            <a:pPr lvl="2"/>
            <a:r>
              <a:rPr lang="en-US" sz="1400" dirty="0"/>
              <a:t>Chai is assertion library for node and browser. Together they can be categorized as “JavaScript Testing Framework” Tools. </a:t>
            </a:r>
          </a:p>
          <a:p>
            <a:pPr lvl="1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255F9-1F01-4BCB-8CE2-22A4889BECA7}"/>
              </a:ext>
            </a:extLst>
          </p:cNvPr>
          <p:cNvSpPr/>
          <p:nvPr/>
        </p:nvSpPr>
        <p:spPr>
          <a:xfrm>
            <a:off x="1" y="6176963"/>
            <a:ext cx="12192000" cy="27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Interesting Fact: Jest is developed by Facebook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478C10-6A23-4291-BA48-69B0B333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1050734"/>
            <a:ext cx="3310672" cy="30329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29B81C-A431-4090-BCEA-FA31099B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60" y="3597766"/>
            <a:ext cx="3310673" cy="23082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F7BAF-DC14-4DC6-BF56-0E0AB6CA2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302" y="2513603"/>
            <a:ext cx="3145140" cy="21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9" y="53723"/>
            <a:ext cx="11727193" cy="772107"/>
          </a:xfrm>
        </p:spPr>
        <p:txBody>
          <a:bodyPr/>
          <a:lstStyle/>
          <a:p>
            <a:r>
              <a:rPr lang="en-US" sz="3600" dirty="0"/>
              <a:t>Unit Testing : Vue Application – Testing your 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10" y="6562002"/>
            <a:ext cx="2447918" cy="15947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3"/>
            <a:ext cx="2552123" cy="1594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Setup &amp; Validate your Unit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3760" y="6562002"/>
            <a:ext cx="1713922" cy="159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Service Dependency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18972" y="6555922"/>
            <a:ext cx="1713922" cy="1655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>
                <a:solidFill>
                  <a:schemeClr val="bg1"/>
                </a:solidFill>
              </a:rPr>
              <a:t>Database Dependency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068669" y="6320659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B7A39C-8A67-469C-AA95-486EC86E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10521" y="6450513"/>
            <a:ext cx="1180526" cy="2709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A04F4-C797-4939-AAED-0BCF1FFC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9" y="933300"/>
            <a:ext cx="6401231" cy="5187918"/>
          </a:xfrm>
        </p:spPr>
        <p:txBody>
          <a:bodyPr>
            <a:normAutofit/>
          </a:bodyPr>
          <a:lstStyle/>
          <a:p>
            <a:pPr lvl="2"/>
            <a:r>
              <a:rPr lang="en-US" sz="1400" b="1" dirty="0"/>
              <a:t>Scenario:</a:t>
            </a:r>
          </a:p>
          <a:p>
            <a:pPr lvl="3"/>
            <a:r>
              <a:rPr lang="en-US" dirty="0"/>
              <a:t>Test Case: I have a business logic to accept data and process it. Based on result take the decision</a:t>
            </a:r>
          </a:p>
          <a:p>
            <a:pPr lvl="2"/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b="1" dirty="0"/>
          </a:p>
          <a:p>
            <a:pPr lvl="1"/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255F9-1F01-4BCB-8CE2-22A4889BECA7}"/>
              </a:ext>
            </a:extLst>
          </p:cNvPr>
          <p:cNvSpPr/>
          <p:nvPr/>
        </p:nvSpPr>
        <p:spPr>
          <a:xfrm>
            <a:off x="1" y="6176963"/>
            <a:ext cx="12192000" cy="27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7CEC1-B412-4074-9842-712E1F9A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9" y="1904636"/>
            <a:ext cx="3360004" cy="2865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0FC48-94E0-472E-A960-FD84B9F79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28" y="1684207"/>
            <a:ext cx="4827329" cy="3619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9B8254-EA2F-4D52-A1C3-6DDDE1BBB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28" y="1471068"/>
            <a:ext cx="3693284" cy="38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7184</TotalTime>
  <Words>1567</Words>
  <Application>Microsoft Office PowerPoint</Application>
  <PresentationFormat>Widescreen</PresentationFormat>
  <Paragraphs>237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inherit</vt:lpstr>
      <vt:lpstr>Wingdings</vt:lpstr>
      <vt:lpstr>Office Theme</vt:lpstr>
      <vt:lpstr>Unit Testing</vt:lpstr>
      <vt:lpstr> Outline</vt:lpstr>
      <vt:lpstr>Verification &amp; Validation</vt:lpstr>
      <vt:lpstr>Types of Validation &amp; Unit Testing</vt:lpstr>
      <vt:lpstr>Unit Testing – In Action</vt:lpstr>
      <vt:lpstr>Unit Testing – Mocking your repository using DI</vt:lpstr>
      <vt:lpstr>Unit Testing –DI in core Web API &amp; Ninject for unit Testing</vt:lpstr>
      <vt:lpstr>Unit Testing : Vue Application</vt:lpstr>
      <vt:lpstr>Unit Testing : Vue Application – Testing your business logic</vt:lpstr>
      <vt:lpstr>Unit Testing : Vue Application - Mocking service call</vt:lpstr>
      <vt:lpstr>Conclusion</vt:lpstr>
      <vt:lpstr>References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Anil Kumar</dc:creator>
  <cp:lastModifiedBy>Anil</cp:lastModifiedBy>
  <cp:revision>163</cp:revision>
  <dcterms:created xsi:type="dcterms:W3CDTF">2021-06-13T13:54:36Z</dcterms:created>
  <dcterms:modified xsi:type="dcterms:W3CDTF">2021-06-21T20:50:53Z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