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0A7386-C9C7-4FDE-9ABE-AC21901F9EF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5DEDE0-9985-4743-A195-72B59919638F}">
      <dgm:prSet/>
      <dgm:spPr/>
      <dgm:t>
        <a:bodyPr/>
        <a:lstStyle/>
        <a:p>
          <a:r>
            <a:rPr lang="en-US" b="0" i="0"/>
            <a:t>Simplest Definition: Javascript on your backend servers</a:t>
          </a:r>
          <a:endParaRPr lang="en-US"/>
        </a:p>
      </dgm:t>
    </dgm:pt>
    <dgm:pt modelId="{6C1C19DF-1B0D-430A-9FA8-BDA5220F396C}" type="parTrans" cxnId="{2405ECB4-D5A0-4A63-B9D1-418871E697A2}">
      <dgm:prSet/>
      <dgm:spPr/>
      <dgm:t>
        <a:bodyPr/>
        <a:lstStyle/>
        <a:p>
          <a:endParaRPr lang="en-US"/>
        </a:p>
      </dgm:t>
    </dgm:pt>
    <dgm:pt modelId="{586A84AB-5092-40BE-9F6E-6F4D64F4B54D}" type="sibTrans" cxnId="{2405ECB4-D5A0-4A63-B9D1-418871E697A2}">
      <dgm:prSet/>
      <dgm:spPr/>
      <dgm:t>
        <a:bodyPr/>
        <a:lstStyle/>
        <a:p>
          <a:endParaRPr lang="en-US"/>
        </a:p>
      </dgm:t>
    </dgm:pt>
    <dgm:pt modelId="{154582CD-E0DF-4669-8B9D-61B2569C6C12}">
      <dgm:prSet/>
      <dgm:spPr/>
      <dgm:t>
        <a:bodyPr/>
        <a:lstStyle/>
        <a:p>
          <a:r>
            <a:rPr lang="en-US" b="0" i="0"/>
            <a:t>Execution of javascript is done by VM(V8/Chakra)</a:t>
          </a:r>
          <a:endParaRPr lang="en-US"/>
        </a:p>
      </dgm:t>
    </dgm:pt>
    <dgm:pt modelId="{464F8C1D-FB82-426E-B36E-D9E7AA34ACE8}" type="parTrans" cxnId="{6F60AE7E-1914-45D9-AB87-BF115C220328}">
      <dgm:prSet/>
      <dgm:spPr/>
      <dgm:t>
        <a:bodyPr/>
        <a:lstStyle/>
        <a:p>
          <a:endParaRPr lang="en-US"/>
        </a:p>
      </dgm:t>
    </dgm:pt>
    <dgm:pt modelId="{57E74D8C-8501-4F92-A7A8-D8E77B5945AC}" type="sibTrans" cxnId="{6F60AE7E-1914-45D9-AB87-BF115C220328}">
      <dgm:prSet/>
      <dgm:spPr/>
      <dgm:t>
        <a:bodyPr/>
        <a:lstStyle/>
        <a:p>
          <a:endParaRPr lang="en-US"/>
        </a:p>
      </dgm:t>
    </dgm:pt>
    <dgm:pt modelId="{833C8DB2-9C9C-44C5-A968-C5342B7FBB78}">
      <dgm:prSet/>
      <dgm:spPr/>
      <dgm:t>
        <a:bodyPr/>
        <a:lstStyle/>
        <a:p>
          <a:r>
            <a:rPr lang="en-US" b="0" i="0"/>
            <a:t>NodeJS is a wrapper around VM like V8</a:t>
          </a:r>
          <a:endParaRPr lang="en-US"/>
        </a:p>
      </dgm:t>
    </dgm:pt>
    <dgm:pt modelId="{CD66AEE4-B72C-46A6-9577-58BC6BE38822}" type="parTrans" cxnId="{636EAD4C-8A08-4512-B5B0-847AC3B3A728}">
      <dgm:prSet/>
      <dgm:spPr/>
      <dgm:t>
        <a:bodyPr/>
        <a:lstStyle/>
        <a:p>
          <a:endParaRPr lang="en-US"/>
        </a:p>
      </dgm:t>
    </dgm:pt>
    <dgm:pt modelId="{7F609043-615A-4AC5-8A7D-48F6CE43B11D}" type="sibTrans" cxnId="{636EAD4C-8A08-4512-B5B0-847AC3B3A728}">
      <dgm:prSet/>
      <dgm:spPr/>
      <dgm:t>
        <a:bodyPr/>
        <a:lstStyle/>
        <a:p>
          <a:endParaRPr lang="en-US"/>
        </a:p>
      </dgm:t>
    </dgm:pt>
    <dgm:pt modelId="{CE76E06B-95EE-4364-847C-3532ABD55485}">
      <dgm:prSet/>
      <dgm:spPr/>
      <dgm:t>
        <a:bodyPr/>
        <a:lstStyle/>
        <a:p>
          <a:r>
            <a:rPr lang="en-US" b="0" i="0"/>
            <a:t>On a larger context NodeJS is a wrapper around V8 with build-in modules providing rich features through easy to use asynchronous APIs</a:t>
          </a:r>
          <a:endParaRPr lang="en-US"/>
        </a:p>
      </dgm:t>
    </dgm:pt>
    <dgm:pt modelId="{FEE52DF0-18EF-4FE3-8408-0DA44D6924CC}" type="parTrans" cxnId="{BF6485C3-FB7B-4657-8E8D-AC10F1177A7A}">
      <dgm:prSet/>
      <dgm:spPr/>
      <dgm:t>
        <a:bodyPr/>
        <a:lstStyle/>
        <a:p>
          <a:endParaRPr lang="en-US"/>
        </a:p>
      </dgm:t>
    </dgm:pt>
    <dgm:pt modelId="{506EC818-C9FC-4FD4-BDE6-1C912E9105B3}" type="sibTrans" cxnId="{BF6485C3-FB7B-4657-8E8D-AC10F1177A7A}">
      <dgm:prSet/>
      <dgm:spPr/>
      <dgm:t>
        <a:bodyPr/>
        <a:lstStyle/>
        <a:p>
          <a:endParaRPr lang="en-US"/>
        </a:p>
      </dgm:t>
    </dgm:pt>
    <dgm:pt modelId="{84AE8CFE-BC72-4324-A9F6-F6CF75ADB243}">
      <dgm:prSet/>
      <dgm:spPr/>
      <dgm:t>
        <a:bodyPr/>
        <a:lstStyle/>
        <a:p>
          <a:r>
            <a:rPr lang="en-US" b="0" i="0"/>
            <a:t>Node is platform for tools</a:t>
          </a:r>
          <a:endParaRPr lang="en-US"/>
        </a:p>
      </dgm:t>
    </dgm:pt>
    <dgm:pt modelId="{C4878DCC-1558-4BC1-A1D5-38271AF821BD}" type="parTrans" cxnId="{37851B06-C672-4CF2-BCAA-C22D64D10859}">
      <dgm:prSet/>
      <dgm:spPr/>
      <dgm:t>
        <a:bodyPr/>
        <a:lstStyle/>
        <a:p>
          <a:endParaRPr lang="en-US"/>
        </a:p>
      </dgm:t>
    </dgm:pt>
    <dgm:pt modelId="{38892611-95D9-4692-A4E6-5052C1F29310}" type="sibTrans" cxnId="{37851B06-C672-4CF2-BCAA-C22D64D10859}">
      <dgm:prSet/>
      <dgm:spPr/>
      <dgm:t>
        <a:bodyPr/>
        <a:lstStyle/>
        <a:p>
          <a:endParaRPr lang="en-US"/>
        </a:p>
      </dgm:t>
    </dgm:pt>
    <dgm:pt modelId="{05162C53-6044-45BD-B5F0-2A3069FFA027}" type="pres">
      <dgm:prSet presAssocID="{E70A7386-C9C7-4FDE-9ABE-AC21901F9EF5}" presName="linear" presStyleCnt="0">
        <dgm:presLayoutVars>
          <dgm:animLvl val="lvl"/>
          <dgm:resizeHandles val="exact"/>
        </dgm:presLayoutVars>
      </dgm:prSet>
      <dgm:spPr/>
    </dgm:pt>
    <dgm:pt modelId="{0E3FC32D-0DAD-43E0-AA91-CA94966E198B}" type="pres">
      <dgm:prSet presAssocID="{FD5DEDE0-9985-4743-A195-72B59919638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82D5566-D477-49D9-BFB5-0712E64B8276}" type="pres">
      <dgm:prSet presAssocID="{586A84AB-5092-40BE-9F6E-6F4D64F4B54D}" presName="spacer" presStyleCnt="0"/>
      <dgm:spPr/>
    </dgm:pt>
    <dgm:pt modelId="{74FD452F-0609-4B8A-B3A8-EB8D7DE9EA6D}" type="pres">
      <dgm:prSet presAssocID="{154582CD-E0DF-4669-8B9D-61B2569C6C1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1BB1D70-6919-4AC9-8D2F-3056CDF42061}" type="pres">
      <dgm:prSet presAssocID="{57E74D8C-8501-4F92-A7A8-D8E77B5945AC}" presName="spacer" presStyleCnt="0"/>
      <dgm:spPr/>
    </dgm:pt>
    <dgm:pt modelId="{DCF6EE1A-30B5-44B6-938B-5E6A46E4DAE4}" type="pres">
      <dgm:prSet presAssocID="{833C8DB2-9C9C-44C5-A968-C5342B7FBB7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88D05CD-B946-41DE-B424-B714CE49D219}" type="pres">
      <dgm:prSet presAssocID="{7F609043-615A-4AC5-8A7D-48F6CE43B11D}" presName="spacer" presStyleCnt="0"/>
      <dgm:spPr/>
    </dgm:pt>
    <dgm:pt modelId="{A2956A08-226F-4191-94A8-45B011765C59}" type="pres">
      <dgm:prSet presAssocID="{CE76E06B-95EE-4364-847C-3532ABD5548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61617A5-6B85-426B-9998-8FB7D1461DC0}" type="pres">
      <dgm:prSet presAssocID="{506EC818-C9FC-4FD4-BDE6-1C912E9105B3}" presName="spacer" presStyleCnt="0"/>
      <dgm:spPr/>
    </dgm:pt>
    <dgm:pt modelId="{46EE5D84-AECB-4BAF-86C4-F59FAD2A900A}" type="pres">
      <dgm:prSet presAssocID="{84AE8CFE-BC72-4324-A9F6-F6CF75ADB24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7851B06-C672-4CF2-BCAA-C22D64D10859}" srcId="{E70A7386-C9C7-4FDE-9ABE-AC21901F9EF5}" destId="{84AE8CFE-BC72-4324-A9F6-F6CF75ADB243}" srcOrd="4" destOrd="0" parTransId="{C4878DCC-1558-4BC1-A1D5-38271AF821BD}" sibTransId="{38892611-95D9-4692-A4E6-5052C1F29310}"/>
    <dgm:cxn modelId="{30A08516-4B78-409B-876E-9EDB54817785}" type="presOf" srcId="{84AE8CFE-BC72-4324-A9F6-F6CF75ADB243}" destId="{46EE5D84-AECB-4BAF-86C4-F59FAD2A900A}" srcOrd="0" destOrd="0" presId="urn:microsoft.com/office/officeart/2005/8/layout/vList2"/>
    <dgm:cxn modelId="{5D0EFE32-F8ED-4B05-B335-1765C2185D1C}" type="presOf" srcId="{CE76E06B-95EE-4364-847C-3532ABD55485}" destId="{A2956A08-226F-4191-94A8-45B011765C59}" srcOrd="0" destOrd="0" presId="urn:microsoft.com/office/officeart/2005/8/layout/vList2"/>
    <dgm:cxn modelId="{686F714A-BB7F-4128-9E49-B1D0815C2B55}" type="presOf" srcId="{E70A7386-C9C7-4FDE-9ABE-AC21901F9EF5}" destId="{05162C53-6044-45BD-B5F0-2A3069FFA027}" srcOrd="0" destOrd="0" presId="urn:microsoft.com/office/officeart/2005/8/layout/vList2"/>
    <dgm:cxn modelId="{636EAD4C-8A08-4512-B5B0-847AC3B3A728}" srcId="{E70A7386-C9C7-4FDE-9ABE-AC21901F9EF5}" destId="{833C8DB2-9C9C-44C5-A968-C5342B7FBB78}" srcOrd="2" destOrd="0" parTransId="{CD66AEE4-B72C-46A6-9577-58BC6BE38822}" sibTransId="{7F609043-615A-4AC5-8A7D-48F6CE43B11D}"/>
    <dgm:cxn modelId="{6F60AE7E-1914-45D9-AB87-BF115C220328}" srcId="{E70A7386-C9C7-4FDE-9ABE-AC21901F9EF5}" destId="{154582CD-E0DF-4669-8B9D-61B2569C6C12}" srcOrd="1" destOrd="0" parTransId="{464F8C1D-FB82-426E-B36E-D9E7AA34ACE8}" sibTransId="{57E74D8C-8501-4F92-A7A8-D8E77B5945AC}"/>
    <dgm:cxn modelId="{2405ECB4-D5A0-4A63-B9D1-418871E697A2}" srcId="{E70A7386-C9C7-4FDE-9ABE-AC21901F9EF5}" destId="{FD5DEDE0-9985-4743-A195-72B59919638F}" srcOrd="0" destOrd="0" parTransId="{6C1C19DF-1B0D-430A-9FA8-BDA5220F396C}" sibTransId="{586A84AB-5092-40BE-9F6E-6F4D64F4B54D}"/>
    <dgm:cxn modelId="{BF6485C3-FB7B-4657-8E8D-AC10F1177A7A}" srcId="{E70A7386-C9C7-4FDE-9ABE-AC21901F9EF5}" destId="{CE76E06B-95EE-4364-847C-3532ABD55485}" srcOrd="3" destOrd="0" parTransId="{FEE52DF0-18EF-4FE3-8408-0DA44D6924CC}" sibTransId="{506EC818-C9FC-4FD4-BDE6-1C912E9105B3}"/>
    <dgm:cxn modelId="{24E22FF8-879E-439C-86BD-BE018AFD6486}" type="presOf" srcId="{833C8DB2-9C9C-44C5-A968-C5342B7FBB78}" destId="{DCF6EE1A-30B5-44B6-938B-5E6A46E4DAE4}" srcOrd="0" destOrd="0" presId="urn:microsoft.com/office/officeart/2005/8/layout/vList2"/>
    <dgm:cxn modelId="{6CF0B4FA-3B48-4870-BA87-FBD4B43D8F59}" type="presOf" srcId="{154582CD-E0DF-4669-8B9D-61B2569C6C12}" destId="{74FD452F-0609-4B8A-B3A8-EB8D7DE9EA6D}" srcOrd="0" destOrd="0" presId="urn:microsoft.com/office/officeart/2005/8/layout/vList2"/>
    <dgm:cxn modelId="{25C896FE-6D5F-4016-925A-0565322F6659}" type="presOf" srcId="{FD5DEDE0-9985-4743-A195-72B59919638F}" destId="{0E3FC32D-0DAD-43E0-AA91-CA94966E198B}" srcOrd="0" destOrd="0" presId="urn:microsoft.com/office/officeart/2005/8/layout/vList2"/>
    <dgm:cxn modelId="{ACA6731B-0DC5-48BE-9D68-FE224A13A359}" type="presParOf" srcId="{05162C53-6044-45BD-B5F0-2A3069FFA027}" destId="{0E3FC32D-0DAD-43E0-AA91-CA94966E198B}" srcOrd="0" destOrd="0" presId="urn:microsoft.com/office/officeart/2005/8/layout/vList2"/>
    <dgm:cxn modelId="{C4DAF67A-8E4B-4186-98F0-5626EC22CA31}" type="presParOf" srcId="{05162C53-6044-45BD-B5F0-2A3069FFA027}" destId="{482D5566-D477-49D9-BFB5-0712E64B8276}" srcOrd="1" destOrd="0" presId="urn:microsoft.com/office/officeart/2005/8/layout/vList2"/>
    <dgm:cxn modelId="{BB2DED60-1ED8-4BAA-9066-F401886E3D53}" type="presParOf" srcId="{05162C53-6044-45BD-B5F0-2A3069FFA027}" destId="{74FD452F-0609-4B8A-B3A8-EB8D7DE9EA6D}" srcOrd="2" destOrd="0" presId="urn:microsoft.com/office/officeart/2005/8/layout/vList2"/>
    <dgm:cxn modelId="{5C9352D3-F04F-4BF4-9091-2A5BE1804A85}" type="presParOf" srcId="{05162C53-6044-45BD-B5F0-2A3069FFA027}" destId="{51BB1D70-6919-4AC9-8D2F-3056CDF42061}" srcOrd="3" destOrd="0" presId="urn:microsoft.com/office/officeart/2005/8/layout/vList2"/>
    <dgm:cxn modelId="{3758F3F3-F985-41C5-B180-D372C0A25651}" type="presParOf" srcId="{05162C53-6044-45BD-B5F0-2A3069FFA027}" destId="{DCF6EE1A-30B5-44B6-938B-5E6A46E4DAE4}" srcOrd="4" destOrd="0" presId="urn:microsoft.com/office/officeart/2005/8/layout/vList2"/>
    <dgm:cxn modelId="{98DF1A51-98AD-4D44-B66A-B43DF2C9F182}" type="presParOf" srcId="{05162C53-6044-45BD-B5F0-2A3069FFA027}" destId="{B88D05CD-B946-41DE-B424-B714CE49D219}" srcOrd="5" destOrd="0" presId="urn:microsoft.com/office/officeart/2005/8/layout/vList2"/>
    <dgm:cxn modelId="{A6492107-D27A-43E5-95D3-85A9A98C86DD}" type="presParOf" srcId="{05162C53-6044-45BD-B5F0-2A3069FFA027}" destId="{A2956A08-226F-4191-94A8-45B011765C59}" srcOrd="6" destOrd="0" presId="urn:microsoft.com/office/officeart/2005/8/layout/vList2"/>
    <dgm:cxn modelId="{819B4F86-F2C3-479E-8C01-09BAB95ABC3C}" type="presParOf" srcId="{05162C53-6044-45BD-B5F0-2A3069FFA027}" destId="{E61617A5-6B85-426B-9998-8FB7D1461DC0}" srcOrd="7" destOrd="0" presId="urn:microsoft.com/office/officeart/2005/8/layout/vList2"/>
    <dgm:cxn modelId="{6BD9745C-3564-49C6-AD7C-982607939E08}" type="presParOf" srcId="{05162C53-6044-45BD-B5F0-2A3069FFA027}" destId="{46EE5D84-AECB-4BAF-86C4-F59FAD2A900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FC32D-0DAD-43E0-AA91-CA94966E198B}">
      <dsp:nvSpPr>
        <dsp:cNvPr id="0" name=""/>
        <dsp:cNvSpPr/>
      </dsp:nvSpPr>
      <dsp:spPr>
        <a:xfrm>
          <a:off x="0" y="119650"/>
          <a:ext cx="6496050" cy="8319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Simplest Definition: Javascript on your backend servers</a:t>
          </a:r>
          <a:endParaRPr lang="en-US" sz="1500" kern="1200"/>
        </a:p>
      </dsp:txBody>
      <dsp:txXfrm>
        <a:off x="40614" y="160264"/>
        <a:ext cx="6414822" cy="750751"/>
      </dsp:txXfrm>
    </dsp:sp>
    <dsp:sp modelId="{74FD452F-0609-4B8A-B3A8-EB8D7DE9EA6D}">
      <dsp:nvSpPr>
        <dsp:cNvPr id="0" name=""/>
        <dsp:cNvSpPr/>
      </dsp:nvSpPr>
      <dsp:spPr>
        <a:xfrm>
          <a:off x="0" y="994830"/>
          <a:ext cx="6496050" cy="831979"/>
        </a:xfrm>
        <a:prstGeom prst="roundRect">
          <a:avLst/>
        </a:prstGeom>
        <a:gradFill rotWithShape="0">
          <a:gsLst>
            <a:gs pos="0">
              <a:schemeClr val="accent2">
                <a:hueOff val="338703"/>
                <a:satOff val="-1658"/>
                <a:lumOff val="931"/>
                <a:alphaOff val="0"/>
                <a:tint val="98000"/>
                <a:lumMod val="114000"/>
              </a:schemeClr>
            </a:gs>
            <a:gs pos="100000">
              <a:schemeClr val="accent2">
                <a:hueOff val="338703"/>
                <a:satOff val="-1658"/>
                <a:lumOff val="93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Execution of javascript is done by VM(V8/Chakra)</a:t>
          </a:r>
          <a:endParaRPr lang="en-US" sz="1500" kern="1200"/>
        </a:p>
      </dsp:txBody>
      <dsp:txXfrm>
        <a:off x="40614" y="1035444"/>
        <a:ext cx="6414822" cy="750751"/>
      </dsp:txXfrm>
    </dsp:sp>
    <dsp:sp modelId="{DCF6EE1A-30B5-44B6-938B-5E6A46E4DAE4}">
      <dsp:nvSpPr>
        <dsp:cNvPr id="0" name=""/>
        <dsp:cNvSpPr/>
      </dsp:nvSpPr>
      <dsp:spPr>
        <a:xfrm>
          <a:off x="0" y="1870010"/>
          <a:ext cx="6496050" cy="831979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NodeJS is a wrapper around VM like V8</a:t>
          </a:r>
          <a:endParaRPr lang="en-US" sz="1500" kern="1200"/>
        </a:p>
      </dsp:txBody>
      <dsp:txXfrm>
        <a:off x="40614" y="1910624"/>
        <a:ext cx="6414822" cy="750751"/>
      </dsp:txXfrm>
    </dsp:sp>
    <dsp:sp modelId="{A2956A08-226F-4191-94A8-45B011765C59}">
      <dsp:nvSpPr>
        <dsp:cNvPr id="0" name=""/>
        <dsp:cNvSpPr/>
      </dsp:nvSpPr>
      <dsp:spPr>
        <a:xfrm>
          <a:off x="0" y="2745189"/>
          <a:ext cx="6496050" cy="831979"/>
        </a:xfrm>
        <a:prstGeom prst="roundRect">
          <a:avLst/>
        </a:prstGeom>
        <a:gradFill rotWithShape="0">
          <a:gsLst>
            <a:gs pos="0">
              <a:schemeClr val="accent2">
                <a:hueOff val="1016110"/>
                <a:satOff val="-4974"/>
                <a:lumOff val="2794"/>
                <a:alphaOff val="0"/>
                <a:tint val="98000"/>
                <a:lumMod val="114000"/>
              </a:schemeClr>
            </a:gs>
            <a:gs pos="100000">
              <a:schemeClr val="accent2">
                <a:hueOff val="1016110"/>
                <a:satOff val="-4974"/>
                <a:lumOff val="279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On a larger context NodeJS is a wrapper around V8 with build-in modules providing rich features through easy to use asynchronous APIs</a:t>
          </a:r>
          <a:endParaRPr lang="en-US" sz="1500" kern="1200"/>
        </a:p>
      </dsp:txBody>
      <dsp:txXfrm>
        <a:off x="40614" y="2785803"/>
        <a:ext cx="6414822" cy="750751"/>
      </dsp:txXfrm>
    </dsp:sp>
    <dsp:sp modelId="{46EE5D84-AECB-4BAF-86C4-F59FAD2A900A}">
      <dsp:nvSpPr>
        <dsp:cNvPr id="0" name=""/>
        <dsp:cNvSpPr/>
      </dsp:nvSpPr>
      <dsp:spPr>
        <a:xfrm>
          <a:off x="0" y="3620369"/>
          <a:ext cx="6496050" cy="831979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Node is platform for tools</a:t>
          </a:r>
          <a:endParaRPr lang="en-US" sz="1500" kern="1200"/>
        </a:p>
      </dsp:txBody>
      <dsp:txXfrm>
        <a:off x="40614" y="3660983"/>
        <a:ext cx="6414822" cy="750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emver.npmjs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nodejs.org/en/download/curren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E621D-7D2F-491D-A5A7-A768F979C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E71FE-8DDB-4E5D-812B-4A4CA2DFF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 dirty="0"/>
              <a:t>Introduction to NodeJS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7018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3B422A-95C1-417F-BBFB-8D98477DF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2988" r="6550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25316-371E-464C-A4E0-91A4B652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What is NPM?</a:t>
            </a:r>
          </a:p>
        </p:txBody>
      </p:sp>
    </p:spTree>
    <p:extLst>
      <p:ext uri="{BB962C8B-B14F-4D97-AF65-F5344CB8AC3E}">
        <p14:creationId xmlns:p14="http://schemas.microsoft.com/office/powerpoint/2010/main" val="1577719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9499-96A4-41C6-86C5-8DF8DF03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www.npmjs.com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991EB-2B68-4B74-94F2-2EFB003EC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Update NPM on your machine: </a:t>
            </a:r>
            <a:r>
              <a:rPr lang="en-US" dirty="0" err="1"/>
              <a:t>npm</a:t>
            </a:r>
            <a:r>
              <a:rPr lang="en-US" dirty="0"/>
              <a:t> install –g </a:t>
            </a:r>
            <a:r>
              <a:rPr lang="en-US" dirty="0" err="1"/>
              <a:t>npm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g </a:t>
            </a:r>
            <a:r>
              <a:rPr lang="en-US" dirty="0" err="1"/>
              <a:t>lodash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56BCF2-F469-4F02-BB1C-6EFCB2A63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017" y="2591395"/>
            <a:ext cx="4979759" cy="31185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67799B-F57B-4212-8FB9-A84C7A149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758" y="2591395"/>
            <a:ext cx="5229225" cy="311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99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4F51-6FF5-4A34-98B2-61E7D708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Semantic Versioning(</a:t>
            </a:r>
            <a:r>
              <a:rPr lang="en-US" dirty="0" err="1"/>
              <a:t>SemVer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5957C-EC6E-4917-BC21-12AA98C90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1.2.3 </a:t>
            </a:r>
            <a:r>
              <a:rPr lang="en-US" dirty="0">
                <a:sym typeface="Wingdings" panose="05000000000000000000" pitchFamily="2" charset="2"/>
              </a:rPr>
              <a:t>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1 – </a:t>
            </a:r>
            <a:r>
              <a:rPr lang="en-US" b="1" dirty="0">
                <a:sym typeface="Wingdings" panose="05000000000000000000" pitchFamily="2" charset="2"/>
              </a:rPr>
              <a:t>Major</a:t>
            </a:r>
            <a:r>
              <a:rPr lang="en-US" dirty="0">
                <a:sym typeface="Wingdings" panose="05000000000000000000" pitchFamily="2" charset="2"/>
              </a:rPr>
              <a:t> Breaking Changes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2 – </a:t>
            </a:r>
            <a:r>
              <a:rPr lang="en-US" b="1" dirty="0">
                <a:sym typeface="Wingdings" panose="05000000000000000000" pitchFamily="2" charset="2"/>
              </a:rPr>
              <a:t>Minor</a:t>
            </a:r>
            <a:r>
              <a:rPr lang="en-US" dirty="0">
                <a:sym typeface="Wingdings" panose="05000000000000000000" pitchFamily="2" charset="2"/>
              </a:rPr>
              <a:t> changes or new features are added with backward compatibility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3 – </a:t>
            </a:r>
            <a:r>
              <a:rPr lang="en-US" b="1" dirty="0">
                <a:sym typeface="Wingdings" panose="05000000000000000000" pitchFamily="2" charset="2"/>
              </a:rPr>
              <a:t>Patch </a:t>
            </a:r>
            <a:r>
              <a:rPr lang="en-US" dirty="0">
                <a:sym typeface="Wingdings" panose="05000000000000000000" pitchFamily="2" charset="2"/>
              </a:rPr>
              <a:t>bug fixes</a:t>
            </a:r>
            <a:endParaRPr lang="en-US" b="1" dirty="0">
              <a:sym typeface="Wingdings" panose="05000000000000000000" pitchFamily="2" charset="2"/>
            </a:endParaRPr>
          </a:p>
          <a:p>
            <a:pPr lvl="1"/>
            <a:endParaRPr lang="en-US" b="1" dirty="0">
              <a:sym typeface="Wingdings" panose="05000000000000000000" pitchFamily="2" charset="2"/>
            </a:endParaRP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~1.2.3 – when taken latest from NPM it will install 1.2.x where x &gt;= 3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^1.2.3 – It will install 1.x.x where x &gt;= 2</a:t>
            </a:r>
          </a:p>
          <a:p>
            <a:pPr lvl="1"/>
            <a:r>
              <a:rPr lang="en-US" b="1" dirty="0">
                <a:sym typeface="Wingdings" panose="05000000000000000000" pitchFamily="2" charset="2"/>
                <a:hlinkClick r:id="rId2"/>
              </a:rPr>
              <a:t>https://semver.npmjs.com</a:t>
            </a:r>
            <a:endParaRPr lang="en-US" b="1" dirty="0">
              <a:sym typeface="Wingdings" panose="05000000000000000000" pitchFamily="2" charset="2"/>
            </a:endParaRPr>
          </a:p>
          <a:p>
            <a:pPr lvl="1"/>
            <a:endParaRPr lang="en-US" b="1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18406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7F269D-0ED1-4511-9EBF-9D41A916D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640081"/>
            <a:ext cx="7542140" cy="2809447"/>
          </a:xfrm>
          <a:prstGeom prst="rect">
            <a:avLst/>
          </a:prstGeom>
          <a:effectLst/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0A238-04E7-45F8-A517-9B315AB5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require(“module”)</a:t>
            </a:r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319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5CAC-1E4B-42CD-9638-C53FF39C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internally calls JS files as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3FD9F-EB0C-49F0-AD64-8F2EB5509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Function(exports, required, module, __filename, __</a:t>
            </a:r>
            <a:r>
              <a:rPr lang="en-US" dirty="0" err="1"/>
              <a:t>dirname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3950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CE48C-28E8-4871-ABC8-2DAFA1D3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Debug Node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657B-AA3D-4C0C-A0BF-345C327C8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node --inspect-brk index.js</a:t>
            </a:r>
          </a:p>
          <a:p>
            <a:r>
              <a:rPr lang="en-US" sz="1400">
                <a:solidFill>
                  <a:srgbClr val="FFFFFF"/>
                </a:solidFill>
              </a:rPr>
              <a:t>Chrome://inspect</a:t>
            </a:r>
          </a:p>
          <a:p>
            <a:r>
              <a:rPr lang="en-US" sz="1400">
                <a:solidFill>
                  <a:srgbClr val="FFFFFF"/>
                </a:solidFill>
              </a:rPr>
              <a:t>Click on Inspect for your file</a:t>
            </a:r>
          </a:p>
          <a:p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CE729-5C06-4DE3-A6E0-476DD500C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343" y="1595337"/>
            <a:ext cx="7538314" cy="41342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46454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4341A-5E3A-454F-A513-A2C01CA0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What is NodeJS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ACAC97-1598-4608-AFF8-2BBFFB7C8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93863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8886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F9667-6510-4954-AE93-FA06BB4A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Why Node?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ACAD7-ACB4-4632-8BA7-F81848683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Wrapper around V8/Chakra(execute </a:t>
            </a:r>
            <a:r>
              <a:rPr lang="en-US" dirty="0" err="1"/>
              <a:t>Javascript</a:t>
            </a:r>
            <a:r>
              <a:rPr lang="en-US" dirty="0"/>
              <a:t>)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Build-in feature reach modules like fs, </a:t>
            </a:r>
            <a:r>
              <a:rPr lang="en-US" dirty="0" err="1"/>
              <a:t>httsp</a:t>
            </a:r>
            <a:r>
              <a:rPr lang="en-US" dirty="0"/>
              <a:t>, crypto, zip,…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All them offers Asynchronous APIs (no threads)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Support for C++ addons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Debugger and other utilities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NPM -  Node package manager (world largest connection of free and reusable package)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NPM comes with CLI which helps to install 3</a:t>
            </a:r>
            <a:r>
              <a:rPr lang="en-US" baseline="30000" dirty="0"/>
              <a:t>rd</a:t>
            </a:r>
            <a:r>
              <a:rPr lang="en-US" dirty="0"/>
              <a:t> party code and also reuse the code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Module dependency manager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4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96A29-4881-4AC0-902C-76896BB8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3200-7D56-4902-A8A2-8D329C54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Different way of thinking – non blocking function </a:t>
            </a:r>
          </a:p>
          <a:p>
            <a:pPr lvl="1"/>
            <a:r>
              <a:rPr lang="en-US" dirty="0"/>
              <a:t>Picking good options – constantly research and pick best option</a:t>
            </a:r>
          </a:p>
          <a:p>
            <a:pPr lvl="1"/>
            <a:r>
              <a:rPr lang="en-US" dirty="0"/>
              <a:t>Small packages – i.e. mode </a:t>
            </a:r>
            <a:r>
              <a:rPr lang="en-US" dirty="0" err="1"/>
              <a:t>pakcages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84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7E14-6589-4FE1-8DB1-F3FC7305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Node is names Node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27A2CA-CC1B-4AD3-90F2-A845051A5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41226"/>
            <a:ext cx="8947150" cy="381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1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36F32-58E6-4A05-830C-90054B7BA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How to install Node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23891-150A-4D78-BF9E-23E18A427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Open command prompt/</a:t>
            </a:r>
            <a:r>
              <a:rPr lang="en-US" dirty="0" err="1"/>
              <a:t>Powershell</a:t>
            </a:r>
            <a:r>
              <a:rPr lang="en-US" dirty="0"/>
              <a:t> and type node 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If node is not installed on your machine, you can download </a:t>
            </a:r>
            <a:r>
              <a:rPr lang="en-US" dirty="0" err="1"/>
              <a:t>lastest</a:t>
            </a:r>
            <a:r>
              <a:rPr lang="en-US" dirty="0"/>
              <a:t> version of it from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>
                <a:hlinkClick r:id="rId2"/>
              </a:rPr>
              <a:t>https://nodejs.org/en/download/current/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588FC4-001A-4AC9-9F55-A52B8A24B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3631228"/>
            <a:ext cx="5451627" cy="149612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66618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F2E2-56D7-439A-B4A7-49289CF7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9B682C-AA88-4A04-B23E-648162A91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388887"/>
            <a:ext cx="8947150" cy="352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2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738A-0640-4EFA-AF8A-5D382CA0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8579-82D8-48A5-98A5-81F63BD10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Read the line</a:t>
            </a:r>
          </a:p>
          <a:p>
            <a:r>
              <a:rPr lang="en-US" dirty="0"/>
              <a:t>Evaluate the line</a:t>
            </a:r>
          </a:p>
          <a:p>
            <a:r>
              <a:rPr lang="en-US" dirty="0"/>
              <a:t>Print the result, if there is no nothing to print Node will print ‘undefined’ as a result</a:t>
            </a:r>
          </a:p>
          <a:p>
            <a:r>
              <a:rPr lang="en-US" dirty="0"/>
              <a:t>Wait for next command in loop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9DFBE-22C5-4E8A-A913-BE8800AC4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2759059"/>
            <a:ext cx="5451627" cy="27824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699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D5986-4621-4D06-ADC8-0188723A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REPL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2D044-13EB-4675-ACDE-7CE7E1EB5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r>
              <a:rPr lang="en-US" dirty="0"/>
              <a:t>Ctrl + L will clear the REPL commands</a:t>
            </a:r>
          </a:p>
          <a:p>
            <a:r>
              <a:rPr lang="en-US" dirty="0"/>
              <a:t>Ctrl + D will exit the REPL session</a:t>
            </a:r>
          </a:p>
          <a:p>
            <a:r>
              <a:rPr lang="en-US" dirty="0"/>
              <a:t>.help will give you list of REPL commands</a:t>
            </a:r>
          </a:p>
          <a:p>
            <a:r>
              <a:rPr lang="en-US" dirty="0"/>
              <a:t>‘{‘ will allow to add multiple lines and REPL will wait before printing the result </a:t>
            </a:r>
          </a:p>
          <a:p>
            <a:r>
              <a:rPr lang="en-US" dirty="0"/>
              <a:t>If we have nested code like multiple ‘{‘ ‘.break’ will handle all unhandled ‘}’</a:t>
            </a:r>
          </a:p>
          <a:p>
            <a:r>
              <a:rPr lang="en-US" dirty="0"/>
              <a:t>‘.save’ will save REPL session to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37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Ion</vt:lpstr>
      <vt:lpstr>Introduction to NodeJS</vt:lpstr>
      <vt:lpstr>What is NodeJS</vt:lpstr>
      <vt:lpstr>Why Node?</vt:lpstr>
      <vt:lpstr>PowerPoint Presentation</vt:lpstr>
      <vt:lpstr>Why Node is names Node</vt:lpstr>
      <vt:lpstr>How to install Node</vt:lpstr>
      <vt:lpstr>REPL</vt:lpstr>
      <vt:lpstr>PowerPoint Presentation</vt:lpstr>
      <vt:lpstr>REPL shortcuts</vt:lpstr>
      <vt:lpstr>What is NPM?</vt:lpstr>
      <vt:lpstr>www.npmjs.com</vt:lpstr>
      <vt:lpstr>NPM Semantic Versioning(SemVer)</vt:lpstr>
      <vt:lpstr>require(“module”)</vt:lpstr>
      <vt:lpstr>Node internally calls JS files as function</vt:lpstr>
      <vt:lpstr>Debug Node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NodeJS</dc:title>
  <dc:creator>Jigar Oza</dc:creator>
  <cp:lastModifiedBy>Jigar Oza</cp:lastModifiedBy>
  <cp:revision>1</cp:revision>
  <dcterms:created xsi:type="dcterms:W3CDTF">2021-07-11T20:57:08Z</dcterms:created>
  <dcterms:modified xsi:type="dcterms:W3CDTF">2021-07-11T20:57:21Z</dcterms:modified>
</cp:coreProperties>
</file>