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0"/>
  </p:notesMasterIdLst>
  <p:sldIdLst>
    <p:sldId id="285" r:id="rId5"/>
    <p:sldId id="257" r:id="rId6"/>
    <p:sldId id="258" r:id="rId7"/>
    <p:sldId id="259" r:id="rId8"/>
    <p:sldId id="280" r:id="rId9"/>
    <p:sldId id="272" r:id="rId10"/>
    <p:sldId id="261" r:id="rId11"/>
    <p:sldId id="262" r:id="rId12"/>
    <p:sldId id="281" r:id="rId13"/>
    <p:sldId id="264" r:id="rId14"/>
    <p:sldId id="265" r:id="rId15"/>
    <p:sldId id="277" r:id="rId16"/>
    <p:sldId id="266" r:id="rId17"/>
    <p:sldId id="267" r:id="rId18"/>
    <p:sldId id="269" r:id="rId19"/>
    <p:sldId id="286" r:id="rId20"/>
    <p:sldId id="270" r:id="rId21"/>
    <p:sldId id="273" r:id="rId22"/>
    <p:sldId id="271" r:id="rId23"/>
    <p:sldId id="276" r:id="rId24"/>
    <p:sldId id="279" r:id="rId25"/>
    <p:sldId id="283" r:id="rId26"/>
    <p:sldId id="278" r:id="rId27"/>
    <p:sldId id="284"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719" autoAdjust="0"/>
  </p:normalViewPr>
  <p:slideViewPr>
    <p:cSldViewPr snapToGrid="0">
      <p:cViewPr>
        <p:scale>
          <a:sx n="73" d="100"/>
          <a:sy n="73" d="100"/>
        </p:scale>
        <p:origin x="1974"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35D16-2D22-4E5B-8974-420755EEFF8E}" type="datetimeFigureOut">
              <a:rPr lang="en-US" smtClean="0"/>
              <a:t>8/5/2021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689B1-2742-4559-897F-58712098BBB3}" type="slidenum">
              <a:rPr lang="en-US" smtClean="0"/>
              <a:t>‹#›</a:t>
            </a:fld>
            <a:endParaRPr lang="en-US"/>
          </a:p>
        </p:txBody>
      </p:sp>
    </p:spTree>
    <p:extLst>
      <p:ext uri="{BB962C8B-B14F-4D97-AF65-F5344CB8AC3E}">
        <p14:creationId xmlns:p14="http://schemas.microsoft.com/office/powerpoint/2010/main" val="3002893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C689B1-2742-4559-897F-58712098BBB3}" type="slidenum">
              <a:rPr lang="en-US" smtClean="0"/>
              <a:t>6</a:t>
            </a:fld>
            <a:endParaRPr lang="en-US"/>
          </a:p>
        </p:txBody>
      </p:sp>
    </p:spTree>
    <p:extLst>
      <p:ext uri="{BB962C8B-B14F-4D97-AF65-F5344CB8AC3E}">
        <p14:creationId xmlns:p14="http://schemas.microsoft.com/office/powerpoint/2010/main" val="396190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//Loop</a:t>
            </a:r>
          </a:p>
          <a:p>
            <a:endParaRPr lang="en-US" dirty="0"/>
          </a:p>
          <a:p>
            <a:r>
              <a:rPr lang="en-US" dirty="0"/>
              <a:t> </a:t>
            </a:r>
            <a:r>
              <a:rPr lang="en-US" sz="1200" kern="1200" dirty="0">
                <a:solidFill>
                  <a:schemeClr val="tx1"/>
                </a:solidFill>
                <a:latin typeface="+mn-lt"/>
                <a:ea typeface="+mn-ea"/>
                <a:cs typeface="+mn-cs"/>
              </a:rPr>
              <a:t>$num = 1..10</a:t>
            </a:r>
          </a:p>
          <a:p>
            <a:r>
              <a:rPr lang="en-US" sz="1200" kern="1200" dirty="0">
                <a:solidFill>
                  <a:schemeClr val="tx1"/>
                </a:solidFill>
                <a:latin typeface="+mn-lt"/>
                <a:ea typeface="+mn-ea"/>
                <a:cs typeface="+mn-cs"/>
              </a:rPr>
              <a:t>foreach($n in $num)</a:t>
            </a: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$res = $n*5</a:t>
            </a:r>
          </a:p>
          <a:p>
            <a:r>
              <a:rPr lang="en-US" sz="1200" kern="1200" dirty="0">
                <a:solidFill>
                  <a:schemeClr val="tx1"/>
                </a:solidFill>
                <a:latin typeface="+mn-lt"/>
                <a:ea typeface="+mn-ea"/>
                <a:cs typeface="+mn-cs"/>
              </a:rPr>
              <a:t>    Write-Host $res</a:t>
            </a:r>
          </a:p>
          <a:p>
            <a:r>
              <a:rPr lang="en-US" sz="1200" kern="1200" dirty="0">
                <a:solidFill>
                  <a:schemeClr val="tx1"/>
                </a:solidFill>
                <a:latin typeface="+mn-lt"/>
                <a:ea typeface="+mn-ea"/>
                <a:cs typeface="+mn-cs"/>
              </a:rPr>
              <a:t>} </a:t>
            </a:r>
          </a:p>
          <a:p>
            <a:endParaRPr lang="en-US" dirty="0"/>
          </a:p>
          <a:p>
            <a:endParaRPr lang="en-US" dirty="0"/>
          </a:p>
          <a:p>
            <a:r>
              <a:rPr lang="en-US" dirty="0"/>
              <a:t>//If and Try catch</a:t>
            </a:r>
          </a:p>
          <a:p>
            <a:endParaRPr lang="en-US" dirty="0"/>
          </a:p>
          <a:p>
            <a:endParaRPr lang="en-US" dirty="0"/>
          </a:p>
          <a:p>
            <a:r>
              <a:rPr lang="en-US" dirty="0"/>
              <a:t>try</a:t>
            </a:r>
          </a:p>
          <a:p>
            <a:r>
              <a:rPr lang="en-US" dirty="0"/>
              <a:t>{</a:t>
            </a:r>
          </a:p>
          <a:p>
            <a:r>
              <a:rPr lang="en-US" dirty="0"/>
              <a:t>	write-host ‘starting </a:t>
            </a:r>
            <a:r>
              <a:rPr lang="en-US" dirty="0" err="1"/>
              <a:t>clculator</a:t>
            </a:r>
            <a:r>
              <a:rPr lang="en-US" dirty="0"/>
              <a:t>’</a:t>
            </a:r>
          </a:p>
          <a:p>
            <a:r>
              <a:rPr lang="en-US" dirty="0"/>
              <a:t>	start-process calc	</a:t>
            </a:r>
          </a:p>
          <a:p>
            <a:r>
              <a:rPr lang="en-US" dirty="0"/>
              <a:t>	if(!(get-process -name calculator))</a:t>
            </a:r>
          </a:p>
          <a:p>
            <a:r>
              <a:rPr lang="en-US" dirty="0"/>
              <a:t>	{</a:t>
            </a:r>
          </a:p>
          <a:p>
            <a:r>
              <a:rPr lang="en-US" dirty="0"/>
              <a:t>		$c = get-process -name calculator</a:t>
            </a:r>
          </a:p>
          <a:p>
            <a:r>
              <a:rPr lang="en-US" dirty="0"/>
              <a:t>		$c1.kill()</a:t>
            </a:r>
          </a:p>
          <a:p>
            <a:r>
              <a:rPr lang="en-US" dirty="0"/>
              <a:t>		'process closed'</a:t>
            </a:r>
          </a:p>
          <a:p>
            <a:r>
              <a:rPr lang="en-US" dirty="0"/>
              <a:t>	}</a:t>
            </a:r>
          </a:p>
          <a:p>
            <a:r>
              <a:rPr lang="en-US" dirty="0"/>
              <a:t>	else</a:t>
            </a:r>
          </a:p>
          <a:p>
            <a:r>
              <a:rPr lang="en-US" dirty="0"/>
              <a:t>	{</a:t>
            </a:r>
          </a:p>
          <a:p>
            <a:r>
              <a:rPr lang="en-US" dirty="0"/>
              <a:t>		write-warning ‘Calculator not found'</a:t>
            </a:r>
          </a:p>
          <a:p>
            <a:r>
              <a:rPr lang="en-US" dirty="0"/>
              <a:t>	}</a:t>
            </a:r>
          </a:p>
          <a:p>
            <a:r>
              <a:rPr lang="en-US" dirty="0"/>
              <a:t>}</a:t>
            </a:r>
          </a:p>
          <a:p>
            <a:r>
              <a:rPr lang="en-US" dirty="0"/>
              <a:t>catch</a:t>
            </a:r>
          </a:p>
          <a:p>
            <a:r>
              <a:rPr lang="en-US" dirty="0"/>
              <a:t>{</a:t>
            </a:r>
          </a:p>
          <a:p>
            <a:r>
              <a:rPr lang="en-US" dirty="0"/>
              <a:t>	write-error 'Exception killing [$c]’</a:t>
            </a:r>
          </a:p>
          <a:p>
            <a:r>
              <a:rPr lang="en-US" dirty="0"/>
              <a:t>}</a:t>
            </a:r>
          </a:p>
          <a:p>
            <a:endParaRPr lang="en-US" dirty="0"/>
          </a:p>
          <a:p>
            <a:endParaRPr lang="en-US" dirty="0"/>
          </a:p>
          <a:p>
            <a:r>
              <a:rPr lang="en-US" dirty="0"/>
              <a:t>//TO Run</a:t>
            </a:r>
          </a:p>
          <a:p>
            <a:r>
              <a:rPr lang="en-US" dirty="0"/>
              <a:t>.\psfilename.ps1</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1C689B1-2742-4559-897F-58712098BBB3}" type="slidenum">
              <a:rPr lang="en-US" smtClean="0"/>
              <a:t>17</a:t>
            </a:fld>
            <a:endParaRPr lang="en-US"/>
          </a:p>
        </p:txBody>
      </p:sp>
    </p:spTree>
    <p:extLst>
      <p:ext uri="{BB962C8B-B14F-4D97-AF65-F5344CB8AC3E}">
        <p14:creationId xmlns:p14="http://schemas.microsoft.com/office/powerpoint/2010/main" val="2469732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C689B1-2742-4559-897F-58712098BBB3}" type="slidenum">
              <a:rPr lang="en-US" smtClean="0"/>
              <a:t>19</a:t>
            </a:fld>
            <a:endParaRPr lang="en-US"/>
          </a:p>
        </p:txBody>
      </p:sp>
    </p:spTree>
    <p:extLst>
      <p:ext uri="{BB962C8B-B14F-4D97-AF65-F5344CB8AC3E}">
        <p14:creationId xmlns:p14="http://schemas.microsoft.com/office/powerpoint/2010/main" val="3054736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Get-Verb | Sort-Object -Property Verb</a:t>
            </a:r>
          </a:p>
          <a:p>
            <a:endParaRPr lang="en-US" sz="1200" b="0" i="0" kern="1200" dirty="0">
              <a:solidFill>
                <a:schemeClr val="tx1"/>
              </a:solidFill>
              <a:effectLst/>
              <a:latin typeface="+mn-lt"/>
              <a:ea typeface="+mn-ea"/>
              <a:cs typeface="+mn-cs"/>
            </a:endParaRPr>
          </a:p>
          <a:p>
            <a:r>
              <a:rPr lang="en-US" dirty="0"/>
              <a:t> Get-</a:t>
            </a:r>
            <a:r>
              <a:rPr lang="en-US" dirty="0" err="1"/>
              <a:t>ChildItem</a:t>
            </a:r>
            <a:r>
              <a:rPr lang="en-US" dirty="0"/>
              <a:t> -Path Function:\Check-</a:t>
            </a:r>
            <a:r>
              <a:rPr lang="en-US" dirty="0" err="1"/>
              <a:t>ServiceHealth</a:t>
            </a:r>
            <a:endParaRPr lang="en-US" dirty="0"/>
          </a:p>
        </p:txBody>
      </p:sp>
      <p:sp>
        <p:nvSpPr>
          <p:cNvPr id="4" name="Slide Number Placeholder 3"/>
          <p:cNvSpPr>
            <a:spLocks noGrp="1"/>
          </p:cNvSpPr>
          <p:nvPr>
            <p:ph type="sldNum" sz="quarter" idx="5"/>
          </p:nvPr>
        </p:nvSpPr>
        <p:spPr/>
        <p:txBody>
          <a:bodyPr/>
          <a:lstStyle/>
          <a:p>
            <a:fld id="{B1C689B1-2742-4559-897F-58712098BBB3}" type="slidenum">
              <a:rPr lang="en-US" smtClean="0"/>
              <a:t>20</a:t>
            </a:fld>
            <a:endParaRPr lang="en-US"/>
          </a:p>
        </p:txBody>
      </p:sp>
    </p:spTree>
    <p:extLst>
      <p:ext uri="{BB962C8B-B14F-4D97-AF65-F5344CB8AC3E}">
        <p14:creationId xmlns:p14="http://schemas.microsoft.com/office/powerpoint/2010/main" val="577016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C689B1-2742-4559-897F-58712098BBB3}" type="slidenum">
              <a:rPr lang="en-US" smtClean="0"/>
              <a:t>21</a:t>
            </a:fld>
            <a:endParaRPr lang="en-US"/>
          </a:p>
        </p:txBody>
      </p:sp>
    </p:spTree>
    <p:extLst>
      <p:ext uri="{BB962C8B-B14F-4D97-AF65-F5344CB8AC3E}">
        <p14:creationId xmlns:p14="http://schemas.microsoft.com/office/powerpoint/2010/main" val="356709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powershellgallery.co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C940128-18D3-4606-B6B1-A67925ED4461}"/>
              </a:ext>
            </a:extLst>
          </p:cNvPr>
          <p:cNvPicPr>
            <a:picLocks noChangeAspect="1"/>
          </p:cNvPicPr>
          <p:nvPr/>
        </p:nvPicPr>
        <p:blipFill rotWithShape="1">
          <a:blip r:embed="rId2"/>
          <a:srcRect l="12676" r="22666" b="-2"/>
          <a:stretch/>
        </p:blipFill>
        <p:spPr>
          <a:xfrm>
            <a:off x="2054571" y="541064"/>
            <a:ext cx="3718049" cy="3435892"/>
          </a:xfrm>
          <a:prstGeom prst="rect">
            <a:avLst/>
          </a:prstGeom>
        </p:spPr>
      </p:pic>
      <p:cxnSp>
        <p:nvCxnSpPr>
          <p:cNvPr id="52" name="Straight Connector 51">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A9FBEBE-A664-4B4A-81AF-3504637A2AD5}"/>
              </a:ext>
            </a:extLst>
          </p:cNvPr>
          <p:cNvPicPr>
            <a:picLocks noChangeAspect="1"/>
          </p:cNvPicPr>
          <p:nvPr/>
        </p:nvPicPr>
        <p:blipFill rotWithShape="1">
          <a:blip r:embed="rId3"/>
          <a:srcRect r="1" b="3303"/>
          <a:stretch/>
        </p:blipFill>
        <p:spPr>
          <a:xfrm>
            <a:off x="6417735" y="541064"/>
            <a:ext cx="3716587" cy="3435892"/>
          </a:xfrm>
          <a:prstGeom prst="rect">
            <a:avLst/>
          </a:prstGeom>
        </p:spPr>
      </p:pic>
      <p:sp>
        <p:nvSpPr>
          <p:cNvPr id="54" name="Rectangle 53">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1294252E-DA25-4130-88B4-8AAAB0258813}"/>
              </a:ext>
            </a:extLst>
          </p:cNvPr>
          <p:cNvSpPr txBox="1"/>
          <p:nvPr/>
        </p:nvSpPr>
        <p:spPr>
          <a:xfrm>
            <a:off x="5264269" y="4359623"/>
            <a:ext cx="3470429" cy="160701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r>
              <a:rPr lang="en-US" sz="4000" b="1" dirty="0">
                <a:solidFill>
                  <a:srgbClr val="FFFFFF"/>
                </a:solidFill>
              </a:rPr>
              <a:t>Scripting</a:t>
            </a:r>
          </a:p>
        </p:txBody>
      </p:sp>
    </p:spTree>
    <p:extLst>
      <p:ext uri="{BB962C8B-B14F-4D97-AF65-F5344CB8AC3E}">
        <p14:creationId xmlns:p14="http://schemas.microsoft.com/office/powerpoint/2010/main" val="17242960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nextCondLst>
                <p:cond evt="onClick" delay="0">
                  <p:tgtEl>
                    <p:spTgt spid="7"/>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AB8EC-4636-4D65-AE78-DC58EA32C60D}"/>
              </a:ext>
            </a:extLst>
          </p:cNvPr>
          <p:cNvSpPr>
            <a:spLocks noGrp="1"/>
          </p:cNvSpPr>
          <p:nvPr>
            <p:ph type="title"/>
          </p:nvPr>
        </p:nvSpPr>
        <p:spPr/>
        <p:txBody>
          <a:bodyPr/>
          <a:lstStyle/>
          <a:p>
            <a:r>
              <a:rPr lang="en-US" dirty="0"/>
              <a:t>PowerShell verb</a:t>
            </a:r>
          </a:p>
        </p:txBody>
      </p:sp>
      <p:sp>
        <p:nvSpPr>
          <p:cNvPr id="3" name="Content Placeholder 2">
            <a:extLst>
              <a:ext uri="{FF2B5EF4-FFF2-40B4-BE49-F238E27FC236}">
                <a16:creationId xmlns:a16="http://schemas.microsoft.com/office/drawing/2014/main" id="{9F8382F7-132B-444A-BED8-4A0BF9CB7D16}"/>
              </a:ext>
            </a:extLst>
          </p:cNvPr>
          <p:cNvSpPr>
            <a:spLocks noGrp="1"/>
          </p:cNvSpPr>
          <p:nvPr>
            <p:ph idx="1"/>
          </p:nvPr>
        </p:nvSpPr>
        <p:spPr/>
        <p:txBody>
          <a:bodyPr/>
          <a:lstStyle/>
          <a:p>
            <a:r>
              <a:rPr lang="en-US" dirty="0"/>
              <a:t>A cmdlet always consists of a verb and a noun, separated with a hyphen. Some of the verbs used in PowerShell is:</a:t>
            </a:r>
          </a:p>
          <a:p>
            <a:pPr lvl="1"/>
            <a:r>
              <a:rPr lang="en-US" b="1" dirty="0"/>
              <a:t>Get </a:t>
            </a:r>
            <a:r>
              <a:rPr lang="en-US" dirty="0"/>
              <a:t>— To get something</a:t>
            </a:r>
          </a:p>
          <a:p>
            <a:pPr lvl="1"/>
            <a:r>
              <a:rPr lang="en-US" b="1" dirty="0"/>
              <a:t>Start</a:t>
            </a:r>
            <a:r>
              <a:rPr lang="en-US" dirty="0"/>
              <a:t> — To run something</a:t>
            </a:r>
          </a:p>
          <a:p>
            <a:pPr lvl="1"/>
            <a:r>
              <a:rPr lang="en-US" b="1" dirty="0"/>
              <a:t>Out</a:t>
            </a:r>
            <a:r>
              <a:rPr lang="en-US" dirty="0"/>
              <a:t> — To output something</a:t>
            </a:r>
          </a:p>
          <a:p>
            <a:pPr lvl="1"/>
            <a:r>
              <a:rPr lang="en-US" b="1" dirty="0"/>
              <a:t>Stop</a:t>
            </a:r>
            <a:r>
              <a:rPr lang="en-US" dirty="0"/>
              <a:t> — To stop something that is running</a:t>
            </a:r>
          </a:p>
          <a:p>
            <a:pPr lvl="1"/>
            <a:r>
              <a:rPr lang="en-US" b="1" dirty="0"/>
              <a:t>New</a:t>
            </a:r>
            <a:r>
              <a:rPr lang="en-US" dirty="0"/>
              <a:t> — To create something</a:t>
            </a:r>
          </a:p>
          <a:p>
            <a:endParaRPr lang="en-US" dirty="0"/>
          </a:p>
        </p:txBody>
      </p:sp>
    </p:spTree>
    <p:extLst>
      <p:ext uri="{BB962C8B-B14F-4D97-AF65-F5344CB8AC3E}">
        <p14:creationId xmlns:p14="http://schemas.microsoft.com/office/powerpoint/2010/main" val="396232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D6B3-83DF-428A-AF69-4D9400B946F5}"/>
              </a:ext>
            </a:extLst>
          </p:cNvPr>
          <p:cNvSpPr>
            <a:spLocks noGrp="1"/>
          </p:cNvSpPr>
          <p:nvPr>
            <p:ph type="title"/>
          </p:nvPr>
        </p:nvSpPr>
        <p:spPr>
          <a:xfrm>
            <a:off x="581192" y="702156"/>
            <a:ext cx="11029616" cy="708633"/>
          </a:xfrm>
        </p:spPr>
        <p:txBody>
          <a:bodyPr/>
          <a:lstStyle/>
          <a:p>
            <a:r>
              <a:rPr lang="en-US" dirty="0"/>
              <a:t>Begin PowerShell</a:t>
            </a:r>
          </a:p>
        </p:txBody>
      </p:sp>
      <p:sp>
        <p:nvSpPr>
          <p:cNvPr id="3" name="Content Placeholder 2">
            <a:extLst>
              <a:ext uri="{FF2B5EF4-FFF2-40B4-BE49-F238E27FC236}">
                <a16:creationId xmlns:a16="http://schemas.microsoft.com/office/drawing/2014/main" id="{DFE8CCD0-BB9E-4CC3-9946-799E592E0F53}"/>
              </a:ext>
            </a:extLst>
          </p:cNvPr>
          <p:cNvSpPr>
            <a:spLocks noGrp="1"/>
          </p:cNvSpPr>
          <p:nvPr>
            <p:ph idx="1"/>
          </p:nvPr>
        </p:nvSpPr>
        <p:spPr>
          <a:xfrm>
            <a:off x="720530" y="1410789"/>
            <a:ext cx="11029615" cy="3634486"/>
          </a:xfrm>
        </p:spPr>
        <p:txBody>
          <a:bodyPr>
            <a:normAutofit fontScale="70000" lnSpcReduction="20000"/>
          </a:bodyPr>
          <a:lstStyle/>
          <a:p>
            <a:r>
              <a:rPr lang="en-US" dirty="0"/>
              <a:t>Load PowerShell Prompt</a:t>
            </a:r>
          </a:p>
          <a:p>
            <a:pPr lvl="1"/>
            <a:r>
              <a:rPr lang="en-US" dirty="0"/>
              <a:t>Start &gt; Run = </a:t>
            </a:r>
            <a:r>
              <a:rPr lang="en-US" dirty="0" err="1"/>
              <a:t>powershell</a:t>
            </a:r>
            <a:r>
              <a:rPr lang="en-US" dirty="0"/>
              <a:t> </a:t>
            </a:r>
          </a:p>
          <a:p>
            <a:r>
              <a:rPr lang="en-US" dirty="0"/>
              <a:t>Get Version</a:t>
            </a:r>
          </a:p>
          <a:p>
            <a:pPr lvl="1"/>
            <a:r>
              <a:rPr lang="en-US" dirty="0"/>
              <a:t>(get-host).version</a:t>
            </a:r>
          </a:p>
          <a:p>
            <a:pPr lvl="1"/>
            <a:r>
              <a:rPr lang="en-US" dirty="0"/>
              <a:t>(get-host).version</a:t>
            </a:r>
          </a:p>
          <a:p>
            <a:r>
              <a:rPr lang="en-US" dirty="0"/>
              <a:t>Get all running processes</a:t>
            </a:r>
          </a:p>
          <a:p>
            <a:pPr lvl="1"/>
            <a:r>
              <a:rPr lang="en-US" dirty="0"/>
              <a:t>Get-Process</a:t>
            </a:r>
          </a:p>
          <a:p>
            <a:r>
              <a:rPr lang="en-US" dirty="0"/>
              <a:t>Start a process</a:t>
            </a:r>
          </a:p>
          <a:p>
            <a:pPr lvl="1"/>
            <a:r>
              <a:rPr lang="en-US" dirty="0"/>
              <a:t>Start-process calc</a:t>
            </a:r>
          </a:p>
          <a:p>
            <a:r>
              <a:rPr lang="en-US" dirty="0"/>
              <a:t>Get a Process</a:t>
            </a:r>
          </a:p>
          <a:p>
            <a:pPr lvl="1"/>
            <a:r>
              <a:rPr lang="en-US" dirty="0"/>
              <a:t>Get-Process –name Calculator</a:t>
            </a:r>
          </a:p>
          <a:p>
            <a:r>
              <a:rPr lang="en-US" dirty="0"/>
              <a:t>Get the process and stop</a:t>
            </a:r>
          </a:p>
          <a:p>
            <a:pPr lvl="1"/>
            <a:r>
              <a:rPr lang="en-US" dirty="0"/>
              <a:t>stop-process (get-process -name calculator)  OR</a:t>
            </a:r>
          </a:p>
          <a:p>
            <a:pPr lvl="1"/>
            <a:r>
              <a:rPr lang="en-US" dirty="0"/>
              <a:t>(get-process -name calculator).kill()</a:t>
            </a:r>
          </a:p>
          <a:p>
            <a:pPr lvl="1"/>
            <a:endParaRPr lang="en-US" dirty="0"/>
          </a:p>
        </p:txBody>
      </p:sp>
    </p:spTree>
    <p:extLst>
      <p:ext uri="{BB962C8B-B14F-4D97-AF65-F5344CB8AC3E}">
        <p14:creationId xmlns:p14="http://schemas.microsoft.com/office/powerpoint/2010/main" val="3454367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76914-E399-4A41-82F4-69F76420BEFF}"/>
              </a:ext>
            </a:extLst>
          </p:cNvPr>
          <p:cNvSpPr>
            <a:spLocks noGrp="1"/>
          </p:cNvSpPr>
          <p:nvPr>
            <p:ph type="title"/>
          </p:nvPr>
        </p:nvSpPr>
        <p:spPr>
          <a:xfrm>
            <a:off x="581192" y="702156"/>
            <a:ext cx="11029616" cy="630482"/>
          </a:xfrm>
        </p:spPr>
        <p:txBody>
          <a:bodyPr/>
          <a:lstStyle/>
          <a:p>
            <a:r>
              <a:rPr lang="en-US" dirty="0"/>
              <a:t>PowerShell help command</a:t>
            </a:r>
          </a:p>
        </p:txBody>
      </p:sp>
      <p:sp>
        <p:nvSpPr>
          <p:cNvPr id="3" name="Content Placeholder 2">
            <a:extLst>
              <a:ext uri="{FF2B5EF4-FFF2-40B4-BE49-F238E27FC236}">
                <a16:creationId xmlns:a16="http://schemas.microsoft.com/office/drawing/2014/main" id="{0EDFF6BB-87B9-4B94-A560-42CEDD39B79A}"/>
              </a:ext>
            </a:extLst>
          </p:cNvPr>
          <p:cNvSpPr>
            <a:spLocks noGrp="1"/>
          </p:cNvSpPr>
          <p:nvPr>
            <p:ph idx="1"/>
          </p:nvPr>
        </p:nvSpPr>
        <p:spPr>
          <a:xfrm>
            <a:off x="581192" y="1890876"/>
            <a:ext cx="11029615" cy="3634486"/>
          </a:xfrm>
        </p:spPr>
        <p:txBody>
          <a:bodyPr/>
          <a:lstStyle/>
          <a:p>
            <a:r>
              <a:rPr lang="en-US" dirty="0"/>
              <a:t>Get Help on commands</a:t>
            </a:r>
          </a:p>
          <a:p>
            <a:pPr lvl="1"/>
            <a:r>
              <a:rPr lang="en-US" dirty="0"/>
              <a:t>get-help -name start-process</a:t>
            </a:r>
          </a:p>
          <a:p>
            <a:pPr lvl="1"/>
            <a:r>
              <a:rPr lang="en-US" dirty="0"/>
              <a:t> get-help -name *-process</a:t>
            </a:r>
          </a:p>
          <a:p>
            <a:pPr lvl="1"/>
            <a:r>
              <a:rPr lang="en-US" dirty="0"/>
              <a:t>get-help -name get-command</a:t>
            </a:r>
          </a:p>
          <a:p>
            <a:pPr lvl="1"/>
            <a:r>
              <a:rPr lang="en-US" dirty="0"/>
              <a:t>get-help -name write-verbose</a:t>
            </a:r>
          </a:p>
          <a:p>
            <a:r>
              <a:rPr lang="en-US" dirty="0"/>
              <a:t>To see the examples, type: "get-help New-Module -examples".</a:t>
            </a:r>
          </a:p>
          <a:p>
            <a:r>
              <a:rPr lang="en-US" dirty="0"/>
              <a:t> For more information, type: "get-help New-Module -detailed".</a:t>
            </a:r>
          </a:p>
          <a:p>
            <a:r>
              <a:rPr lang="en-US" dirty="0"/>
              <a:t> For technical information, type: "get-help New-Module -full". </a:t>
            </a:r>
          </a:p>
          <a:p>
            <a:r>
              <a:rPr lang="en-US" dirty="0"/>
              <a:t>For online help, type: "get-help New-Module -online"</a:t>
            </a:r>
          </a:p>
        </p:txBody>
      </p:sp>
    </p:spTree>
    <p:extLst>
      <p:ext uri="{BB962C8B-B14F-4D97-AF65-F5344CB8AC3E}">
        <p14:creationId xmlns:p14="http://schemas.microsoft.com/office/powerpoint/2010/main" val="3770772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0" name="Rectangle 1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0D1143A-D8FE-46CB-A7B2-F7A16E1580F3}"/>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datatypes</a:t>
            </a:r>
          </a:p>
        </p:txBody>
      </p:sp>
      <p:pic>
        <p:nvPicPr>
          <p:cNvPr id="4" name="Content Placeholder 3" descr="Table&#10;&#10;Description automatically generated">
            <a:extLst>
              <a:ext uri="{FF2B5EF4-FFF2-40B4-BE49-F238E27FC236}">
                <a16:creationId xmlns:a16="http://schemas.microsoft.com/office/drawing/2014/main" id="{93BF636B-C99D-423B-9155-1712222C3AFC}"/>
              </a:ext>
            </a:extLst>
          </p:cNvPr>
          <p:cNvPicPr>
            <a:picLocks noGrp="1" noChangeAspect="1"/>
          </p:cNvPicPr>
          <p:nvPr>
            <p:ph idx="1"/>
          </p:nvPr>
        </p:nvPicPr>
        <p:blipFill>
          <a:blip r:embed="rId2"/>
          <a:stretch>
            <a:fillRect/>
          </a:stretch>
        </p:blipFill>
        <p:spPr>
          <a:xfrm>
            <a:off x="4141388" y="1027009"/>
            <a:ext cx="5350293" cy="5598157"/>
          </a:xfrm>
          <a:prstGeom prst="rect">
            <a:avLst/>
          </a:prstGeom>
        </p:spPr>
      </p:pic>
    </p:spTree>
    <p:extLst>
      <p:ext uri="{BB962C8B-B14F-4D97-AF65-F5344CB8AC3E}">
        <p14:creationId xmlns:p14="http://schemas.microsoft.com/office/powerpoint/2010/main" val="158989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362C-DB68-4D00-936E-22E9ADA6876C}"/>
              </a:ext>
            </a:extLst>
          </p:cNvPr>
          <p:cNvSpPr>
            <a:spLocks noGrp="1"/>
          </p:cNvSpPr>
          <p:nvPr>
            <p:ph type="title"/>
          </p:nvPr>
        </p:nvSpPr>
        <p:spPr>
          <a:xfrm>
            <a:off x="180598" y="3802407"/>
            <a:ext cx="11029616" cy="1188720"/>
          </a:xfrm>
        </p:spPr>
        <p:txBody>
          <a:bodyPr/>
          <a:lstStyle/>
          <a:p>
            <a:r>
              <a:rPr lang="en-US" dirty="0"/>
              <a:t>Special variables</a:t>
            </a:r>
          </a:p>
        </p:txBody>
      </p:sp>
      <p:graphicFrame>
        <p:nvGraphicFramePr>
          <p:cNvPr id="4" name="Content Placeholder 3">
            <a:extLst>
              <a:ext uri="{FF2B5EF4-FFF2-40B4-BE49-F238E27FC236}">
                <a16:creationId xmlns:a16="http://schemas.microsoft.com/office/drawing/2014/main" id="{CA57617F-8D33-41BD-AF94-A45CCD6BCC14}"/>
              </a:ext>
            </a:extLst>
          </p:cNvPr>
          <p:cNvGraphicFramePr>
            <a:graphicFrameLocks noGrp="1"/>
          </p:cNvGraphicFramePr>
          <p:nvPr>
            <p:ph idx="1"/>
            <p:extLst>
              <p:ext uri="{D42A27DB-BD31-4B8C-83A1-F6EECF244321}">
                <p14:modId xmlns:p14="http://schemas.microsoft.com/office/powerpoint/2010/main" val="3540627596"/>
              </p:ext>
            </p:extLst>
          </p:nvPr>
        </p:nvGraphicFramePr>
        <p:xfrm>
          <a:off x="4032870" y="1656009"/>
          <a:ext cx="7978532" cy="3716028"/>
        </p:xfrm>
        <a:graphic>
          <a:graphicData uri="http://schemas.openxmlformats.org/drawingml/2006/table">
            <a:tbl>
              <a:tblPr/>
              <a:tblGrid>
                <a:gridCol w="3989266">
                  <a:extLst>
                    <a:ext uri="{9D8B030D-6E8A-4147-A177-3AD203B41FA5}">
                      <a16:colId xmlns:a16="http://schemas.microsoft.com/office/drawing/2014/main" val="1076399279"/>
                    </a:ext>
                  </a:extLst>
                </a:gridCol>
                <a:gridCol w="3989266">
                  <a:extLst>
                    <a:ext uri="{9D8B030D-6E8A-4147-A177-3AD203B41FA5}">
                      <a16:colId xmlns:a16="http://schemas.microsoft.com/office/drawing/2014/main" val="3984667945"/>
                    </a:ext>
                  </a:extLst>
                </a:gridCol>
              </a:tblGrid>
              <a:tr h="324759">
                <a:tc>
                  <a:txBody>
                    <a:bodyPr/>
                    <a:lstStyle/>
                    <a:p>
                      <a:pPr algn="l" fontAlgn="t"/>
                      <a:r>
                        <a:rPr lang="en-US" sz="1600" b="1" dirty="0">
                          <a:effectLst/>
                        </a:rPr>
                        <a:t>Special Variable</a:t>
                      </a:r>
                    </a:p>
                  </a:txBody>
                  <a:tcPr marL="43886" marR="43886" marT="43886" marB="43886">
                    <a:lnL w="6350" cap="flat" cmpd="sng" algn="ctr">
                      <a:solidFill>
                        <a:srgbClr val="A0B25C"/>
                      </a:solidFill>
                      <a:prstDash val="solid"/>
                      <a:round/>
                      <a:headEnd type="none" w="med" len="med"/>
                      <a:tailEnd type="none" w="med" len="med"/>
                    </a:lnL>
                    <a:lnR w="6350" cap="flat" cmpd="sng" algn="ctr">
                      <a:solidFill>
                        <a:srgbClr val="E0B75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600" b="1">
                          <a:effectLst/>
                        </a:rPr>
                        <a:t>Description</a:t>
                      </a:r>
                    </a:p>
                  </a:txBody>
                  <a:tcPr marL="43886" marR="43886" marT="43886" marB="43886">
                    <a:lnL w="6350" cap="flat" cmpd="sng" algn="ctr">
                      <a:solidFill>
                        <a:srgbClr val="E0B75C"/>
                      </a:solidFill>
                      <a:prstDash val="solid"/>
                      <a:round/>
                      <a:headEnd type="none" w="med" len="med"/>
                      <a:tailEnd type="none" w="med" len="med"/>
                    </a:lnL>
                    <a:lnR w="12700" cap="flat" cmpd="sng" algn="ctr">
                      <a:solidFill>
                        <a:srgbClr val="3079B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850752335"/>
                  </a:ext>
                </a:extLst>
              </a:tr>
              <a:tr h="561745">
                <a:tc>
                  <a:txBody>
                    <a:bodyPr/>
                    <a:lstStyle/>
                    <a:p>
                      <a:pPr algn="l" fontAlgn="t"/>
                      <a:r>
                        <a:rPr lang="en-US" sz="1600">
                          <a:effectLst/>
                        </a:rPr>
                        <a:t>$Error</a:t>
                      </a:r>
                    </a:p>
                  </a:txBody>
                  <a:tcPr marL="43886" marR="43886" marT="43886" marB="43886">
                    <a:lnL w="12700" cap="flat" cmpd="sng" algn="ctr">
                      <a:solidFill>
                        <a:srgbClr val="F084B5"/>
                      </a:solidFill>
                      <a:prstDash val="solid"/>
                      <a:round/>
                      <a:headEnd type="none" w="med" len="med"/>
                      <a:tailEnd type="none" w="med" len="med"/>
                    </a:lnL>
                    <a:lnR w="12700" cap="flat" cmpd="sng" algn="ctr">
                      <a:solidFill>
                        <a:srgbClr val="F07FB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An array of error objects which display the most recent errors</a:t>
                      </a:r>
                    </a:p>
                  </a:txBody>
                  <a:tcPr marL="43886" marR="43886" marT="43886" marB="43886">
                    <a:lnL w="12700" cap="flat" cmpd="sng" algn="ctr">
                      <a:solidFill>
                        <a:srgbClr val="F07FB5"/>
                      </a:solidFill>
                      <a:prstDash val="solid"/>
                      <a:round/>
                      <a:headEnd type="none" w="med" len="med"/>
                      <a:tailEnd type="none" w="med" len="med"/>
                    </a:lnL>
                    <a:lnR w="12700" cap="flat" cmpd="sng" algn="ctr">
                      <a:solidFill>
                        <a:srgbClr val="5087B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25876883"/>
                  </a:ext>
                </a:extLst>
              </a:tr>
              <a:tr h="561745">
                <a:tc>
                  <a:txBody>
                    <a:bodyPr/>
                    <a:lstStyle/>
                    <a:p>
                      <a:pPr algn="l" fontAlgn="t"/>
                      <a:r>
                        <a:rPr lang="en-US" sz="1600">
                          <a:effectLst/>
                        </a:rPr>
                        <a:t>$Host</a:t>
                      </a:r>
                    </a:p>
                  </a:txBody>
                  <a:tcPr marL="43886" marR="43886" marT="43886" marB="43886">
                    <a:lnL w="12700" cap="flat" cmpd="sng" algn="ctr">
                      <a:solidFill>
                        <a:srgbClr val="7082B5"/>
                      </a:solidFill>
                      <a:prstDash val="solid"/>
                      <a:round/>
                      <a:headEnd type="none" w="med" len="med"/>
                      <a:tailEnd type="none" w="med" len="med"/>
                    </a:lnL>
                    <a:lnR w="12700" cap="flat" cmpd="sng" algn="ctr">
                      <a:solidFill>
                        <a:srgbClr val="10BBB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Display the name of the current hosting application</a:t>
                      </a:r>
                    </a:p>
                  </a:txBody>
                  <a:tcPr marL="43886" marR="43886" marT="43886" marB="43886">
                    <a:lnL w="12700" cap="flat" cmpd="sng" algn="ctr">
                      <a:solidFill>
                        <a:srgbClr val="10BBB5"/>
                      </a:solidFill>
                      <a:prstDash val="solid"/>
                      <a:round/>
                      <a:headEnd type="none" w="med" len="med"/>
                      <a:tailEnd type="none" w="med" len="med"/>
                    </a:lnL>
                    <a:lnR w="12700" cap="flat" cmpd="sng" algn="ctr">
                      <a:solidFill>
                        <a:srgbClr val="3087B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34139983"/>
                  </a:ext>
                </a:extLst>
              </a:tr>
              <a:tr h="561745">
                <a:tc>
                  <a:txBody>
                    <a:bodyPr/>
                    <a:lstStyle/>
                    <a:p>
                      <a:pPr algn="l" fontAlgn="t"/>
                      <a:r>
                        <a:rPr lang="en-US" sz="1600" dirty="0">
                          <a:effectLst/>
                        </a:rPr>
                        <a:t>$Profile</a:t>
                      </a:r>
                    </a:p>
                  </a:txBody>
                  <a:tcPr marL="43886" marR="43886" marT="43886" marB="43886">
                    <a:lnL w="12700" cap="flat" cmpd="sng" algn="ctr">
                      <a:solidFill>
                        <a:srgbClr val="30C1B5"/>
                      </a:solidFill>
                      <a:prstDash val="solid"/>
                      <a:round/>
                      <a:headEnd type="none" w="med" len="med"/>
                      <a:tailEnd type="none" w="med" len="med"/>
                    </a:lnL>
                    <a:lnR w="12700" cap="flat" cmpd="sng" algn="ctr">
                      <a:solidFill>
                        <a:srgbClr val="70CDB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Stores entire path of a user profile for the default shell</a:t>
                      </a:r>
                    </a:p>
                  </a:txBody>
                  <a:tcPr marL="43886" marR="43886" marT="43886" marB="43886">
                    <a:lnL w="12700" cap="flat" cmpd="sng" algn="ctr">
                      <a:solidFill>
                        <a:srgbClr val="70CDB5"/>
                      </a:solidFill>
                      <a:prstDash val="solid"/>
                      <a:round/>
                      <a:headEnd type="none" w="med" len="med"/>
                      <a:tailEnd type="none" w="med" len="med"/>
                    </a:lnL>
                    <a:lnR w="12700" cap="flat" cmpd="sng" algn="ctr">
                      <a:solidFill>
                        <a:srgbClr val="5087B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42375318"/>
                  </a:ext>
                </a:extLst>
              </a:tr>
              <a:tr h="324759">
                <a:tc>
                  <a:txBody>
                    <a:bodyPr/>
                    <a:lstStyle/>
                    <a:p>
                      <a:pPr algn="l" fontAlgn="t"/>
                      <a:r>
                        <a:rPr lang="en-US" sz="1600">
                          <a:effectLst/>
                        </a:rPr>
                        <a:t>$PID</a:t>
                      </a:r>
                    </a:p>
                  </a:txBody>
                  <a:tcPr marL="43886" marR="43886" marT="43886" marB="43886">
                    <a:lnL w="12700" cap="flat" cmpd="sng" algn="ctr">
                      <a:solidFill>
                        <a:srgbClr val="90C9B5"/>
                      </a:solidFill>
                      <a:prstDash val="solid"/>
                      <a:round/>
                      <a:headEnd type="none" w="med" len="med"/>
                      <a:tailEnd type="none" w="med" len="med"/>
                    </a:lnL>
                    <a:lnR w="12700" cap="flat" cmpd="sng" algn="ctr">
                      <a:solidFill>
                        <a:srgbClr val="10D3B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Stores the process identifier</a:t>
                      </a:r>
                    </a:p>
                  </a:txBody>
                  <a:tcPr marL="43886" marR="43886" marT="43886" marB="43886">
                    <a:lnL w="12700" cap="flat" cmpd="sng" algn="ctr">
                      <a:solidFill>
                        <a:srgbClr val="10D3B5"/>
                      </a:solidFill>
                      <a:prstDash val="solid"/>
                      <a:round/>
                      <a:headEnd type="none" w="med" len="med"/>
                      <a:tailEnd type="none" w="med" len="med"/>
                    </a:lnL>
                    <a:lnR w="12700" cap="flat" cmpd="sng" algn="ctr">
                      <a:solidFill>
                        <a:srgbClr val="5087B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26398460"/>
                  </a:ext>
                </a:extLst>
              </a:tr>
              <a:tr h="324759">
                <a:tc>
                  <a:txBody>
                    <a:bodyPr/>
                    <a:lstStyle/>
                    <a:p>
                      <a:pPr algn="l" fontAlgn="t"/>
                      <a:r>
                        <a:rPr lang="en-US" sz="1600">
                          <a:effectLst/>
                        </a:rPr>
                        <a:t>$PSUICulture</a:t>
                      </a:r>
                    </a:p>
                  </a:txBody>
                  <a:tcPr marL="43886" marR="43886" marT="43886" marB="43886">
                    <a:lnL w="12700" cap="flat" cmpd="sng" algn="ctr">
                      <a:solidFill>
                        <a:srgbClr val="90D3B5"/>
                      </a:solidFill>
                      <a:prstDash val="solid"/>
                      <a:round/>
                      <a:headEnd type="none" w="med" len="med"/>
                      <a:tailEnd type="none" w="med" len="med"/>
                    </a:lnL>
                    <a:lnR w="12700" cap="flat" cmpd="sng" algn="ctr">
                      <a:solidFill>
                        <a:srgbClr val="D0DAB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It holds the name of the current UI culture.</a:t>
                      </a:r>
                    </a:p>
                  </a:txBody>
                  <a:tcPr marL="43886" marR="43886" marT="43886" marB="43886">
                    <a:lnL w="12700" cap="flat" cmpd="sng" algn="ctr">
                      <a:solidFill>
                        <a:srgbClr val="D0DAB5"/>
                      </a:solidFill>
                      <a:prstDash val="solid"/>
                      <a:round/>
                      <a:headEnd type="none" w="med" len="med"/>
                      <a:tailEnd type="none" w="med" len="med"/>
                    </a:lnL>
                    <a:lnR w="12700" cap="flat" cmpd="sng" algn="ctr">
                      <a:solidFill>
                        <a:srgbClr val="5087B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03464118"/>
                  </a:ext>
                </a:extLst>
              </a:tr>
              <a:tr h="324759">
                <a:tc>
                  <a:txBody>
                    <a:bodyPr/>
                    <a:lstStyle/>
                    <a:p>
                      <a:pPr algn="l" fontAlgn="t"/>
                      <a:r>
                        <a:rPr lang="en-US" sz="1600">
                          <a:effectLst/>
                        </a:rPr>
                        <a:t>$NULL</a:t>
                      </a:r>
                    </a:p>
                  </a:txBody>
                  <a:tcPr marL="43886" marR="43886" marT="43886" marB="43886">
                    <a:lnL w="12700" cap="flat" cmpd="sng" algn="ctr">
                      <a:solidFill>
                        <a:srgbClr val="10D9B5"/>
                      </a:solidFill>
                      <a:prstDash val="solid"/>
                      <a:round/>
                      <a:headEnd type="none" w="med" len="med"/>
                      <a:tailEnd type="none" w="med" len="med"/>
                    </a:lnL>
                    <a:lnR w="12700" cap="flat" cmpd="sng" algn="ctr">
                      <a:solidFill>
                        <a:srgbClr val="D08BB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Contains empty or NULL value.</a:t>
                      </a:r>
                    </a:p>
                  </a:txBody>
                  <a:tcPr marL="43886" marR="43886" marT="43886" marB="43886">
                    <a:lnL w="12700" cap="flat" cmpd="sng" algn="ctr">
                      <a:solidFill>
                        <a:srgbClr val="D08BB5"/>
                      </a:solidFill>
                      <a:prstDash val="solid"/>
                      <a:round/>
                      <a:headEnd type="none" w="med" len="med"/>
                      <a:tailEnd type="none" w="med" len="med"/>
                    </a:lnL>
                    <a:lnR w="12700" cap="flat" cmpd="sng" algn="ctr">
                      <a:solidFill>
                        <a:srgbClr val="5087B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0222445"/>
                  </a:ext>
                </a:extLst>
              </a:tr>
              <a:tr h="324759">
                <a:tc>
                  <a:txBody>
                    <a:bodyPr/>
                    <a:lstStyle/>
                    <a:p>
                      <a:pPr algn="l" fontAlgn="t"/>
                      <a:r>
                        <a:rPr lang="en-US" sz="1600">
                          <a:effectLst/>
                        </a:rPr>
                        <a:t>$False</a:t>
                      </a:r>
                    </a:p>
                  </a:txBody>
                  <a:tcPr marL="43886" marR="43886" marT="43886" marB="43886">
                    <a:lnL w="12700" cap="flat" cmpd="sng" algn="ctr">
                      <a:solidFill>
                        <a:srgbClr val="F0EAB5"/>
                      </a:solidFill>
                      <a:prstDash val="solid"/>
                      <a:round/>
                      <a:headEnd type="none" w="med" len="med"/>
                      <a:tailEnd type="none" w="med" len="med"/>
                    </a:lnL>
                    <a:lnR w="12700" cap="flat" cmpd="sng" algn="ctr">
                      <a:solidFill>
                        <a:srgbClr val="90EBB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Contains FALSE value</a:t>
                      </a:r>
                    </a:p>
                  </a:txBody>
                  <a:tcPr marL="43886" marR="43886" marT="43886" marB="43886">
                    <a:lnL w="12700" cap="flat" cmpd="sng" algn="ctr">
                      <a:solidFill>
                        <a:srgbClr val="90EBB5"/>
                      </a:solidFill>
                      <a:prstDash val="solid"/>
                      <a:round/>
                      <a:headEnd type="none" w="med" len="med"/>
                      <a:tailEnd type="none" w="med" len="med"/>
                    </a:lnL>
                    <a:lnR w="12700" cap="flat" cmpd="sng" algn="ctr">
                      <a:solidFill>
                        <a:srgbClr val="3088B5"/>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73484509"/>
                  </a:ext>
                </a:extLst>
              </a:tr>
              <a:tr h="324759">
                <a:tc>
                  <a:txBody>
                    <a:bodyPr/>
                    <a:lstStyle/>
                    <a:p>
                      <a:pPr algn="l" fontAlgn="t"/>
                      <a:r>
                        <a:rPr lang="en-US" sz="1600">
                          <a:effectLst/>
                        </a:rPr>
                        <a:t>$True</a:t>
                      </a:r>
                    </a:p>
                  </a:txBody>
                  <a:tcPr marL="43886" marR="43886" marT="43886" marB="43886">
                    <a:lnL w="12700" cap="flat" cmpd="sng" algn="ctr">
                      <a:solidFill>
                        <a:srgbClr val="F0F4B5"/>
                      </a:solidFill>
                      <a:prstDash val="solid"/>
                      <a:round/>
                      <a:headEnd type="none" w="med" len="med"/>
                      <a:tailEnd type="none" w="med" len="med"/>
                    </a:lnL>
                    <a:lnR w="12700" cap="flat" cmpd="sng" algn="ctr">
                      <a:solidFill>
                        <a:srgbClr val="F0F4B5"/>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50F3B5"/>
                      </a:solidFill>
                      <a:prstDash val="solid"/>
                      <a:round/>
                      <a:headEnd type="none" w="med" len="med"/>
                      <a:tailEnd type="none" w="med" len="med"/>
                    </a:lnB>
                    <a:solidFill>
                      <a:srgbClr val="F9F9F9"/>
                    </a:solidFill>
                  </a:tcPr>
                </a:tc>
                <a:tc>
                  <a:txBody>
                    <a:bodyPr/>
                    <a:lstStyle/>
                    <a:p>
                      <a:pPr algn="l" fontAlgn="t"/>
                      <a:r>
                        <a:rPr lang="en-US" sz="1600" dirty="0">
                          <a:effectLst/>
                        </a:rPr>
                        <a:t>Contains TRUE value</a:t>
                      </a:r>
                    </a:p>
                  </a:txBody>
                  <a:tcPr marL="43886" marR="43886" marT="43886" marB="43886">
                    <a:lnL w="12700" cap="flat" cmpd="sng" algn="ctr">
                      <a:solidFill>
                        <a:srgbClr val="F0F4B5"/>
                      </a:solidFill>
                      <a:prstDash val="solid"/>
                      <a:round/>
                      <a:headEnd type="none" w="med" len="med"/>
                      <a:tailEnd type="none" w="med" len="med"/>
                    </a:lnL>
                    <a:lnR w="12700" cap="flat" cmpd="sng" algn="ctr">
                      <a:solidFill>
                        <a:srgbClr val="3088B5"/>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90F3B5"/>
                      </a:solidFill>
                      <a:prstDash val="solid"/>
                      <a:round/>
                      <a:headEnd type="none" w="med" len="med"/>
                      <a:tailEnd type="none" w="med" len="med"/>
                    </a:lnB>
                    <a:solidFill>
                      <a:srgbClr val="F9F9F9"/>
                    </a:solidFill>
                  </a:tcPr>
                </a:tc>
                <a:extLst>
                  <a:ext uri="{0D108BD9-81ED-4DB2-BD59-A6C34878D82A}">
                    <a16:rowId xmlns:a16="http://schemas.microsoft.com/office/drawing/2014/main" val="1688461828"/>
                  </a:ext>
                </a:extLst>
              </a:tr>
            </a:tbl>
          </a:graphicData>
        </a:graphic>
      </p:graphicFrame>
      <p:sp>
        <p:nvSpPr>
          <p:cNvPr id="3" name="TextBox 2">
            <a:extLst>
              <a:ext uri="{FF2B5EF4-FFF2-40B4-BE49-F238E27FC236}">
                <a16:creationId xmlns:a16="http://schemas.microsoft.com/office/drawing/2014/main" id="{0097BA5B-AA71-44FB-97EC-362BB4C8ED18}"/>
              </a:ext>
            </a:extLst>
          </p:cNvPr>
          <p:cNvSpPr txBox="1"/>
          <p:nvPr/>
        </p:nvSpPr>
        <p:spPr>
          <a:xfrm>
            <a:off x="330927" y="643845"/>
            <a:ext cx="5907130" cy="1246495"/>
          </a:xfrm>
          <a:prstGeom prst="rect">
            <a:avLst/>
          </a:prstGeom>
          <a:noFill/>
        </p:spPr>
        <p:txBody>
          <a:bodyPr wrap="none" rtlCol="0">
            <a:spAutoFit/>
          </a:bodyPr>
          <a:lstStyle/>
          <a:p>
            <a:r>
              <a:rPr lang="en-US" sz="1500" dirty="0"/>
              <a:t>Variable can be created with “$” prefix. Data type is optional to specify.</a:t>
            </a:r>
          </a:p>
          <a:p>
            <a:r>
              <a:rPr lang="en-US" sz="1500" dirty="0"/>
              <a:t>$FName = “power”</a:t>
            </a:r>
          </a:p>
          <a:p>
            <a:r>
              <a:rPr lang="en-US" sz="1500" dirty="0"/>
              <a:t>$</a:t>
            </a:r>
            <a:r>
              <a:rPr lang="en-US" sz="1500" dirty="0" err="1"/>
              <a:t>Lname</a:t>
            </a:r>
            <a:r>
              <a:rPr lang="en-US" sz="1500" dirty="0"/>
              <a:t> = “shell”</a:t>
            </a:r>
          </a:p>
          <a:p>
            <a:r>
              <a:rPr lang="en-US" sz="1500" dirty="0"/>
              <a:t>“$</a:t>
            </a:r>
            <a:r>
              <a:rPr lang="en-US" sz="1500" dirty="0" err="1"/>
              <a:t>LName</a:t>
            </a:r>
            <a:r>
              <a:rPr lang="en-US" sz="1500" dirty="0"/>
              <a:t> , $FName”</a:t>
            </a:r>
          </a:p>
          <a:p>
            <a:endParaRPr lang="en-US" sz="1500" dirty="0"/>
          </a:p>
        </p:txBody>
      </p:sp>
    </p:spTree>
    <p:extLst>
      <p:ext uri="{BB962C8B-B14F-4D97-AF65-F5344CB8AC3E}">
        <p14:creationId xmlns:p14="http://schemas.microsoft.com/office/powerpoint/2010/main" val="1599899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F95F-66EB-449C-85C1-F4838B317413}"/>
              </a:ext>
            </a:extLst>
          </p:cNvPr>
          <p:cNvSpPr>
            <a:spLocks noGrp="1"/>
          </p:cNvSpPr>
          <p:nvPr>
            <p:ph type="title"/>
          </p:nvPr>
        </p:nvSpPr>
        <p:spPr>
          <a:xfrm>
            <a:off x="581192" y="702156"/>
            <a:ext cx="11029616" cy="699924"/>
          </a:xfrm>
        </p:spPr>
        <p:txBody>
          <a:bodyPr/>
          <a:lstStyle/>
          <a:p>
            <a:r>
              <a:rPr lang="en-US" dirty="0"/>
              <a:t>Execution Policy</a:t>
            </a:r>
          </a:p>
        </p:txBody>
      </p:sp>
      <p:sp>
        <p:nvSpPr>
          <p:cNvPr id="3" name="Content Placeholder 2">
            <a:extLst>
              <a:ext uri="{FF2B5EF4-FFF2-40B4-BE49-F238E27FC236}">
                <a16:creationId xmlns:a16="http://schemas.microsoft.com/office/drawing/2014/main" id="{52E1C803-855E-46DD-A7DF-136446026993}"/>
              </a:ext>
            </a:extLst>
          </p:cNvPr>
          <p:cNvSpPr>
            <a:spLocks noGrp="1"/>
          </p:cNvSpPr>
          <p:nvPr>
            <p:ph idx="1"/>
          </p:nvPr>
        </p:nvSpPr>
        <p:spPr/>
        <p:txBody>
          <a:bodyPr>
            <a:normAutofit fontScale="92500"/>
          </a:bodyPr>
          <a:lstStyle/>
          <a:p>
            <a:r>
              <a:rPr lang="en-US" b="1" dirty="0"/>
              <a:t>Restricted</a:t>
            </a:r>
            <a:r>
              <a:rPr lang="en-US" dirty="0"/>
              <a:t>— </a:t>
            </a:r>
            <a:r>
              <a:rPr lang="en-US" b="1" dirty="0"/>
              <a:t>No scripts are allowed</a:t>
            </a:r>
            <a:r>
              <a:rPr lang="en-US" dirty="0"/>
              <a:t>. This is the default setting, so it will display first time when you run the command.</a:t>
            </a:r>
          </a:p>
          <a:p>
            <a:r>
              <a:rPr lang="en-US" b="1" dirty="0" err="1"/>
              <a:t>AllSigned</a:t>
            </a:r>
            <a:r>
              <a:rPr lang="en-US" dirty="0"/>
              <a:t>— You can </a:t>
            </a:r>
            <a:r>
              <a:rPr lang="en-US" b="1" dirty="0"/>
              <a:t>run scripts signed by a trusted developer</a:t>
            </a:r>
            <a:r>
              <a:rPr lang="en-US" dirty="0"/>
              <a:t>. With the help of this setting, a </a:t>
            </a:r>
            <a:r>
              <a:rPr lang="en-US" b="1" dirty="0"/>
              <a:t>script will ask for confirmation</a:t>
            </a:r>
            <a:r>
              <a:rPr lang="en-US" dirty="0"/>
              <a:t> that you want to run it before executing.</a:t>
            </a:r>
          </a:p>
          <a:p>
            <a:r>
              <a:rPr lang="en-US" b="1" dirty="0" err="1"/>
              <a:t>RemoteSigned</a:t>
            </a:r>
            <a:r>
              <a:rPr lang="en-US" dirty="0"/>
              <a:t>— You can run your or </a:t>
            </a:r>
            <a:r>
              <a:rPr lang="en-US" b="1" dirty="0"/>
              <a:t>scripts signed by a trusted developer</a:t>
            </a:r>
            <a:r>
              <a:rPr lang="en-US" dirty="0"/>
              <a:t>.</a:t>
            </a:r>
          </a:p>
          <a:p>
            <a:r>
              <a:rPr lang="en-US" b="1" dirty="0"/>
              <a:t>Unrestricted</a:t>
            </a:r>
            <a:r>
              <a:rPr lang="en-US" dirty="0"/>
              <a:t>— You can run any script which you wants to run</a:t>
            </a:r>
          </a:p>
          <a:p>
            <a:pPr lvl="1"/>
            <a:r>
              <a:rPr lang="en-US" dirty="0"/>
              <a:t>Get-</a:t>
            </a:r>
            <a:r>
              <a:rPr lang="en-US" dirty="0" err="1"/>
              <a:t>ExecutionPolicy</a:t>
            </a:r>
            <a:endParaRPr lang="en-US" dirty="0"/>
          </a:p>
          <a:p>
            <a:pPr lvl="1"/>
            <a:r>
              <a:rPr lang="en-US" dirty="0"/>
              <a:t>Set-</a:t>
            </a:r>
            <a:r>
              <a:rPr lang="en-US" dirty="0" err="1"/>
              <a:t>executionpolicy</a:t>
            </a:r>
            <a:r>
              <a:rPr lang="en-US" dirty="0"/>
              <a:t> unrestricted</a:t>
            </a:r>
          </a:p>
          <a:p>
            <a:pPr lvl="1"/>
            <a:r>
              <a:rPr lang="en-US" dirty="0"/>
              <a:t>Enter Y in the prompt</a:t>
            </a:r>
          </a:p>
          <a:p>
            <a:pPr lvl="1"/>
            <a:r>
              <a:rPr lang="en-US" dirty="0"/>
              <a:t>Get-</a:t>
            </a:r>
            <a:r>
              <a:rPr lang="en-US" dirty="0" err="1"/>
              <a:t>ExecutionPolicy</a:t>
            </a:r>
            <a:endParaRPr lang="en-US" dirty="0"/>
          </a:p>
          <a:p>
            <a:pPr lvl="1"/>
            <a:br>
              <a:rPr lang="en-US" dirty="0"/>
            </a:br>
            <a:endParaRPr lang="en-US" dirty="0"/>
          </a:p>
        </p:txBody>
      </p:sp>
    </p:spTree>
    <p:extLst>
      <p:ext uri="{BB962C8B-B14F-4D97-AF65-F5344CB8AC3E}">
        <p14:creationId xmlns:p14="http://schemas.microsoft.com/office/powerpoint/2010/main" val="348651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FA87-86C5-4550-9E40-6B621E861EC6}"/>
              </a:ext>
            </a:extLst>
          </p:cNvPr>
          <p:cNvSpPr>
            <a:spLocks noGrp="1"/>
          </p:cNvSpPr>
          <p:nvPr>
            <p:ph type="title"/>
          </p:nvPr>
        </p:nvSpPr>
        <p:spPr>
          <a:xfrm>
            <a:off x="581192" y="702156"/>
            <a:ext cx="11029616" cy="638964"/>
          </a:xfrm>
        </p:spPr>
        <p:txBody>
          <a:bodyPr/>
          <a:lstStyle/>
          <a:p>
            <a:r>
              <a:rPr lang="en-US" dirty="0"/>
              <a:t>operators</a:t>
            </a:r>
          </a:p>
        </p:txBody>
      </p:sp>
      <p:sp>
        <p:nvSpPr>
          <p:cNvPr id="3" name="Content Placeholder 2">
            <a:extLst>
              <a:ext uri="{FF2B5EF4-FFF2-40B4-BE49-F238E27FC236}">
                <a16:creationId xmlns:a16="http://schemas.microsoft.com/office/drawing/2014/main" id="{6BFA2FF4-6419-4696-9C5D-57B00F2A6F71}"/>
              </a:ext>
            </a:extLst>
          </p:cNvPr>
          <p:cNvSpPr>
            <a:spLocks noGrp="1"/>
          </p:cNvSpPr>
          <p:nvPr>
            <p:ph idx="1"/>
          </p:nvPr>
        </p:nvSpPr>
        <p:spPr>
          <a:xfrm>
            <a:off x="467980" y="3827145"/>
            <a:ext cx="11029615" cy="736148"/>
          </a:xfrm>
        </p:spPr>
        <p:txBody>
          <a:bodyPr/>
          <a:lstStyle/>
          <a:p>
            <a:r>
              <a:rPr lang="en-US" dirty="0"/>
              <a:t>($a -</a:t>
            </a:r>
            <a:r>
              <a:rPr lang="en-US" dirty="0" err="1"/>
              <a:t>gt</a:t>
            </a:r>
            <a:r>
              <a:rPr lang="en-US" dirty="0"/>
              <a:t> $b) -and (($a -</a:t>
            </a:r>
            <a:r>
              <a:rPr lang="en-US" dirty="0" err="1"/>
              <a:t>lt</a:t>
            </a:r>
            <a:r>
              <a:rPr lang="en-US" dirty="0"/>
              <a:t> 20) -or ($b -</a:t>
            </a:r>
            <a:r>
              <a:rPr lang="en-US" dirty="0" err="1"/>
              <a:t>lt</a:t>
            </a:r>
            <a:r>
              <a:rPr lang="en-US" dirty="0"/>
              <a:t> 20))</a:t>
            </a:r>
          </a:p>
        </p:txBody>
      </p:sp>
      <p:pic>
        <p:nvPicPr>
          <p:cNvPr id="4" name="Picture 3">
            <a:extLst>
              <a:ext uri="{FF2B5EF4-FFF2-40B4-BE49-F238E27FC236}">
                <a16:creationId xmlns:a16="http://schemas.microsoft.com/office/drawing/2014/main" id="{48C50BBC-C816-4523-8806-3187DBF8102D}"/>
              </a:ext>
            </a:extLst>
          </p:cNvPr>
          <p:cNvPicPr>
            <a:picLocks noChangeAspect="1"/>
          </p:cNvPicPr>
          <p:nvPr/>
        </p:nvPicPr>
        <p:blipFill>
          <a:blip r:embed="rId2"/>
          <a:stretch>
            <a:fillRect/>
          </a:stretch>
        </p:blipFill>
        <p:spPr>
          <a:xfrm>
            <a:off x="581192" y="1419496"/>
            <a:ext cx="4753340" cy="2268311"/>
          </a:xfrm>
          <a:prstGeom prst="rect">
            <a:avLst/>
          </a:prstGeom>
        </p:spPr>
      </p:pic>
    </p:spTree>
    <p:extLst>
      <p:ext uri="{BB962C8B-B14F-4D97-AF65-F5344CB8AC3E}">
        <p14:creationId xmlns:p14="http://schemas.microsoft.com/office/powerpoint/2010/main" val="899313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07CF-9DB5-4CBE-BC41-371ECF29533B}"/>
              </a:ext>
            </a:extLst>
          </p:cNvPr>
          <p:cNvSpPr>
            <a:spLocks noGrp="1"/>
          </p:cNvSpPr>
          <p:nvPr>
            <p:ph type="title"/>
          </p:nvPr>
        </p:nvSpPr>
        <p:spPr>
          <a:xfrm>
            <a:off x="581192" y="702156"/>
            <a:ext cx="11029616" cy="560587"/>
          </a:xfrm>
        </p:spPr>
        <p:txBody>
          <a:bodyPr/>
          <a:lstStyle/>
          <a:p>
            <a:r>
              <a:rPr lang="en-US" dirty="0"/>
              <a:t>Find computer in the network and ping to test connection</a:t>
            </a:r>
          </a:p>
        </p:txBody>
      </p:sp>
      <p:sp>
        <p:nvSpPr>
          <p:cNvPr id="3" name="Content Placeholder 2">
            <a:extLst>
              <a:ext uri="{FF2B5EF4-FFF2-40B4-BE49-F238E27FC236}">
                <a16:creationId xmlns:a16="http://schemas.microsoft.com/office/drawing/2014/main" id="{B6C1A857-3BE3-4BC4-90D8-B5BECE2BB36F}"/>
              </a:ext>
            </a:extLst>
          </p:cNvPr>
          <p:cNvSpPr>
            <a:spLocks noGrp="1"/>
          </p:cNvSpPr>
          <p:nvPr>
            <p:ph idx="1"/>
          </p:nvPr>
        </p:nvSpPr>
        <p:spPr>
          <a:xfrm>
            <a:off x="581193" y="1470007"/>
            <a:ext cx="11029615" cy="3634486"/>
          </a:xfrm>
        </p:spPr>
        <p:txBody>
          <a:bodyPr>
            <a:normAutofit/>
          </a:bodyPr>
          <a:lstStyle/>
          <a:p>
            <a:r>
              <a:rPr lang="en-US" dirty="0"/>
              <a:t> $computers  = 'ais-stage01', 'ais-stage02','dmqdb1'</a:t>
            </a:r>
          </a:p>
          <a:p>
            <a:r>
              <a:rPr lang="en-US" dirty="0"/>
              <a:t>foreach($computer in $computers)</a:t>
            </a:r>
          </a:p>
          <a:p>
            <a:r>
              <a:rPr lang="en-US" dirty="0"/>
              <a:t>{</a:t>
            </a:r>
          </a:p>
          <a:p>
            <a:r>
              <a:rPr lang="en-US" dirty="0"/>
              <a:t>    write-host 'pinging....' $computer</a:t>
            </a:r>
          </a:p>
          <a:p>
            <a:pPr lvl="1"/>
            <a:r>
              <a:rPr lang="en-US" dirty="0"/>
              <a:t>#ping one time the computer and then select </a:t>
            </a:r>
            <a:r>
              <a:rPr lang="en-US" dirty="0" err="1"/>
              <a:t>ipaddress</a:t>
            </a:r>
            <a:r>
              <a:rPr lang="en-US" dirty="0"/>
              <a:t> of the computer</a:t>
            </a:r>
          </a:p>
          <a:p>
            <a:r>
              <a:rPr lang="en-US" dirty="0"/>
              <a:t>    Test-Connection $computer -count 1 #| select </a:t>
            </a:r>
            <a:r>
              <a:rPr lang="en-US" dirty="0" err="1"/>
              <a:t>address,ipvaddress</a:t>
            </a:r>
            <a:endParaRPr lang="en-US" dirty="0"/>
          </a:p>
          <a:p>
            <a:r>
              <a:rPr lang="en-US" dirty="0"/>
              <a:t>} </a:t>
            </a:r>
          </a:p>
          <a:p>
            <a:endParaRPr lang="en-US" dirty="0"/>
          </a:p>
        </p:txBody>
      </p:sp>
    </p:spTree>
    <p:extLst>
      <p:ext uri="{BB962C8B-B14F-4D97-AF65-F5344CB8AC3E}">
        <p14:creationId xmlns:p14="http://schemas.microsoft.com/office/powerpoint/2010/main" val="1079615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C0AF-274B-4AA9-B7C1-E520C8B98AD3}"/>
              </a:ext>
            </a:extLst>
          </p:cNvPr>
          <p:cNvSpPr>
            <a:spLocks noGrp="1"/>
          </p:cNvSpPr>
          <p:nvPr>
            <p:ph type="title"/>
          </p:nvPr>
        </p:nvSpPr>
        <p:spPr>
          <a:xfrm>
            <a:off x="581192" y="702156"/>
            <a:ext cx="11029616" cy="586713"/>
          </a:xfrm>
        </p:spPr>
        <p:txBody>
          <a:bodyPr/>
          <a:lstStyle/>
          <a:p>
            <a:r>
              <a:rPr lang="en-US" dirty="0"/>
              <a:t>Guess game!!</a:t>
            </a:r>
          </a:p>
        </p:txBody>
      </p:sp>
      <p:sp>
        <p:nvSpPr>
          <p:cNvPr id="3" name="Content Placeholder 2">
            <a:extLst>
              <a:ext uri="{FF2B5EF4-FFF2-40B4-BE49-F238E27FC236}">
                <a16:creationId xmlns:a16="http://schemas.microsoft.com/office/drawing/2014/main" id="{01D439B0-02C3-449D-8271-97C51776E6BB}"/>
              </a:ext>
            </a:extLst>
          </p:cNvPr>
          <p:cNvSpPr>
            <a:spLocks noGrp="1"/>
          </p:cNvSpPr>
          <p:nvPr>
            <p:ph idx="1"/>
          </p:nvPr>
        </p:nvSpPr>
        <p:spPr>
          <a:xfrm>
            <a:off x="581193" y="1496132"/>
            <a:ext cx="11029615" cy="3634486"/>
          </a:xfrm>
        </p:spPr>
        <p:txBody>
          <a:bodyPr>
            <a:normAutofit fontScale="85000" lnSpcReduction="20000"/>
          </a:bodyPr>
          <a:lstStyle/>
          <a:p>
            <a:r>
              <a:rPr lang="en-US" dirty="0"/>
              <a:t> $number = Get-Random -Minimum 1 -Maximum 10</a:t>
            </a:r>
          </a:p>
          <a:p>
            <a:r>
              <a:rPr lang="en-US" dirty="0"/>
              <a:t>do {</a:t>
            </a:r>
          </a:p>
          <a:p>
            <a:r>
              <a:rPr lang="en-US" dirty="0"/>
              <a:t>  $guess = Read-Host -Prompt "your guess?"</a:t>
            </a:r>
          </a:p>
          <a:p>
            <a:r>
              <a:rPr lang="en-US" dirty="0"/>
              <a:t>  if ($guess -</a:t>
            </a:r>
            <a:r>
              <a:rPr lang="en-US" dirty="0" err="1"/>
              <a:t>lt</a:t>
            </a:r>
            <a:r>
              <a:rPr lang="en-US" dirty="0"/>
              <a:t> $number) {</a:t>
            </a:r>
          </a:p>
          <a:p>
            <a:r>
              <a:rPr lang="en-US" dirty="0"/>
              <a:t>    Write-Output 'low guess!'</a:t>
            </a:r>
          </a:p>
          <a:p>
            <a:r>
              <a:rPr lang="en-US" dirty="0"/>
              <a:t>  }</a:t>
            </a:r>
          </a:p>
          <a:p>
            <a:r>
              <a:rPr lang="en-US" dirty="0"/>
              <a:t>  elseif ($guess -</a:t>
            </a:r>
            <a:r>
              <a:rPr lang="en-US" dirty="0" err="1"/>
              <a:t>gt</a:t>
            </a:r>
            <a:r>
              <a:rPr lang="en-US" dirty="0"/>
              <a:t> $number) {</a:t>
            </a:r>
          </a:p>
          <a:p>
            <a:r>
              <a:rPr lang="en-US" dirty="0"/>
              <a:t>    Write-Output 'high guess!'</a:t>
            </a:r>
          </a:p>
          <a:p>
            <a:r>
              <a:rPr lang="en-US" dirty="0"/>
              <a:t>  }</a:t>
            </a:r>
          </a:p>
          <a:p>
            <a:r>
              <a:rPr lang="en-US" dirty="0"/>
              <a:t>}</a:t>
            </a:r>
          </a:p>
          <a:p>
            <a:r>
              <a:rPr lang="en-US" dirty="0"/>
              <a:t>until ($guess -eq $number) </a:t>
            </a:r>
          </a:p>
          <a:p>
            <a:endParaRPr lang="en-US" dirty="0"/>
          </a:p>
        </p:txBody>
      </p:sp>
    </p:spTree>
    <p:extLst>
      <p:ext uri="{BB962C8B-B14F-4D97-AF65-F5344CB8AC3E}">
        <p14:creationId xmlns:p14="http://schemas.microsoft.com/office/powerpoint/2010/main" val="2455548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2130F974-13B2-4334-B507-A383D7E95362}"/>
              </a:ext>
            </a:extLst>
          </p:cNvPr>
          <p:cNvGraphicFramePr>
            <a:graphicFrameLocks noGrp="1"/>
          </p:cNvGraphicFramePr>
          <p:nvPr>
            <p:ph idx="1"/>
            <p:extLst>
              <p:ext uri="{D42A27DB-BD31-4B8C-83A1-F6EECF244321}">
                <p14:modId xmlns:p14="http://schemas.microsoft.com/office/powerpoint/2010/main" val="4059848260"/>
              </p:ext>
            </p:extLst>
          </p:nvPr>
        </p:nvGraphicFramePr>
        <p:xfrm>
          <a:off x="1285153" y="643467"/>
          <a:ext cx="9621695" cy="5571073"/>
        </p:xfrm>
        <a:graphic>
          <a:graphicData uri="http://schemas.openxmlformats.org/drawingml/2006/table">
            <a:tbl>
              <a:tblPr/>
              <a:tblGrid>
                <a:gridCol w="2670092">
                  <a:extLst>
                    <a:ext uri="{9D8B030D-6E8A-4147-A177-3AD203B41FA5}">
                      <a16:colId xmlns:a16="http://schemas.microsoft.com/office/drawing/2014/main" val="3134904587"/>
                    </a:ext>
                  </a:extLst>
                </a:gridCol>
                <a:gridCol w="6951603">
                  <a:extLst>
                    <a:ext uri="{9D8B030D-6E8A-4147-A177-3AD203B41FA5}">
                      <a16:colId xmlns:a16="http://schemas.microsoft.com/office/drawing/2014/main" val="3298694846"/>
                    </a:ext>
                  </a:extLst>
                </a:gridCol>
              </a:tblGrid>
              <a:tr h="811804">
                <a:tc>
                  <a:txBody>
                    <a:bodyPr/>
                    <a:lstStyle/>
                    <a:p>
                      <a:pPr algn="l" fontAlgn="t">
                        <a:spcBef>
                          <a:spcPts val="0"/>
                        </a:spcBef>
                        <a:spcAft>
                          <a:spcPts val="0"/>
                        </a:spcAft>
                      </a:pPr>
                      <a:r>
                        <a:rPr lang="en-US" sz="1500" b="1" i="0" u="none" strike="noStrike">
                          <a:effectLst/>
                          <a:latin typeface="Arial" panose="020B0604020202020204" pitchFamily="34" charset="0"/>
                        </a:rPr>
                        <a:t>Cmdlets</a:t>
                      </a:r>
                      <a:endParaRPr lang="en-US" sz="1500" b="0" i="0" u="none" strike="noStrike">
                        <a:effectLst/>
                        <a:latin typeface="Arial" panose="020B0604020202020204" pitchFamily="34" charset="0"/>
                      </a:endParaRPr>
                    </a:p>
                  </a:txBody>
                  <a:tcPr marL="42907" marR="42907" marT="42907" marB="42907">
                    <a:lnL w="12700" cap="flat" cmpd="sng" algn="ctr">
                      <a:solidFill>
                        <a:srgbClr val="400632"/>
                      </a:solidFill>
                      <a:prstDash val="solid"/>
                      <a:round/>
                      <a:headEnd type="none" w="med" len="med"/>
                      <a:tailEnd type="none" w="med" len="med"/>
                    </a:lnL>
                    <a:lnR w="12700" cap="flat" cmpd="sng" algn="ctr">
                      <a:solidFill>
                        <a:srgbClr val="000532"/>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spcBef>
                          <a:spcPts val="0"/>
                        </a:spcBef>
                        <a:spcAft>
                          <a:spcPts val="0"/>
                        </a:spcAft>
                      </a:pPr>
                      <a:r>
                        <a:rPr lang="en-US" sz="1500" b="0" i="0" u="none" strike="noStrike">
                          <a:effectLst/>
                          <a:latin typeface="Arial" panose="020B0604020202020204" pitchFamily="34" charset="0"/>
                        </a:rPr>
                        <a:t>Cmdlet are build-command written in .net languages like VB or C#. It allows developers to extend the set of cmdlets by loading and write PowerShell snap-ins.</a:t>
                      </a:r>
                    </a:p>
                  </a:txBody>
                  <a:tcPr marL="42907" marR="42907" marT="42907" marB="42907">
                    <a:lnL w="12700" cap="flat" cmpd="sng" algn="ctr">
                      <a:solidFill>
                        <a:srgbClr val="000532"/>
                      </a:solidFill>
                      <a:prstDash val="solid"/>
                      <a:round/>
                      <a:headEnd type="none" w="med" len="med"/>
                      <a:tailEnd type="none" w="med" len="med"/>
                    </a:lnL>
                    <a:lnR w="12700" cap="flat" cmpd="sng" algn="ctr">
                      <a:solidFill>
                        <a:srgbClr val="00FA3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13049974"/>
                  </a:ext>
                </a:extLst>
              </a:tr>
              <a:tr h="580105">
                <a:tc>
                  <a:txBody>
                    <a:bodyPr/>
                    <a:lstStyle/>
                    <a:p>
                      <a:pPr algn="l" fontAlgn="t">
                        <a:spcBef>
                          <a:spcPts val="0"/>
                        </a:spcBef>
                        <a:spcAft>
                          <a:spcPts val="0"/>
                        </a:spcAft>
                      </a:pPr>
                      <a:r>
                        <a:rPr lang="en-US" sz="1500" b="1" i="0" u="none" strike="noStrike">
                          <a:effectLst/>
                          <a:latin typeface="Arial" panose="020B0604020202020204" pitchFamily="34" charset="0"/>
                        </a:rPr>
                        <a:t>Functions</a:t>
                      </a:r>
                      <a:endParaRPr lang="en-US" sz="1500" b="0" i="0" u="none" strike="noStrike">
                        <a:effectLst/>
                        <a:latin typeface="Arial" panose="020B0604020202020204" pitchFamily="34" charset="0"/>
                      </a:endParaRPr>
                    </a:p>
                  </a:txBody>
                  <a:tcPr marL="42907" marR="42907" marT="42907" marB="42907">
                    <a:lnL w="12700" cap="flat" cmpd="sng" algn="ctr">
                      <a:solidFill>
                        <a:srgbClr val="400632"/>
                      </a:solidFill>
                      <a:prstDash val="solid"/>
                      <a:round/>
                      <a:headEnd type="none" w="med" len="med"/>
                      <a:tailEnd type="none" w="med" len="med"/>
                    </a:lnL>
                    <a:lnR w="12700" cap="flat" cmpd="sng" algn="ctr">
                      <a:solidFill>
                        <a:srgbClr val="400632"/>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500" b="0" i="0" u="none" strike="noStrike">
                          <a:effectLst/>
                          <a:latin typeface="Arial" panose="020B0604020202020204" pitchFamily="34" charset="0"/>
                        </a:rPr>
                        <a:t>Functions are commands which is written in the PowerShell language. It can be developed without using other IDE like Visual Studio and devs.</a:t>
                      </a:r>
                    </a:p>
                  </a:txBody>
                  <a:tcPr marL="42907" marR="42907" marT="42907" marB="42907">
                    <a:lnL w="12700" cap="flat" cmpd="sng" algn="ctr">
                      <a:solidFill>
                        <a:srgbClr val="400632"/>
                      </a:solidFill>
                      <a:prstDash val="solid"/>
                      <a:round/>
                      <a:headEnd type="none" w="med" len="med"/>
                      <a:tailEnd type="none" w="med" len="med"/>
                    </a:lnL>
                    <a:lnR w="12700" cap="flat" cmpd="sng" algn="ctr">
                      <a:solidFill>
                        <a:srgbClr val="E0FA3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15739131"/>
                  </a:ext>
                </a:extLst>
              </a:tr>
              <a:tr h="348407">
                <a:tc>
                  <a:txBody>
                    <a:bodyPr/>
                    <a:lstStyle/>
                    <a:p>
                      <a:pPr algn="l" fontAlgn="t">
                        <a:spcBef>
                          <a:spcPts val="0"/>
                        </a:spcBef>
                        <a:spcAft>
                          <a:spcPts val="0"/>
                        </a:spcAft>
                      </a:pPr>
                      <a:r>
                        <a:rPr lang="en-US" sz="1500" b="1" i="0" u="none" strike="noStrike">
                          <a:effectLst/>
                          <a:latin typeface="Arial" panose="020B0604020202020204" pitchFamily="34" charset="0"/>
                        </a:rPr>
                        <a:t>Scripts</a:t>
                      </a:r>
                      <a:endParaRPr lang="en-US" sz="1500" b="0" i="0" u="none" strike="noStrike">
                        <a:effectLst/>
                        <a:latin typeface="Arial" panose="020B0604020202020204" pitchFamily="34" charset="0"/>
                      </a:endParaRPr>
                    </a:p>
                  </a:txBody>
                  <a:tcPr marL="42907" marR="42907" marT="42907" marB="42907">
                    <a:lnL w="12700" cap="flat" cmpd="sng" algn="ctr">
                      <a:solidFill>
                        <a:srgbClr val="000F32"/>
                      </a:solidFill>
                      <a:prstDash val="solid"/>
                      <a:round/>
                      <a:headEnd type="none" w="med" len="med"/>
                      <a:tailEnd type="none" w="med" len="med"/>
                    </a:lnL>
                    <a:lnR w="12700" cap="flat" cmpd="sng" algn="ctr">
                      <a:solidFill>
                        <a:srgbClr val="000F32"/>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spcBef>
                          <a:spcPts val="0"/>
                        </a:spcBef>
                        <a:spcAft>
                          <a:spcPts val="0"/>
                        </a:spcAft>
                      </a:pPr>
                      <a:r>
                        <a:rPr lang="en-US" sz="1500" b="0" i="0" u="none" strike="noStrike">
                          <a:effectLst/>
                          <a:latin typeface="Arial" panose="020B0604020202020204" pitchFamily="34" charset="0"/>
                        </a:rPr>
                        <a:t>Scripts are text files on disk with a .ps1 extension</a:t>
                      </a:r>
                    </a:p>
                  </a:txBody>
                  <a:tcPr marL="42907" marR="42907" marT="42907" marB="42907">
                    <a:lnL w="12700" cap="flat" cmpd="sng" algn="ctr">
                      <a:solidFill>
                        <a:srgbClr val="000F32"/>
                      </a:solidFill>
                      <a:prstDash val="solid"/>
                      <a:round/>
                      <a:headEnd type="none" w="med" len="med"/>
                      <a:tailEnd type="none" w="med" len="med"/>
                    </a:lnL>
                    <a:lnR w="12700" cap="flat" cmpd="sng" algn="ctr">
                      <a:solidFill>
                        <a:srgbClr val="E0FA3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16005276"/>
                  </a:ext>
                </a:extLst>
              </a:tr>
              <a:tr h="348407">
                <a:tc>
                  <a:txBody>
                    <a:bodyPr/>
                    <a:lstStyle/>
                    <a:p>
                      <a:pPr algn="l" fontAlgn="t">
                        <a:spcBef>
                          <a:spcPts val="0"/>
                        </a:spcBef>
                        <a:spcAft>
                          <a:spcPts val="0"/>
                        </a:spcAft>
                      </a:pPr>
                      <a:r>
                        <a:rPr lang="en-US" sz="1500" b="1" i="0" u="none" strike="noStrike">
                          <a:effectLst/>
                          <a:latin typeface="Arial" panose="020B0604020202020204" pitchFamily="34" charset="0"/>
                        </a:rPr>
                        <a:t>Applications</a:t>
                      </a:r>
                      <a:endParaRPr lang="en-US" sz="1500" b="0" i="0" u="none" strike="noStrike">
                        <a:effectLst/>
                        <a:latin typeface="Arial" panose="020B0604020202020204" pitchFamily="34" charset="0"/>
                      </a:endParaRPr>
                    </a:p>
                  </a:txBody>
                  <a:tcPr marL="42907" marR="42907" marT="42907" marB="42907">
                    <a:lnL w="12700" cap="flat" cmpd="sng" algn="ctr">
                      <a:solidFill>
                        <a:srgbClr val="202432"/>
                      </a:solidFill>
                      <a:prstDash val="solid"/>
                      <a:round/>
                      <a:headEnd type="none" w="med" len="med"/>
                      <a:tailEnd type="none" w="med" len="med"/>
                    </a:lnL>
                    <a:lnR w="12700" cap="flat" cmpd="sng" algn="ctr">
                      <a:solidFill>
                        <a:srgbClr val="102FB4"/>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500" b="0" i="0" u="none" strike="noStrike">
                          <a:effectLst/>
                          <a:latin typeface="Arial" panose="020B0604020202020204" pitchFamily="34" charset="0"/>
                        </a:rPr>
                        <a:t>Applications are existing windows programs.</a:t>
                      </a:r>
                    </a:p>
                  </a:txBody>
                  <a:tcPr marL="42907" marR="42907" marT="42907" marB="42907">
                    <a:lnL w="12700" cap="flat" cmpd="sng" algn="ctr">
                      <a:solidFill>
                        <a:srgbClr val="102FB4"/>
                      </a:solidFill>
                      <a:prstDash val="solid"/>
                      <a:round/>
                      <a:headEnd type="none" w="med" len="med"/>
                      <a:tailEnd type="none" w="med" len="med"/>
                    </a:lnL>
                    <a:lnR w="12700" cap="flat" cmpd="sng" algn="ctr">
                      <a:solidFill>
                        <a:srgbClr val="102AB4"/>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63704268"/>
                  </a:ext>
                </a:extLst>
              </a:tr>
              <a:tr h="580105">
                <a:tc>
                  <a:txBody>
                    <a:bodyPr/>
                    <a:lstStyle/>
                    <a:p>
                      <a:pPr algn="l" fontAlgn="t">
                        <a:spcBef>
                          <a:spcPts val="0"/>
                        </a:spcBef>
                        <a:spcAft>
                          <a:spcPts val="0"/>
                        </a:spcAft>
                      </a:pPr>
                      <a:r>
                        <a:rPr lang="en-US" sz="1500" b="1" i="0" u="none" strike="noStrike">
                          <a:effectLst/>
                          <a:latin typeface="Arial" panose="020B0604020202020204" pitchFamily="34" charset="0"/>
                        </a:rPr>
                        <a:t>What if</a:t>
                      </a:r>
                      <a:endParaRPr lang="en-US" sz="1500" b="0" i="0" u="none" strike="noStrike">
                        <a:effectLst/>
                        <a:latin typeface="Arial" panose="020B0604020202020204" pitchFamily="34" charset="0"/>
                      </a:endParaRPr>
                    </a:p>
                  </a:txBody>
                  <a:tcPr marL="42907" marR="42907" marT="42907" marB="42907">
                    <a:lnL w="12700" cap="flat" cmpd="sng" algn="ctr">
                      <a:solidFill>
                        <a:srgbClr val="D06BB4"/>
                      </a:solidFill>
                      <a:prstDash val="solid"/>
                      <a:round/>
                      <a:headEnd type="none" w="med" len="med"/>
                      <a:tailEnd type="none" w="med" len="med"/>
                    </a:lnL>
                    <a:lnR w="12700" cap="flat" cmpd="sng" algn="ctr">
                      <a:solidFill>
                        <a:srgbClr val="1029B4"/>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spcBef>
                          <a:spcPts val="0"/>
                        </a:spcBef>
                        <a:spcAft>
                          <a:spcPts val="0"/>
                        </a:spcAft>
                      </a:pPr>
                      <a:r>
                        <a:rPr lang="en-US" sz="1500" b="0" i="0" u="none" strike="noStrike">
                          <a:effectLst/>
                          <a:latin typeface="Arial" panose="020B0604020202020204" pitchFamily="34" charset="0"/>
                        </a:rPr>
                        <a:t>Tells the cmdlet not to execute, but to tell you what would happen if the cmdlet were to run.</a:t>
                      </a:r>
                    </a:p>
                  </a:txBody>
                  <a:tcPr marL="42907" marR="42907" marT="42907" marB="42907">
                    <a:lnL w="12700" cap="flat" cmpd="sng" algn="ctr">
                      <a:solidFill>
                        <a:srgbClr val="1029B4"/>
                      </a:solidFill>
                      <a:prstDash val="solid"/>
                      <a:round/>
                      <a:headEnd type="none" w="med" len="med"/>
                      <a:tailEnd type="none" w="med" len="med"/>
                    </a:lnL>
                    <a:lnR w="12700" cap="flat" cmpd="sng" algn="ctr">
                      <a:solidFill>
                        <a:srgbClr val="3028B4"/>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284017304"/>
                  </a:ext>
                </a:extLst>
              </a:tr>
              <a:tr h="348407">
                <a:tc>
                  <a:txBody>
                    <a:bodyPr/>
                    <a:lstStyle/>
                    <a:p>
                      <a:pPr algn="l" fontAlgn="t">
                        <a:spcBef>
                          <a:spcPts val="0"/>
                        </a:spcBef>
                        <a:spcAft>
                          <a:spcPts val="0"/>
                        </a:spcAft>
                      </a:pPr>
                      <a:r>
                        <a:rPr lang="en-US" sz="1500" b="1" i="0" u="none" strike="noStrike" dirty="0">
                          <a:effectLst/>
                          <a:latin typeface="Arial" panose="020B0604020202020204" pitchFamily="34" charset="0"/>
                        </a:rPr>
                        <a:t>Confirm</a:t>
                      </a:r>
                      <a:endParaRPr lang="en-US" sz="1500" b="0" i="0" u="none" strike="noStrike" dirty="0">
                        <a:effectLst/>
                        <a:latin typeface="Arial" panose="020B0604020202020204" pitchFamily="34" charset="0"/>
                      </a:endParaRPr>
                    </a:p>
                  </a:txBody>
                  <a:tcPr marL="42907" marR="42907" marT="42907" marB="42907">
                    <a:lnL w="12700" cap="flat" cmpd="sng" algn="ctr">
                      <a:solidFill>
                        <a:srgbClr val="1063B4"/>
                      </a:solidFill>
                      <a:prstDash val="solid"/>
                      <a:round/>
                      <a:headEnd type="none" w="med" len="med"/>
                      <a:tailEnd type="none" w="med" len="med"/>
                    </a:lnL>
                    <a:lnR w="12700" cap="flat" cmpd="sng" algn="ctr">
                      <a:solidFill>
                        <a:srgbClr val="300BB4"/>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500" b="0" i="0" u="none" strike="noStrike">
                          <a:effectLst/>
                          <a:latin typeface="Arial" panose="020B0604020202020204" pitchFamily="34" charset="0"/>
                        </a:rPr>
                        <a:t>Instruct the cmdlet to prompt before executing the command.</a:t>
                      </a:r>
                    </a:p>
                  </a:txBody>
                  <a:tcPr marL="42907" marR="42907" marT="42907" marB="42907">
                    <a:lnL w="12700" cap="flat" cmpd="sng" algn="ctr">
                      <a:solidFill>
                        <a:srgbClr val="300BB4"/>
                      </a:solidFill>
                      <a:prstDash val="solid"/>
                      <a:round/>
                      <a:headEnd type="none" w="med" len="med"/>
                      <a:tailEnd type="none" w="med" len="med"/>
                    </a:lnL>
                    <a:lnR w="12700" cap="flat" cmpd="sng" algn="ctr">
                      <a:solidFill>
                        <a:srgbClr val="300AB4"/>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03402849"/>
                  </a:ext>
                </a:extLst>
              </a:tr>
              <a:tr h="348407">
                <a:tc>
                  <a:txBody>
                    <a:bodyPr/>
                    <a:lstStyle/>
                    <a:p>
                      <a:pPr algn="l" fontAlgn="t">
                        <a:spcBef>
                          <a:spcPts val="0"/>
                        </a:spcBef>
                        <a:spcAft>
                          <a:spcPts val="0"/>
                        </a:spcAft>
                      </a:pPr>
                      <a:r>
                        <a:rPr lang="en-US" sz="1500" b="1" i="0" u="none" strike="noStrike" dirty="0">
                          <a:effectLst/>
                          <a:latin typeface="Arial" panose="020B0604020202020204" pitchFamily="34" charset="0"/>
                        </a:rPr>
                        <a:t>Verbose</a:t>
                      </a:r>
                      <a:endParaRPr lang="en-US" sz="1500" b="0" i="0" u="none" strike="noStrike" dirty="0">
                        <a:effectLst/>
                        <a:latin typeface="Arial" panose="020B0604020202020204" pitchFamily="34" charset="0"/>
                      </a:endParaRPr>
                    </a:p>
                  </a:txBody>
                  <a:tcPr marL="42907" marR="42907" marT="42907" marB="42907">
                    <a:lnL w="12700" cap="flat" cmpd="sng" algn="ctr">
                      <a:solidFill>
                        <a:srgbClr val="9068B4"/>
                      </a:solidFill>
                      <a:prstDash val="solid"/>
                      <a:round/>
                      <a:headEnd type="none" w="med" len="med"/>
                      <a:tailEnd type="none" w="med" len="med"/>
                    </a:lnL>
                    <a:lnR w="12700" cap="flat" cmpd="sng" algn="ctr">
                      <a:solidFill>
                        <a:srgbClr val="F008B4"/>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spcBef>
                          <a:spcPts val="0"/>
                        </a:spcBef>
                        <a:spcAft>
                          <a:spcPts val="0"/>
                        </a:spcAft>
                      </a:pPr>
                      <a:r>
                        <a:rPr lang="en-US" sz="1500" b="0" i="0" u="none" strike="noStrike">
                          <a:effectLst/>
                          <a:latin typeface="Arial" panose="020B0604020202020204" pitchFamily="34" charset="0"/>
                        </a:rPr>
                        <a:t>Gives a higher level of detail.</a:t>
                      </a:r>
                    </a:p>
                  </a:txBody>
                  <a:tcPr marL="42907" marR="42907" marT="42907" marB="42907">
                    <a:lnL w="12700" cap="flat" cmpd="sng" algn="ctr">
                      <a:solidFill>
                        <a:srgbClr val="F008B4"/>
                      </a:solidFill>
                      <a:prstDash val="solid"/>
                      <a:round/>
                      <a:headEnd type="none" w="med" len="med"/>
                      <a:tailEnd type="none" w="med" len="med"/>
                    </a:lnL>
                    <a:lnR w="12700" cap="flat" cmpd="sng" algn="ctr">
                      <a:solidFill>
                        <a:srgbClr val="F06AB4"/>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81455933"/>
                  </a:ext>
                </a:extLst>
              </a:tr>
              <a:tr h="348407">
                <a:tc>
                  <a:txBody>
                    <a:bodyPr/>
                    <a:lstStyle/>
                    <a:p>
                      <a:pPr algn="l" fontAlgn="t">
                        <a:spcBef>
                          <a:spcPts val="0"/>
                        </a:spcBef>
                        <a:spcAft>
                          <a:spcPts val="0"/>
                        </a:spcAft>
                      </a:pPr>
                      <a:r>
                        <a:rPr lang="en-US" sz="1500" b="1" i="0" u="none" strike="noStrike">
                          <a:effectLst/>
                          <a:latin typeface="Arial" panose="020B0604020202020204" pitchFamily="34" charset="0"/>
                        </a:rPr>
                        <a:t>Debug</a:t>
                      </a:r>
                      <a:endParaRPr lang="en-US" sz="1500" b="0" i="0" u="none" strike="noStrike">
                        <a:effectLst/>
                        <a:latin typeface="Arial" panose="020B0604020202020204" pitchFamily="34" charset="0"/>
                      </a:endParaRPr>
                    </a:p>
                  </a:txBody>
                  <a:tcPr marL="42907" marR="42907" marT="42907" marB="42907">
                    <a:lnL w="12700" cap="flat" cmpd="sng" algn="ctr">
                      <a:solidFill>
                        <a:srgbClr val="200732"/>
                      </a:solidFill>
                      <a:prstDash val="solid"/>
                      <a:round/>
                      <a:headEnd type="none" w="med" len="med"/>
                      <a:tailEnd type="none" w="med" len="med"/>
                    </a:lnL>
                    <a:lnR w="12700" cap="flat" cmpd="sng" algn="ctr">
                      <a:solidFill>
                        <a:srgbClr val="600632"/>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500" b="0" i="0" u="none" strike="noStrike">
                          <a:effectLst/>
                          <a:latin typeface="Arial" panose="020B0604020202020204" pitchFamily="34" charset="0"/>
                        </a:rPr>
                        <a:t>Instructs the cmdlet to provide debugging information.</a:t>
                      </a:r>
                    </a:p>
                  </a:txBody>
                  <a:tcPr marL="42907" marR="42907" marT="42907" marB="42907">
                    <a:lnL w="12700" cap="flat" cmpd="sng" algn="ctr">
                      <a:solidFill>
                        <a:srgbClr val="600632"/>
                      </a:solidFill>
                      <a:prstDash val="solid"/>
                      <a:round/>
                      <a:headEnd type="none" w="med" len="med"/>
                      <a:tailEnd type="none" w="med" len="med"/>
                    </a:lnL>
                    <a:lnR w="12700" cap="flat" cmpd="sng" algn="ctr">
                      <a:solidFill>
                        <a:srgbClr val="60F73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88520311"/>
                  </a:ext>
                </a:extLst>
              </a:tr>
              <a:tr h="580105">
                <a:tc>
                  <a:txBody>
                    <a:bodyPr/>
                    <a:lstStyle/>
                    <a:p>
                      <a:pPr algn="l" fontAlgn="t">
                        <a:spcBef>
                          <a:spcPts val="0"/>
                        </a:spcBef>
                        <a:spcAft>
                          <a:spcPts val="0"/>
                        </a:spcAft>
                      </a:pPr>
                      <a:r>
                        <a:rPr lang="en-US" sz="1500" b="1" i="0" u="none" strike="noStrike" dirty="0" err="1">
                          <a:effectLst/>
                          <a:latin typeface="Arial" panose="020B0604020202020204" pitchFamily="34" charset="0"/>
                        </a:rPr>
                        <a:t>ErrorAction</a:t>
                      </a:r>
                      <a:endParaRPr lang="en-US" sz="1500" b="0" i="0" u="none" strike="noStrike" dirty="0">
                        <a:effectLst/>
                        <a:latin typeface="Arial" panose="020B0604020202020204" pitchFamily="34" charset="0"/>
                      </a:endParaRPr>
                    </a:p>
                  </a:txBody>
                  <a:tcPr marL="42907" marR="42907" marT="42907" marB="42907">
                    <a:lnL w="12700" cap="flat" cmpd="sng" algn="ctr">
                      <a:solidFill>
                        <a:srgbClr val="A00332"/>
                      </a:solidFill>
                      <a:prstDash val="solid"/>
                      <a:round/>
                      <a:headEnd type="none" w="med" len="med"/>
                      <a:tailEnd type="none" w="med" len="med"/>
                    </a:lnL>
                    <a:lnR w="12700" cap="flat" cmpd="sng" algn="ctr">
                      <a:solidFill>
                        <a:srgbClr val="A00332"/>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spcBef>
                          <a:spcPts val="0"/>
                        </a:spcBef>
                        <a:spcAft>
                          <a:spcPts val="0"/>
                        </a:spcAft>
                      </a:pPr>
                      <a:r>
                        <a:rPr lang="en-US" sz="1500" b="0" i="0" u="none" strike="noStrike">
                          <a:effectLst/>
                          <a:latin typeface="Arial" panose="020B0604020202020204" pitchFamily="34" charset="0"/>
                        </a:rPr>
                        <a:t>Instructs the cmdlet to perform a specific action when an error occurs. Allowed actions continue, stop, silently- continue and inquire.</a:t>
                      </a:r>
                    </a:p>
                  </a:txBody>
                  <a:tcPr marL="42907" marR="42907" marT="42907" marB="42907">
                    <a:lnL w="12700" cap="flat" cmpd="sng" algn="ctr">
                      <a:solidFill>
                        <a:srgbClr val="A00332"/>
                      </a:solidFill>
                      <a:prstDash val="solid"/>
                      <a:round/>
                      <a:headEnd type="none" w="med" len="med"/>
                      <a:tailEnd type="none" w="med" len="med"/>
                    </a:lnL>
                    <a:lnR w="12700" cap="flat" cmpd="sng" algn="ctr">
                      <a:solidFill>
                        <a:srgbClr val="00FA3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6205660"/>
                  </a:ext>
                </a:extLst>
              </a:tr>
              <a:tr h="348407">
                <a:tc>
                  <a:txBody>
                    <a:bodyPr/>
                    <a:lstStyle/>
                    <a:p>
                      <a:pPr algn="l" fontAlgn="t">
                        <a:spcBef>
                          <a:spcPts val="0"/>
                        </a:spcBef>
                        <a:spcAft>
                          <a:spcPts val="0"/>
                        </a:spcAft>
                      </a:pPr>
                      <a:r>
                        <a:rPr lang="en-US" sz="1500" b="1" i="0" u="none" strike="noStrike" dirty="0" err="1">
                          <a:effectLst/>
                          <a:latin typeface="Arial" panose="020B0604020202020204" pitchFamily="34" charset="0"/>
                        </a:rPr>
                        <a:t>ErrorVariable</a:t>
                      </a:r>
                      <a:endParaRPr lang="en-US" sz="1500" b="0" i="0" u="none" strike="noStrike" dirty="0">
                        <a:effectLst/>
                        <a:latin typeface="Arial" panose="020B0604020202020204" pitchFamily="34" charset="0"/>
                      </a:endParaRPr>
                    </a:p>
                  </a:txBody>
                  <a:tcPr marL="42907" marR="42907" marT="42907" marB="42907">
                    <a:lnL w="12700" cap="flat" cmpd="sng" algn="ctr">
                      <a:solidFill>
                        <a:srgbClr val="A01332"/>
                      </a:solidFill>
                      <a:prstDash val="solid"/>
                      <a:round/>
                      <a:headEnd type="none" w="med" len="med"/>
                      <a:tailEnd type="none" w="med" len="med"/>
                    </a:lnL>
                    <a:lnR w="12700" cap="flat" cmpd="sng" algn="ctr">
                      <a:solidFill>
                        <a:srgbClr val="A02932"/>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500" b="0" i="0" u="none" strike="noStrike">
                          <a:effectLst/>
                          <a:latin typeface="Arial" panose="020B0604020202020204" pitchFamily="34" charset="0"/>
                        </a:rPr>
                        <a:t>It specifies the variable which holds error information.</a:t>
                      </a:r>
                    </a:p>
                  </a:txBody>
                  <a:tcPr marL="42907" marR="42907" marT="42907" marB="42907">
                    <a:lnL w="12700" cap="flat" cmpd="sng" algn="ctr">
                      <a:solidFill>
                        <a:srgbClr val="A02932"/>
                      </a:solidFill>
                      <a:prstDash val="solid"/>
                      <a:round/>
                      <a:headEnd type="none" w="med" len="med"/>
                      <a:tailEnd type="none" w="med" len="med"/>
                    </a:lnL>
                    <a:lnR w="12700" cap="flat" cmpd="sng" algn="ctr">
                      <a:solidFill>
                        <a:srgbClr val="60F73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74416533"/>
                  </a:ext>
                </a:extLst>
              </a:tr>
              <a:tr h="348407">
                <a:tc>
                  <a:txBody>
                    <a:bodyPr/>
                    <a:lstStyle/>
                    <a:p>
                      <a:pPr algn="l" fontAlgn="t">
                        <a:spcBef>
                          <a:spcPts val="0"/>
                        </a:spcBef>
                        <a:spcAft>
                          <a:spcPts val="0"/>
                        </a:spcAft>
                      </a:pPr>
                      <a:r>
                        <a:rPr lang="en-US" sz="1500" b="1" i="0" u="none" strike="noStrike" dirty="0" err="1">
                          <a:effectLst/>
                          <a:latin typeface="Arial" panose="020B0604020202020204" pitchFamily="34" charset="0"/>
                        </a:rPr>
                        <a:t>OutVariable</a:t>
                      </a:r>
                      <a:endParaRPr lang="en-US" sz="1500" b="0" i="0" u="none" strike="noStrike" dirty="0">
                        <a:effectLst/>
                        <a:latin typeface="Arial" panose="020B0604020202020204" pitchFamily="34" charset="0"/>
                      </a:endParaRPr>
                    </a:p>
                  </a:txBody>
                  <a:tcPr marL="42907" marR="42907" marT="42907" marB="42907">
                    <a:lnL w="12700" cap="flat" cmpd="sng" algn="ctr">
                      <a:solidFill>
                        <a:srgbClr val="B0681E"/>
                      </a:solidFill>
                      <a:prstDash val="solid"/>
                      <a:round/>
                      <a:headEnd type="none" w="med" len="med"/>
                      <a:tailEnd type="none" w="med" len="med"/>
                    </a:lnL>
                    <a:lnR w="12700" cap="flat" cmpd="sng" algn="ctr">
                      <a:solidFill>
                        <a:srgbClr val="1093A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spcBef>
                          <a:spcPts val="0"/>
                        </a:spcBef>
                        <a:spcAft>
                          <a:spcPts val="0"/>
                        </a:spcAft>
                      </a:pPr>
                      <a:r>
                        <a:rPr lang="en-US" sz="1500" b="0" i="0" u="none" strike="noStrike">
                          <a:effectLst/>
                          <a:latin typeface="Arial" panose="020B0604020202020204" pitchFamily="34" charset="0"/>
                        </a:rPr>
                        <a:t>Tells the cmdlet to use a specific variable to hold the output information</a:t>
                      </a:r>
                    </a:p>
                  </a:txBody>
                  <a:tcPr marL="42907" marR="42907" marT="42907" marB="42907">
                    <a:lnL w="12700" cap="flat" cmpd="sng" algn="ctr">
                      <a:solidFill>
                        <a:srgbClr val="1093A8"/>
                      </a:solidFill>
                      <a:prstDash val="solid"/>
                      <a:round/>
                      <a:headEnd type="none" w="med" len="med"/>
                      <a:tailEnd type="none" w="med" len="med"/>
                    </a:lnL>
                    <a:lnR w="12700" cap="flat" cmpd="sng" algn="ctr">
                      <a:solidFill>
                        <a:srgbClr val="5090A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39501869"/>
                  </a:ext>
                </a:extLst>
              </a:tr>
              <a:tr h="580105">
                <a:tc>
                  <a:txBody>
                    <a:bodyPr/>
                    <a:lstStyle/>
                    <a:p>
                      <a:pPr algn="l" fontAlgn="t">
                        <a:spcBef>
                          <a:spcPts val="0"/>
                        </a:spcBef>
                        <a:spcAft>
                          <a:spcPts val="0"/>
                        </a:spcAft>
                      </a:pPr>
                      <a:r>
                        <a:rPr lang="en-US" sz="1500" b="1" i="0" u="none" strike="noStrike" dirty="0" err="1">
                          <a:effectLst/>
                          <a:latin typeface="Arial" panose="020B0604020202020204" pitchFamily="34" charset="0"/>
                        </a:rPr>
                        <a:t>OutBuffer</a:t>
                      </a:r>
                      <a:endParaRPr lang="en-US" sz="1500" b="0" i="0" u="none" strike="noStrike" dirty="0">
                        <a:effectLst/>
                        <a:latin typeface="Arial" panose="020B0604020202020204" pitchFamily="34" charset="0"/>
                      </a:endParaRPr>
                    </a:p>
                  </a:txBody>
                  <a:tcPr marL="42907" marR="42907" marT="42907" marB="42907">
                    <a:lnL w="12700" cap="flat" cmpd="sng" algn="ctr">
                      <a:solidFill>
                        <a:srgbClr val="7062B4"/>
                      </a:solidFill>
                      <a:prstDash val="solid"/>
                      <a:round/>
                      <a:headEnd type="none" w="med" len="med"/>
                      <a:tailEnd type="none" w="med" len="med"/>
                    </a:lnL>
                    <a:lnR w="12700" cap="flat" cmpd="sng" algn="ctr">
                      <a:solidFill>
                        <a:srgbClr val="40F731"/>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D065B4"/>
                      </a:solidFill>
                      <a:prstDash val="solid"/>
                      <a:round/>
                      <a:headEnd type="none" w="med" len="med"/>
                      <a:tailEnd type="none" w="med" len="med"/>
                    </a:lnB>
                  </a:tcPr>
                </a:tc>
                <a:tc>
                  <a:txBody>
                    <a:bodyPr/>
                    <a:lstStyle/>
                    <a:p>
                      <a:pPr algn="l" fontAlgn="t">
                        <a:spcBef>
                          <a:spcPts val="0"/>
                        </a:spcBef>
                        <a:spcAft>
                          <a:spcPts val="0"/>
                        </a:spcAft>
                      </a:pPr>
                      <a:r>
                        <a:rPr lang="en-US" sz="1500" b="0" i="0" u="none" strike="noStrike" dirty="0">
                          <a:effectLst/>
                          <a:latin typeface="Arial" panose="020B0604020202020204" pitchFamily="34" charset="0"/>
                        </a:rPr>
                        <a:t>Instructs the cmdlet to hold the specific number of objects before calling the next cmdlet in the pipeline.</a:t>
                      </a:r>
                    </a:p>
                  </a:txBody>
                  <a:tcPr marL="42907" marR="42907" marT="42907" marB="42907">
                    <a:lnL w="12700" cap="flat" cmpd="sng" algn="ctr">
                      <a:solidFill>
                        <a:srgbClr val="40F731"/>
                      </a:solidFill>
                      <a:prstDash val="solid"/>
                      <a:round/>
                      <a:headEnd type="none" w="med" len="med"/>
                      <a:tailEnd type="none" w="med" len="med"/>
                    </a:lnL>
                    <a:lnR w="12700" cap="flat" cmpd="sng" algn="ctr">
                      <a:solidFill>
                        <a:srgbClr val="20E131"/>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A0E331"/>
                      </a:solidFill>
                      <a:prstDash val="solid"/>
                      <a:round/>
                      <a:headEnd type="none" w="med" len="med"/>
                      <a:tailEnd type="none" w="med" len="med"/>
                    </a:lnB>
                  </a:tcPr>
                </a:tc>
                <a:extLst>
                  <a:ext uri="{0D108BD9-81ED-4DB2-BD59-A6C34878D82A}">
                    <a16:rowId xmlns:a16="http://schemas.microsoft.com/office/drawing/2014/main" val="714131600"/>
                  </a:ext>
                </a:extLst>
              </a:tr>
            </a:tbl>
          </a:graphicData>
        </a:graphic>
      </p:graphicFrame>
    </p:spTree>
    <p:extLst>
      <p:ext uri="{BB962C8B-B14F-4D97-AF65-F5344CB8AC3E}">
        <p14:creationId xmlns:p14="http://schemas.microsoft.com/office/powerpoint/2010/main" val="272293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PowerShell</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An object-oriented automation engine and scripting language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D465-E413-4325-AB17-500D4F8B4E62}"/>
              </a:ext>
            </a:extLst>
          </p:cNvPr>
          <p:cNvSpPr>
            <a:spLocks noGrp="1"/>
          </p:cNvSpPr>
          <p:nvPr>
            <p:ph type="title"/>
          </p:nvPr>
        </p:nvSpPr>
        <p:spPr>
          <a:xfrm>
            <a:off x="581192" y="702156"/>
            <a:ext cx="11029616" cy="564941"/>
          </a:xfrm>
        </p:spPr>
        <p:txBody>
          <a:bodyPr/>
          <a:lstStyle/>
          <a:p>
            <a:r>
              <a:rPr lang="en-US" dirty="0"/>
              <a:t>function</a:t>
            </a:r>
          </a:p>
        </p:txBody>
      </p:sp>
      <p:sp>
        <p:nvSpPr>
          <p:cNvPr id="3" name="Content Placeholder 2">
            <a:extLst>
              <a:ext uri="{FF2B5EF4-FFF2-40B4-BE49-F238E27FC236}">
                <a16:creationId xmlns:a16="http://schemas.microsoft.com/office/drawing/2014/main" id="{EE5295A9-A4BB-4848-8D87-D4CEAC26DA9F}"/>
              </a:ext>
            </a:extLst>
          </p:cNvPr>
          <p:cNvSpPr>
            <a:spLocks noGrp="1"/>
          </p:cNvSpPr>
          <p:nvPr>
            <p:ph idx="1"/>
          </p:nvPr>
        </p:nvSpPr>
        <p:spPr>
          <a:xfrm>
            <a:off x="907764" y="2900181"/>
            <a:ext cx="11029615" cy="3634486"/>
          </a:xfrm>
        </p:spPr>
        <p:txBody>
          <a:bodyPr>
            <a:noAutofit/>
          </a:bodyPr>
          <a:lstStyle/>
          <a:p>
            <a:endParaRPr lang="en-US" sz="1500" dirty="0"/>
          </a:p>
          <a:p>
            <a:endParaRPr lang="en-US" sz="1500" dirty="0"/>
          </a:p>
          <a:p>
            <a:endParaRPr lang="en-US" sz="1500" dirty="0"/>
          </a:p>
          <a:p>
            <a:endParaRPr lang="en-US" sz="1500" dirty="0"/>
          </a:p>
          <a:p>
            <a:endParaRPr lang="en-US" sz="1500" dirty="0"/>
          </a:p>
          <a:p>
            <a:r>
              <a:rPr lang="en-US" sz="1500" dirty="0"/>
              <a:t>If you're writing PowerShell one-liners or scripts and find yourself often having to modify them for different scenarios, there's a good chance that it's a good candidate to be turned into a function that can be reused.</a:t>
            </a:r>
          </a:p>
          <a:p>
            <a:r>
              <a:rPr lang="en-US" sz="1500" dirty="0"/>
              <a:t>Using the </a:t>
            </a:r>
            <a:r>
              <a:rPr lang="en-US" sz="1500" dirty="0" err="1"/>
              <a:t>PowerShellGet</a:t>
            </a:r>
            <a:r>
              <a:rPr lang="en-US" sz="1500" dirty="0"/>
              <a:t> module, it's easy to share those modules in a NuGet repository. </a:t>
            </a:r>
          </a:p>
          <a:p>
            <a:r>
              <a:rPr lang="en-US" sz="1500" dirty="0"/>
              <a:t>When naming your functions in PowerShell, use a </a:t>
            </a:r>
            <a:r>
              <a:rPr lang="en-US" sz="1500" b="1" dirty="0"/>
              <a:t>Pascal case</a:t>
            </a:r>
            <a:r>
              <a:rPr lang="en-US" sz="1500" dirty="0"/>
              <a:t> name with an approved verb and a singular noun.</a:t>
            </a:r>
          </a:p>
          <a:p>
            <a:r>
              <a:rPr lang="en-US" altLang="en-US" sz="1500" dirty="0">
                <a:solidFill>
                  <a:srgbClr val="171717"/>
                </a:solidFill>
                <a:latin typeface="Segoe UI" panose="020B0502040204020203" pitchFamily="34" charset="0"/>
                <a:cs typeface="Segoe UI" panose="020B0502040204020203" pitchFamily="34" charset="0"/>
              </a:rPr>
              <a:t>In </a:t>
            </a:r>
            <a:r>
              <a:rPr lang="en-US" altLang="en-US" sz="1500" dirty="0" err="1">
                <a:solidFill>
                  <a:srgbClr val="171717"/>
                </a:solidFill>
                <a:latin typeface="Segoe UI" panose="020B0502040204020203" pitchFamily="34" charset="0"/>
                <a:cs typeface="Segoe UI" panose="020B0502040204020203" pitchFamily="34" charset="0"/>
              </a:rPr>
              <a:t>owerShell</a:t>
            </a:r>
            <a:r>
              <a:rPr lang="en-US" altLang="en-US" sz="1500" dirty="0">
                <a:solidFill>
                  <a:srgbClr val="171717"/>
                </a:solidFill>
                <a:latin typeface="Segoe UI" panose="020B0502040204020203" pitchFamily="34" charset="0"/>
                <a:cs typeface="Segoe UI" panose="020B0502040204020203" pitchFamily="34" charset="0"/>
              </a:rPr>
              <a:t>, there's a specific list of approved verbs that can be obtained by running </a:t>
            </a:r>
            <a:r>
              <a:rPr lang="en-US" altLang="en-US" sz="1500" dirty="0">
                <a:solidFill>
                  <a:srgbClr val="171717"/>
                </a:solidFill>
                <a:latin typeface="SFMono-Regular"/>
              </a:rPr>
              <a:t>Get-Verb</a:t>
            </a:r>
            <a:r>
              <a:rPr lang="en-US" altLang="en-US" sz="1500" dirty="0">
                <a:solidFill>
                  <a:schemeClr val="tx1"/>
                </a:solidFill>
              </a:rPr>
              <a:t> </a:t>
            </a:r>
          </a:p>
          <a:p>
            <a:pPr lvl="1"/>
            <a:r>
              <a:rPr lang="en-US" dirty="0"/>
              <a:t>Get-Verb | Sort-Object -Property Verb</a:t>
            </a:r>
          </a:p>
          <a:p>
            <a:r>
              <a:rPr lang="en-US" dirty="0"/>
              <a:t>To check if function is loaded into memory or not</a:t>
            </a:r>
          </a:p>
          <a:p>
            <a:pPr lvl="1"/>
            <a:r>
              <a:rPr lang="en-US" dirty="0"/>
              <a:t> Get-</a:t>
            </a:r>
            <a:r>
              <a:rPr lang="en-US" dirty="0" err="1"/>
              <a:t>ChildItem</a:t>
            </a:r>
            <a:r>
              <a:rPr lang="en-US" dirty="0"/>
              <a:t> -Path Function:\Check-</a:t>
            </a:r>
            <a:r>
              <a:rPr lang="en-US" dirty="0" err="1"/>
              <a:t>ServiceHealth</a:t>
            </a:r>
            <a:r>
              <a:rPr lang="en-US" dirty="0"/>
              <a:t> </a:t>
            </a:r>
          </a:p>
          <a:p>
            <a:r>
              <a:rPr lang="en-US" dirty="0"/>
              <a:t>To get Syntax or Parameters detail of a function</a:t>
            </a:r>
          </a:p>
          <a:p>
            <a:pPr lvl="1"/>
            <a:r>
              <a:rPr lang="en-US" dirty="0"/>
              <a:t>Get-Command –Name  Check-</a:t>
            </a:r>
            <a:r>
              <a:rPr lang="en-US" dirty="0" err="1"/>
              <a:t>ServiceHealth</a:t>
            </a:r>
            <a:r>
              <a:rPr lang="en-US" dirty="0"/>
              <a:t> –Syntax</a:t>
            </a:r>
          </a:p>
          <a:p>
            <a:pPr lvl="1"/>
            <a:r>
              <a:rPr lang="en-US" dirty="0"/>
              <a:t>(Get-Command –Name Check-</a:t>
            </a:r>
            <a:r>
              <a:rPr lang="en-US" dirty="0" err="1"/>
              <a:t>ServiceHealth</a:t>
            </a:r>
            <a:r>
              <a:rPr lang="en-US" dirty="0"/>
              <a:t>).Parameters</a:t>
            </a:r>
          </a:p>
          <a:p>
            <a:pPr lvl="1"/>
            <a:endParaRPr lang="en-US" dirty="0"/>
          </a:p>
          <a:p>
            <a:pPr lvl="1"/>
            <a:endParaRPr lang="en-US" dirty="0"/>
          </a:p>
          <a:p>
            <a:pPr lvl="1"/>
            <a:endParaRPr lang="en-US" dirty="0"/>
          </a:p>
          <a:p>
            <a:pPr lvl="1"/>
            <a:endParaRPr lang="en-US" dirty="0"/>
          </a:p>
          <a:p>
            <a:pPr lvl="1"/>
            <a:endParaRPr lang="en-US" altLang="en-US" sz="1200" dirty="0">
              <a:solidFill>
                <a:schemeClr val="tx1"/>
              </a:solidFill>
              <a:latin typeface="Arial" panose="020B0604020202020204" pitchFamily="34" charset="0"/>
            </a:endParaRPr>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p:txBody>
      </p:sp>
    </p:spTree>
    <p:extLst>
      <p:ext uri="{BB962C8B-B14F-4D97-AF65-F5344CB8AC3E}">
        <p14:creationId xmlns:p14="http://schemas.microsoft.com/office/powerpoint/2010/main" val="3551793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2CA4-0FCF-4C3A-869C-99F41B35FC8D}"/>
              </a:ext>
            </a:extLst>
          </p:cNvPr>
          <p:cNvSpPr>
            <a:spLocks noGrp="1"/>
          </p:cNvSpPr>
          <p:nvPr>
            <p:ph type="title"/>
          </p:nvPr>
        </p:nvSpPr>
        <p:spPr>
          <a:xfrm>
            <a:off x="581192" y="702156"/>
            <a:ext cx="11029616" cy="538815"/>
          </a:xfrm>
        </p:spPr>
        <p:txBody>
          <a:bodyPr/>
          <a:lstStyle/>
          <a:p>
            <a:r>
              <a:rPr lang="en-US" dirty="0"/>
              <a:t>Advance function</a:t>
            </a:r>
          </a:p>
        </p:txBody>
      </p:sp>
      <p:sp>
        <p:nvSpPr>
          <p:cNvPr id="3" name="Content Placeholder 2">
            <a:extLst>
              <a:ext uri="{FF2B5EF4-FFF2-40B4-BE49-F238E27FC236}">
                <a16:creationId xmlns:a16="http://schemas.microsoft.com/office/drawing/2014/main" id="{3720EA55-1B6B-4DA8-8536-5CEF97EC948C}"/>
              </a:ext>
            </a:extLst>
          </p:cNvPr>
          <p:cNvSpPr>
            <a:spLocks noGrp="1"/>
          </p:cNvSpPr>
          <p:nvPr>
            <p:ph idx="1"/>
          </p:nvPr>
        </p:nvSpPr>
        <p:spPr>
          <a:xfrm>
            <a:off x="581192" y="1240971"/>
            <a:ext cx="11029615" cy="3634486"/>
          </a:xfrm>
        </p:spPr>
        <p:txBody>
          <a:bodyPr>
            <a:normAutofit/>
          </a:bodyPr>
          <a:lstStyle/>
          <a:p>
            <a:r>
              <a:rPr lang="en-US" sz="1500" dirty="0"/>
              <a:t>[</a:t>
            </a:r>
            <a:r>
              <a:rPr lang="en-US" sz="1500" dirty="0" err="1"/>
              <a:t>CmdletBinding</a:t>
            </a:r>
            <a:r>
              <a:rPr lang="en-US" sz="1500" dirty="0"/>
              <a:t>()] #&lt;&lt;-- This turns a regular function into an advanced function</a:t>
            </a:r>
          </a:p>
          <a:p>
            <a:r>
              <a:rPr lang="en-US" sz="1500" dirty="0"/>
              <a:t>[</a:t>
            </a:r>
            <a:r>
              <a:rPr lang="en-US" sz="1500" dirty="0" err="1"/>
              <a:t>CmdletBinding</a:t>
            </a:r>
            <a:r>
              <a:rPr lang="en-US" sz="1500" dirty="0"/>
              <a:t>(</a:t>
            </a:r>
            <a:r>
              <a:rPr lang="en-US" sz="1500" dirty="0" err="1"/>
              <a:t>SupportsShouldProcess</a:t>
            </a:r>
            <a:r>
              <a:rPr lang="en-US" sz="1500" dirty="0"/>
              <a:t>)] #SupportsShouldProcess adds </a:t>
            </a:r>
            <a:r>
              <a:rPr lang="en-US" sz="1500" dirty="0" err="1"/>
              <a:t>WhatIf</a:t>
            </a:r>
            <a:r>
              <a:rPr lang="en-US" sz="1500" dirty="0"/>
              <a:t> and Confirm parameters. </a:t>
            </a:r>
          </a:p>
          <a:p>
            <a:r>
              <a:rPr lang="en-US" sz="1500" dirty="0"/>
              <a:t>Mandatory Parameter</a:t>
            </a:r>
          </a:p>
          <a:p>
            <a:r>
              <a:rPr lang="en-US" sz="1500" dirty="0"/>
              <a:t>Optional Parameter</a:t>
            </a:r>
          </a:p>
          <a:p>
            <a:r>
              <a:rPr lang="en-US" sz="1500" dirty="0"/>
              <a:t>Parameter from Pipeline</a:t>
            </a:r>
          </a:p>
          <a:p>
            <a:endParaRPr lang="en-US" sz="1500" dirty="0"/>
          </a:p>
          <a:p>
            <a:endParaRPr lang="en-US" sz="1500" dirty="0"/>
          </a:p>
        </p:txBody>
      </p:sp>
      <p:sp>
        <p:nvSpPr>
          <p:cNvPr id="4" name="Rectangle 3">
            <a:extLst>
              <a:ext uri="{FF2B5EF4-FFF2-40B4-BE49-F238E27FC236}">
                <a16:creationId xmlns:a16="http://schemas.microsoft.com/office/drawing/2014/main" id="{C56908C3-EAE5-4191-B32B-C89C5563D388}"/>
              </a:ext>
            </a:extLst>
          </p:cNvPr>
          <p:cNvSpPr/>
          <p:nvPr/>
        </p:nvSpPr>
        <p:spPr>
          <a:xfrm>
            <a:off x="9681859" y="1643896"/>
            <a:ext cx="2013753" cy="1785104"/>
          </a:xfrm>
          <a:prstGeom prst="rect">
            <a:avLst/>
          </a:prstGeom>
        </p:spPr>
        <p:txBody>
          <a:bodyPr wrap="square">
            <a:spAutoFit/>
          </a:bodyPr>
          <a:lstStyle/>
          <a:p>
            <a:r>
              <a:rPr lang="en-US" sz="1000" dirty="0">
                <a:solidFill>
                  <a:schemeClr val="accent1"/>
                </a:solidFill>
                <a:latin typeface="Lucida Console" panose="020B0609040504020204" pitchFamily="49" charset="0"/>
              </a:rPr>
              <a:t>Verbose             </a:t>
            </a:r>
          </a:p>
          <a:p>
            <a:r>
              <a:rPr lang="en-US" sz="1000" dirty="0">
                <a:solidFill>
                  <a:schemeClr val="accent1"/>
                </a:solidFill>
                <a:latin typeface="Lucida Console" panose="020B0609040504020204" pitchFamily="49" charset="0"/>
              </a:rPr>
              <a:t>Debug               </a:t>
            </a:r>
          </a:p>
          <a:p>
            <a:r>
              <a:rPr lang="en-US" sz="1000" dirty="0" err="1">
                <a:solidFill>
                  <a:schemeClr val="accent1"/>
                </a:solidFill>
                <a:latin typeface="Lucida Console" panose="020B0609040504020204" pitchFamily="49" charset="0"/>
              </a:rPr>
              <a:t>ErrorAction</a:t>
            </a:r>
            <a:r>
              <a:rPr lang="en-US" sz="1000" dirty="0">
                <a:solidFill>
                  <a:schemeClr val="accent1"/>
                </a:solidFill>
                <a:latin typeface="Lucida Console" panose="020B0609040504020204" pitchFamily="49" charset="0"/>
              </a:rPr>
              <a:t>         </a:t>
            </a:r>
          </a:p>
          <a:p>
            <a:r>
              <a:rPr lang="en-US" sz="1000" i="1" dirty="0" err="1">
                <a:solidFill>
                  <a:schemeClr val="accent1"/>
                </a:solidFill>
                <a:latin typeface="Lucida Console" panose="020B0609040504020204" pitchFamily="49" charset="0"/>
              </a:rPr>
              <a:t>WarningAction</a:t>
            </a:r>
            <a:r>
              <a:rPr lang="en-US" sz="1000" dirty="0">
                <a:solidFill>
                  <a:schemeClr val="accent1"/>
                </a:solidFill>
                <a:latin typeface="Lucida Console" panose="020B0609040504020204" pitchFamily="49" charset="0"/>
              </a:rPr>
              <a:t>       </a:t>
            </a:r>
          </a:p>
          <a:p>
            <a:r>
              <a:rPr lang="en-US" sz="1000" dirty="0" err="1">
                <a:solidFill>
                  <a:schemeClr val="accent1"/>
                </a:solidFill>
                <a:latin typeface="Lucida Console" panose="020B0609040504020204" pitchFamily="49" charset="0"/>
              </a:rPr>
              <a:t>InformationAction</a:t>
            </a:r>
            <a:r>
              <a:rPr lang="en-US" sz="1000" dirty="0">
                <a:solidFill>
                  <a:schemeClr val="accent1"/>
                </a:solidFill>
                <a:latin typeface="Lucida Console" panose="020B0609040504020204" pitchFamily="49" charset="0"/>
              </a:rPr>
              <a:t>   </a:t>
            </a:r>
          </a:p>
          <a:p>
            <a:r>
              <a:rPr lang="en-US" sz="1000" dirty="0" err="1">
                <a:solidFill>
                  <a:schemeClr val="accent1"/>
                </a:solidFill>
                <a:latin typeface="Lucida Console" panose="020B0609040504020204" pitchFamily="49" charset="0"/>
              </a:rPr>
              <a:t>ErrorVariable</a:t>
            </a:r>
            <a:r>
              <a:rPr lang="en-US" sz="1000" dirty="0">
                <a:solidFill>
                  <a:schemeClr val="accent1"/>
                </a:solidFill>
                <a:latin typeface="Lucida Console" panose="020B0609040504020204" pitchFamily="49" charset="0"/>
              </a:rPr>
              <a:t>       </a:t>
            </a:r>
          </a:p>
          <a:p>
            <a:r>
              <a:rPr lang="en-US" sz="1000" dirty="0" err="1">
                <a:solidFill>
                  <a:schemeClr val="accent1"/>
                </a:solidFill>
                <a:latin typeface="Lucida Console" panose="020B0609040504020204" pitchFamily="49" charset="0"/>
              </a:rPr>
              <a:t>WarningVariable</a:t>
            </a:r>
            <a:r>
              <a:rPr lang="en-US" sz="1000" dirty="0">
                <a:solidFill>
                  <a:schemeClr val="accent1"/>
                </a:solidFill>
                <a:latin typeface="Lucida Console" panose="020B0609040504020204" pitchFamily="49" charset="0"/>
              </a:rPr>
              <a:t>     </a:t>
            </a:r>
          </a:p>
          <a:p>
            <a:r>
              <a:rPr lang="en-US" sz="1000" dirty="0" err="1">
                <a:solidFill>
                  <a:schemeClr val="accent1"/>
                </a:solidFill>
                <a:latin typeface="Lucida Console" panose="020B0609040504020204" pitchFamily="49" charset="0"/>
              </a:rPr>
              <a:t>InformationVariable</a:t>
            </a:r>
            <a:r>
              <a:rPr lang="en-US" sz="1000" dirty="0">
                <a:solidFill>
                  <a:schemeClr val="accent1"/>
                </a:solidFill>
                <a:latin typeface="Lucida Console" panose="020B0609040504020204" pitchFamily="49" charset="0"/>
              </a:rPr>
              <a:t> </a:t>
            </a:r>
          </a:p>
          <a:p>
            <a:r>
              <a:rPr lang="en-US" sz="1000" dirty="0" err="1">
                <a:solidFill>
                  <a:schemeClr val="accent1"/>
                </a:solidFill>
                <a:latin typeface="Lucida Console" panose="020B0609040504020204" pitchFamily="49" charset="0"/>
              </a:rPr>
              <a:t>OutVariable</a:t>
            </a:r>
            <a:r>
              <a:rPr lang="en-US" sz="1000" dirty="0">
                <a:solidFill>
                  <a:schemeClr val="accent1"/>
                </a:solidFill>
                <a:latin typeface="Lucida Console" panose="020B0609040504020204" pitchFamily="49" charset="0"/>
              </a:rPr>
              <a:t>         </a:t>
            </a:r>
          </a:p>
          <a:p>
            <a:r>
              <a:rPr lang="en-US" sz="1000" dirty="0" err="1">
                <a:solidFill>
                  <a:schemeClr val="accent1"/>
                </a:solidFill>
                <a:latin typeface="Lucida Console" panose="020B0609040504020204" pitchFamily="49" charset="0"/>
              </a:rPr>
              <a:t>OutBuffer</a:t>
            </a:r>
            <a:r>
              <a:rPr lang="en-US" sz="1000" dirty="0">
                <a:solidFill>
                  <a:schemeClr val="accent1"/>
                </a:solidFill>
                <a:latin typeface="Lucida Console" panose="020B0609040504020204" pitchFamily="49" charset="0"/>
              </a:rPr>
              <a:t>           </a:t>
            </a:r>
          </a:p>
          <a:p>
            <a:r>
              <a:rPr lang="en-US" sz="1000" dirty="0" err="1">
                <a:solidFill>
                  <a:schemeClr val="accent1"/>
                </a:solidFill>
                <a:latin typeface="Lucida Console" panose="020B0609040504020204" pitchFamily="49" charset="0"/>
              </a:rPr>
              <a:t>PipelineVariable</a:t>
            </a:r>
            <a:endParaRPr lang="en-US" sz="1000" dirty="0">
              <a:solidFill>
                <a:schemeClr val="accent1"/>
              </a:solidFill>
              <a:latin typeface="Lucida Console" panose="020B0609040504020204" pitchFamily="49" charset="0"/>
            </a:endParaRPr>
          </a:p>
        </p:txBody>
      </p:sp>
      <p:sp>
        <p:nvSpPr>
          <p:cNvPr id="5" name="Rectangle 1">
            <a:extLst>
              <a:ext uri="{FF2B5EF4-FFF2-40B4-BE49-F238E27FC236}">
                <a16:creationId xmlns:a16="http://schemas.microsoft.com/office/drawing/2014/main" id="{61E25686-E352-4E99-A103-914218B5AAD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7888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33A2-5FD1-4337-8C24-B4C509CF2FFD}"/>
              </a:ext>
            </a:extLst>
          </p:cNvPr>
          <p:cNvSpPr>
            <a:spLocks noGrp="1"/>
          </p:cNvSpPr>
          <p:nvPr>
            <p:ph type="title"/>
          </p:nvPr>
        </p:nvSpPr>
        <p:spPr/>
        <p:txBody>
          <a:bodyPr/>
          <a:lstStyle/>
          <a:p>
            <a:r>
              <a:rPr lang="en-US" dirty="0"/>
              <a:t>Dot sourcing</a:t>
            </a:r>
          </a:p>
        </p:txBody>
      </p:sp>
      <p:sp>
        <p:nvSpPr>
          <p:cNvPr id="3" name="Content Placeholder 2">
            <a:extLst>
              <a:ext uri="{FF2B5EF4-FFF2-40B4-BE49-F238E27FC236}">
                <a16:creationId xmlns:a16="http://schemas.microsoft.com/office/drawing/2014/main" id="{8A263DAD-A4FC-4F7E-8A90-D4899FB65EDC}"/>
              </a:ext>
            </a:extLst>
          </p:cNvPr>
          <p:cNvSpPr>
            <a:spLocks noGrp="1"/>
          </p:cNvSpPr>
          <p:nvPr>
            <p:ph idx="1"/>
          </p:nvPr>
        </p:nvSpPr>
        <p:spPr/>
        <p:txBody>
          <a:bodyPr/>
          <a:lstStyle/>
          <a:p>
            <a:r>
              <a:rPr lang="en-US" dirty="0"/>
              <a:t>Way  to keep your functions modular</a:t>
            </a:r>
          </a:p>
          <a:p>
            <a:pPr lvl="1"/>
            <a:r>
              <a:rPr lang="en-US" dirty="0"/>
              <a:t>.\script.ps1</a:t>
            </a:r>
          </a:p>
          <a:p>
            <a:r>
              <a:rPr lang="en-US" dirty="0"/>
              <a:t>This creates a child scope for the script however once the script completes any objects create are discarded, for example any variables created.</a:t>
            </a:r>
          </a:p>
          <a:p>
            <a:r>
              <a:rPr lang="en-US" dirty="0"/>
              <a:t>Alternatively, you can dot source the script which will run in the current scope which means any variables </a:t>
            </a:r>
            <a:r>
              <a:rPr lang="en-US" dirty="0" err="1"/>
              <a:t>etc</a:t>
            </a:r>
            <a:r>
              <a:rPr lang="en-US" dirty="0"/>
              <a:t> will be maintained postscript execution, e.g.</a:t>
            </a:r>
          </a:p>
          <a:p>
            <a:pPr lvl="1"/>
            <a:r>
              <a:rPr lang="en-US" dirty="0"/>
              <a:t>. .\script.ps1  </a:t>
            </a:r>
            <a:r>
              <a:rPr lang="en-US" dirty="0">
                <a:highlight>
                  <a:srgbClr val="FFFF00"/>
                </a:highlight>
              </a:rPr>
              <a:t>#notice space between dots</a:t>
            </a:r>
          </a:p>
          <a:p>
            <a:endParaRPr lang="en-US" dirty="0"/>
          </a:p>
        </p:txBody>
      </p:sp>
    </p:spTree>
    <p:extLst>
      <p:ext uri="{BB962C8B-B14F-4D97-AF65-F5344CB8AC3E}">
        <p14:creationId xmlns:p14="http://schemas.microsoft.com/office/powerpoint/2010/main" val="3968069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7521-F9B2-48B3-89E4-525081DA332B}"/>
              </a:ext>
            </a:extLst>
          </p:cNvPr>
          <p:cNvSpPr>
            <a:spLocks noGrp="1"/>
          </p:cNvSpPr>
          <p:nvPr>
            <p:ph type="title"/>
          </p:nvPr>
        </p:nvSpPr>
        <p:spPr/>
        <p:txBody>
          <a:bodyPr/>
          <a:lstStyle/>
          <a:p>
            <a:r>
              <a:rPr lang="en-US" dirty="0"/>
              <a:t>PowerShell module</a:t>
            </a:r>
          </a:p>
        </p:txBody>
      </p:sp>
      <p:sp>
        <p:nvSpPr>
          <p:cNvPr id="3" name="Content Placeholder 2">
            <a:extLst>
              <a:ext uri="{FF2B5EF4-FFF2-40B4-BE49-F238E27FC236}">
                <a16:creationId xmlns:a16="http://schemas.microsoft.com/office/drawing/2014/main" id="{0CD62031-0DA8-4FF2-A8CB-52C1BE61277F}"/>
              </a:ext>
            </a:extLst>
          </p:cNvPr>
          <p:cNvSpPr>
            <a:spLocks noGrp="1"/>
          </p:cNvSpPr>
          <p:nvPr>
            <p:ph idx="1"/>
          </p:nvPr>
        </p:nvSpPr>
        <p:spPr>
          <a:xfrm>
            <a:off x="476690" y="2521358"/>
            <a:ext cx="11029615" cy="3634486"/>
          </a:xfrm>
        </p:spPr>
        <p:txBody>
          <a:bodyPr>
            <a:noAutofit/>
          </a:bodyPr>
          <a:lstStyle/>
          <a:p>
            <a:r>
              <a:rPr lang="en-US" sz="1200" dirty="0"/>
              <a:t>Idea of multiple functions in a file and treat it like a library of functions</a:t>
            </a:r>
          </a:p>
          <a:p>
            <a:r>
              <a:rPr lang="en-US" sz="1200" dirty="0"/>
              <a:t>Find Default Path where module can be imported from </a:t>
            </a:r>
          </a:p>
          <a:p>
            <a:pPr lvl="1"/>
            <a:r>
              <a:rPr lang="en-US" sz="1200" dirty="0"/>
              <a:t>$</a:t>
            </a:r>
            <a:r>
              <a:rPr lang="en-US" sz="1200" dirty="0" err="1"/>
              <a:t>env:PSModulePath</a:t>
            </a:r>
            <a:r>
              <a:rPr lang="en-US" sz="1200" dirty="0"/>
              <a:t> –split ‘;’</a:t>
            </a:r>
          </a:p>
          <a:p>
            <a:r>
              <a:rPr lang="en-US" sz="1200" dirty="0"/>
              <a:t>#Navigate to PS Home directory</a:t>
            </a:r>
          </a:p>
          <a:p>
            <a:pPr lvl="1"/>
            <a:r>
              <a:rPr lang="en-US" sz="1200" dirty="0"/>
              <a:t>cd $</a:t>
            </a:r>
            <a:r>
              <a:rPr lang="en-US" sz="1200" dirty="0" err="1"/>
              <a:t>PSHome</a:t>
            </a:r>
            <a:endParaRPr lang="en-US" sz="1200" dirty="0"/>
          </a:p>
          <a:p>
            <a:r>
              <a:rPr lang="en-US" sz="1200" dirty="0"/>
              <a:t>#Default folder for Modules </a:t>
            </a:r>
          </a:p>
          <a:p>
            <a:pPr lvl="1"/>
            <a:r>
              <a:rPr lang="en-US" sz="1200" dirty="0"/>
              <a:t>CD Modules</a:t>
            </a:r>
          </a:p>
          <a:p>
            <a:r>
              <a:rPr lang="en-US" sz="1200" dirty="0"/>
              <a:t>#Get All Modules from Default module folder</a:t>
            </a:r>
          </a:p>
          <a:p>
            <a:pPr lvl="1"/>
            <a:r>
              <a:rPr lang="en-US" sz="1200" dirty="0"/>
              <a:t>Dir | More</a:t>
            </a:r>
          </a:p>
          <a:p>
            <a:r>
              <a:rPr lang="en-US" sz="1200" dirty="0"/>
              <a:t>#Module Location for all users</a:t>
            </a:r>
          </a:p>
          <a:p>
            <a:pPr lvl="1"/>
            <a:r>
              <a:rPr lang="en-US" sz="1200" dirty="0"/>
              <a:t>cd $</a:t>
            </a:r>
            <a:r>
              <a:rPr lang="en-US" sz="1200" dirty="0" err="1"/>
              <a:t>Env:ProgramFiles</a:t>
            </a:r>
            <a:r>
              <a:rPr lang="en-US" sz="1200" dirty="0"/>
              <a:t>\</a:t>
            </a:r>
            <a:r>
              <a:rPr lang="en-US" sz="1200" dirty="0" err="1"/>
              <a:t>WindowsPowerShell</a:t>
            </a:r>
            <a:r>
              <a:rPr lang="en-US" sz="1200" dirty="0"/>
              <a:t>\Modules</a:t>
            </a:r>
          </a:p>
          <a:p>
            <a:r>
              <a:rPr lang="en-US" sz="1200" dirty="0"/>
              <a:t>#Module Location for current user</a:t>
            </a:r>
          </a:p>
          <a:p>
            <a:pPr lvl="1"/>
            <a:r>
              <a:rPr lang="en-US" sz="1200" dirty="0"/>
              <a:t>cd $Home\Documents\</a:t>
            </a:r>
            <a:r>
              <a:rPr lang="en-US" sz="1200" dirty="0" err="1"/>
              <a:t>WindowsPowerShell</a:t>
            </a:r>
            <a:r>
              <a:rPr lang="en-US" sz="1200" dirty="0"/>
              <a:t>\Modules</a:t>
            </a:r>
          </a:p>
          <a:p>
            <a:r>
              <a:rPr lang="en-US" sz="1200" dirty="0"/>
              <a:t>To get functions (exported/public) from a module</a:t>
            </a:r>
          </a:p>
          <a:p>
            <a:pPr lvl="1"/>
            <a:r>
              <a:rPr lang="en-US" sz="1200" dirty="0"/>
              <a:t>Get-Command -Module </a:t>
            </a:r>
            <a:r>
              <a:rPr lang="en-US" sz="1200" dirty="0" err="1"/>
              <a:t>MyScriptModule</a:t>
            </a:r>
            <a:endParaRPr lang="en-US" sz="1200" dirty="0"/>
          </a:p>
        </p:txBody>
      </p:sp>
    </p:spTree>
    <p:extLst>
      <p:ext uri="{BB962C8B-B14F-4D97-AF65-F5344CB8AC3E}">
        <p14:creationId xmlns:p14="http://schemas.microsoft.com/office/powerpoint/2010/main" val="3007344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F71F-B1C4-44BD-B4B2-73C2B8EE6541}"/>
              </a:ext>
            </a:extLst>
          </p:cNvPr>
          <p:cNvSpPr>
            <a:spLocks noGrp="1"/>
          </p:cNvSpPr>
          <p:nvPr>
            <p:ph type="title"/>
          </p:nvPr>
        </p:nvSpPr>
        <p:spPr/>
        <p:txBody>
          <a:bodyPr/>
          <a:lstStyle/>
          <a:p>
            <a:r>
              <a:rPr lang="en-US" dirty="0"/>
              <a:t>Module Manifest</a:t>
            </a:r>
          </a:p>
        </p:txBody>
      </p:sp>
      <p:sp>
        <p:nvSpPr>
          <p:cNvPr id="3" name="Content Placeholder 2">
            <a:extLst>
              <a:ext uri="{FF2B5EF4-FFF2-40B4-BE49-F238E27FC236}">
                <a16:creationId xmlns:a16="http://schemas.microsoft.com/office/drawing/2014/main" id="{A97E9B94-7E91-47C0-9942-FD4CB90DA000}"/>
              </a:ext>
            </a:extLst>
          </p:cNvPr>
          <p:cNvSpPr>
            <a:spLocks noGrp="1"/>
          </p:cNvSpPr>
          <p:nvPr>
            <p:ph idx="1"/>
          </p:nvPr>
        </p:nvSpPr>
        <p:spPr>
          <a:xfrm>
            <a:off x="502815" y="2175401"/>
            <a:ext cx="11029615" cy="4207982"/>
          </a:xfrm>
        </p:spPr>
        <p:txBody>
          <a:bodyPr>
            <a:normAutofit fontScale="92500" lnSpcReduction="20000"/>
          </a:bodyPr>
          <a:lstStyle/>
          <a:p>
            <a:r>
              <a:rPr lang="en-US" dirty="0"/>
              <a:t>The purpose of this manifest is to include additional information about the module, such as the author, other dependent modules, define system requirements, and what members to export from the module. The manifest file itself is a table of </a:t>
            </a:r>
            <a:r>
              <a:rPr lang="en-US" dirty="0" err="1"/>
              <a:t>key:value</a:t>
            </a:r>
            <a:r>
              <a:rPr lang="en-US" dirty="0"/>
              <a:t> pairs. The manifest file links to the module by naming the manifest the same as the module and storing them together in the module’s root directory.</a:t>
            </a:r>
          </a:p>
          <a:p>
            <a:r>
              <a:rPr lang="en-US" dirty="0"/>
              <a:t> #To create Module Manifest</a:t>
            </a:r>
          </a:p>
          <a:p>
            <a:pPr lvl="1"/>
            <a:r>
              <a:rPr lang="en-US" dirty="0"/>
              <a:t>New-</a:t>
            </a:r>
            <a:r>
              <a:rPr lang="en-US" dirty="0" err="1"/>
              <a:t>ModuleManifest</a:t>
            </a:r>
            <a:endParaRPr lang="en-US" dirty="0"/>
          </a:p>
          <a:p>
            <a:r>
              <a:rPr lang="en-US" dirty="0"/>
              <a:t>#Give path (where the module is saved) along with file name with </a:t>
            </a:r>
            <a:r>
              <a:rPr lang="en-US" dirty="0" err="1"/>
              <a:t>ext</a:t>
            </a:r>
            <a:r>
              <a:rPr lang="en-US" dirty="0"/>
              <a:t> .psd1</a:t>
            </a:r>
          </a:p>
          <a:p>
            <a:r>
              <a:rPr lang="en-US" dirty="0"/>
              <a:t> Make required changes in the file</a:t>
            </a:r>
          </a:p>
          <a:p>
            <a:r>
              <a:rPr lang="en-US" dirty="0"/>
              <a:t>#To Test Module Manifest</a:t>
            </a:r>
          </a:p>
          <a:p>
            <a:r>
              <a:rPr lang="en-US" dirty="0"/>
              <a:t>#Locate the module directory</a:t>
            </a:r>
          </a:p>
          <a:p>
            <a:pPr lvl="1"/>
            <a:r>
              <a:rPr lang="en-US" dirty="0"/>
              <a:t>cd "C:\Program Files\</a:t>
            </a:r>
            <a:r>
              <a:rPr lang="en-US" dirty="0" err="1"/>
              <a:t>WindowsPowerShell</a:t>
            </a:r>
            <a:r>
              <a:rPr lang="en-US" dirty="0"/>
              <a:t>\Modules\</a:t>
            </a:r>
            <a:r>
              <a:rPr lang="en-US" dirty="0" err="1"/>
              <a:t>CheckServiceHealth</a:t>
            </a:r>
            <a:r>
              <a:rPr lang="en-US" dirty="0"/>
              <a:t>"</a:t>
            </a:r>
          </a:p>
          <a:p>
            <a:r>
              <a:rPr lang="en-US" dirty="0"/>
              <a:t>#Test</a:t>
            </a:r>
          </a:p>
          <a:p>
            <a:pPr lvl="1"/>
            <a:r>
              <a:rPr lang="en-US" dirty="0"/>
              <a:t>Test-</a:t>
            </a:r>
            <a:r>
              <a:rPr lang="en-US" dirty="0" err="1"/>
              <a:t>ModuleManifest</a:t>
            </a:r>
            <a:r>
              <a:rPr lang="en-US" dirty="0"/>
              <a:t> -Path .\CheckServiceHealth.psd1</a:t>
            </a:r>
          </a:p>
          <a:p>
            <a:endParaRPr lang="en-US" dirty="0"/>
          </a:p>
          <a:p>
            <a:endParaRPr lang="en-US" dirty="0"/>
          </a:p>
        </p:txBody>
      </p:sp>
    </p:spTree>
    <p:extLst>
      <p:ext uri="{BB962C8B-B14F-4D97-AF65-F5344CB8AC3E}">
        <p14:creationId xmlns:p14="http://schemas.microsoft.com/office/powerpoint/2010/main" val="3931406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ADCFE13-A844-4900-8823-01C63054B898}"/>
              </a:ext>
            </a:extLst>
          </p:cNvPr>
          <p:cNvSpPr>
            <a:spLocks noGrp="1"/>
          </p:cNvSpPr>
          <p:nvPr>
            <p:ph type="title"/>
          </p:nvPr>
        </p:nvSpPr>
        <p:spPr>
          <a:xfrm>
            <a:off x="803189" y="1209184"/>
            <a:ext cx="3089189" cy="4734416"/>
          </a:xfrm>
        </p:spPr>
        <p:txBody>
          <a:bodyPr anchor="ctr">
            <a:normAutofit/>
          </a:bodyPr>
          <a:lstStyle/>
          <a:p>
            <a:r>
              <a:rPr lang="en-US">
                <a:solidFill>
                  <a:srgbClr val="FFFFFF"/>
                </a:solidFill>
              </a:rPr>
              <a:t>Deploy PowerShell module in PowerShell gallery</a:t>
            </a:r>
          </a:p>
        </p:txBody>
      </p:sp>
      <p:sp>
        <p:nvSpPr>
          <p:cNvPr id="3" name="Content Placeholder 2">
            <a:extLst>
              <a:ext uri="{FF2B5EF4-FFF2-40B4-BE49-F238E27FC236}">
                <a16:creationId xmlns:a16="http://schemas.microsoft.com/office/drawing/2014/main" id="{BA98F64A-F941-4648-947E-14F8DA7B78D8}"/>
              </a:ext>
            </a:extLst>
          </p:cNvPr>
          <p:cNvSpPr>
            <a:spLocks noGrp="1"/>
          </p:cNvSpPr>
          <p:nvPr>
            <p:ph idx="1"/>
          </p:nvPr>
        </p:nvSpPr>
        <p:spPr>
          <a:xfrm>
            <a:off x="4561870" y="723900"/>
            <a:ext cx="7183597" cy="3152362"/>
          </a:xfrm>
        </p:spPr>
        <p:txBody>
          <a:bodyPr>
            <a:normAutofit fontScale="92500" lnSpcReduction="10000"/>
          </a:bodyPr>
          <a:lstStyle/>
          <a:p>
            <a:pPr>
              <a:lnSpc>
                <a:spcPct val="90000"/>
              </a:lnSpc>
            </a:pPr>
            <a:r>
              <a:rPr lang="en-US" sz="1100" dirty="0"/>
              <a:t>Shell Gallery (Create Account/sign in. Create API Key and copy)</a:t>
            </a:r>
          </a:p>
          <a:p>
            <a:pPr lvl="1">
              <a:lnSpc>
                <a:spcPct val="90000"/>
              </a:lnSpc>
            </a:pPr>
            <a:r>
              <a:rPr lang="en-US" sz="1100" dirty="0">
                <a:hlinkClick r:id="rId2"/>
              </a:rPr>
              <a:t>https://www.powershellgallery.com/</a:t>
            </a:r>
            <a:endParaRPr lang="en-US" sz="1100" dirty="0"/>
          </a:p>
          <a:p>
            <a:pPr lvl="1">
              <a:lnSpc>
                <a:spcPct val="90000"/>
              </a:lnSpc>
            </a:pPr>
            <a:r>
              <a:rPr lang="en-US" sz="1100" dirty="0"/>
              <a:t>User : TechiesClub2021</a:t>
            </a:r>
          </a:p>
          <a:p>
            <a:pPr lvl="1">
              <a:lnSpc>
                <a:spcPct val="90000"/>
              </a:lnSpc>
            </a:pPr>
            <a:r>
              <a:rPr lang="en-US" sz="1100" dirty="0" err="1"/>
              <a:t>Pwd</a:t>
            </a:r>
            <a:r>
              <a:rPr lang="en-US" sz="1100" dirty="0"/>
              <a:t>: Same as techies club </a:t>
            </a:r>
            <a:r>
              <a:rPr lang="en-US" sz="1100" dirty="0" err="1"/>
              <a:t>gmail</a:t>
            </a:r>
            <a:endParaRPr lang="en-US" sz="1100" dirty="0"/>
          </a:p>
          <a:p>
            <a:pPr lvl="1">
              <a:lnSpc>
                <a:spcPct val="90000"/>
              </a:lnSpc>
            </a:pPr>
            <a:r>
              <a:rPr lang="en-US" sz="1100" dirty="0"/>
              <a:t>Key Name: </a:t>
            </a:r>
            <a:r>
              <a:rPr lang="en-US" sz="1100" dirty="0" err="1"/>
              <a:t>TechiesClubPSKey</a:t>
            </a:r>
            <a:endParaRPr lang="en-US" sz="1100" dirty="0"/>
          </a:p>
          <a:p>
            <a:pPr>
              <a:lnSpc>
                <a:spcPct val="90000"/>
              </a:lnSpc>
            </a:pPr>
            <a:r>
              <a:rPr lang="en-US" sz="1100" dirty="0"/>
              <a:t> #Download Analyzer module</a:t>
            </a:r>
          </a:p>
          <a:p>
            <a:pPr lvl="1">
              <a:lnSpc>
                <a:spcPct val="90000"/>
              </a:lnSpc>
            </a:pPr>
            <a:r>
              <a:rPr lang="en-US" sz="1100" dirty="0"/>
              <a:t>Install-Module -Name </a:t>
            </a:r>
            <a:r>
              <a:rPr lang="en-US" sz="1100" dirty="0" err="1"/>
              <a:t>PSScriptAnalyzer</a:t>
            </a:r>
            <a:endParaRPr lang="en-US" sz="1100" dirty="0"/>
          </a:p>
          <a:p>
            <a:pPr>
              <a:lnSpc>
                <a:spcPct val="90000"/>
              </a:lnSpc>
            </a:pPr>
            <a:r>
              <a:rPr lang="en-US" sz="1100" dirty="0"/>
              <a:t>#Run analyzer</a:t>
            </a:r>
          </a:p>
          <a:p>
            <a:pPr lvl="1">
              <a:lnSpc>
                <a:spcPct val="90000"/>
              </a:lnSpc>
            </a:pPr>
            <a:r>
              <a:rPr lang="en-US" sz="1100" dirty="0"/>
              <a:t>Invoke-</a:t>
            </a:r>
            <a:r>
              <a:rPr lang="en-US" sz="1100" dirty="0" err="1"/>
              <a:t>ScriptAnalyzer</a:t>
            </a:r>
            <a:r>
              <a:rPr lang="en-US" sz="1100" dirty="0"/>
              <a:t> -Path "C:\Program Files\</a:t>
            </a:r>
            <a:r>
              <a:rPr lang="en-US" sz="1100" dirty="0" err="1"/>
              <a:t>WindowsPowerShell</a:t>
            </a:r>
            <a:r>
              <a:rPr lang="en-US" sz="1100" dirty="0"/>
              <a:t>\Modules\</a:t>
            </a:r>
            <a:r>
              <a:rPr lang="en-US" sz="1100" dirty="0" err="1"/>
              <a:t>CheckServiceHealth</a:t>
            </a:r>
            <a:r>
              <a:rPr lang="en-US" sz="1100" dirty="0"/>
              <a:t>\CheckServiceHealth.psm1"</a:t>
            </a:r>
          </a:p>
          <a:p>
            <a:pPr lvl="1">
              <a:lnSpc>
                <a:spcPct val="90000"/>
              </a:lnSpc>
            </a:pPr>
            <a:r>
              <a:rPr lang="en-US" sz="1100" dirty="0"/>
              <a:t>$</a:t>
            </a:r>
            <a:r>
              <a:rPr lang="en-US" sz="1100" dirty="0" err="1"/>
              <a:t>PSGalleryKey</a:t>
            </a:r>
            <a:r>
              <a:rPr lang="en-US" sz="1100" dirty="0"/>
              <a:t> = “</a:t>
            </a:r>
            <a:r>
              <a:rPr lang="en-US" sz="1100" dirty="0" err="1"/>
              <a:t>xxxxxxxxxxxxxxx</a:t>
            </a:r>
            <a:r>
              <a:rPr lang="en-US" sz="1100" dirty="0"/>
              <a:t>"</a:t>
            </a:r>
          </a:p>
          <a:p>
            <a:pPr>
              <a:lnSpc>
                <a:spcPct val="90000"/>
              </a:lnSpc>
            </a:pPr>
            <a:r>
              <a:rPr lang="en-US" sz="1100" dirty="0"/>
              <a:t>#Publish the Module (use PS7. For me, PS5 was throwing weird error)</a:t>
            </a:r>
          </a:p>
          <a:p>
            <a:pPr lvl="1">
              <a:lnSpc>
                <a:spcPct val="90000"/>
              </a:lnSpc>
            </a:pPr>
            <a:r>
              <a:rPr lang="en-US" sz="1100" dirty="0"/>
              <a:t>Publish-Module -Path "C:\Program Files\</a:t>
            </a:r>
            <a:r>
              <a:rPr lang="en-US" sz="1100" dirty="0" err="1"/>
              <a:t>WindowsPowerShell</a:t>
            </a:r>
            <a:r>
              <a:rPr lang="en-US" sz="1100" dirty="0"/>
              <a:t>\Modules\</a:t>
            </a:r>
            <a:r>
              <a:rPr lang="en-US" sz="1100" dirty="0" err="1"/>
              <a:t>CheckServiceHealth</a:t>
            </a:r>
            <a:r>
              <a:rPr lang="en-US" sz="1100" dirty="0"/>
              <a:t>\" -</a:t>
            </a:r>
            <a:r>
              <a:rPr lang="en-US" sz="1100" dirty="0" err="1"/>
              <a:t>NuGetApiKey</a:t>
            </a:r>
            <a:r>
              <a:rPr lang="en-US" sz="1100" dirty="0"/>
              <a:t> $</a:t>
            </a:r>
            <a:r>
              <a:rPr lang="en-US" sz="1100" dirty="0" err="1"/>
              <a:t>PSGalleryKey</a:t>
            </a:r>
            <a:r>
              <a:rPr lang="en-US" sz="1100" dirty="0"/>
              <a:t> -</a:t>
            </a:r>
            <a:r>
              <a:rPr lang="en-US" sz="1100" dirty="0" err="1"/>
              <a:t>WhatIf</a:t>
            </a:r>
            <a:r>
              <a:rPr lang="en-US" sz="1100" dirty="0"/>
              <a:t> -Verbose</a:t>
            </a:r>
          </a:p>
          <a:p>
            <a:pPr marL="0" indent="0">
              <a:lnSpc>
                <a:spcPct val="90000"/>
              </a:lnSpc>
              <a:buNone/>
            </a:pPr>
            <a:endParaRPr lang="en-US" sz="1100" dirty="0"/>
          </a:p>
        </p:txBody>
      </p:sp>
      <p:pic>
        <p:nvPicPr>
          <p:cNvPr id="5" name="Picture 4">
            <a:extLst>
              <a:ext uri="{FF2B5EF4-FFF2-40B4-BE49-F238E27FC236}">
                <a16:creationId xmlns:a16="http://schemas.microsoft.com/office/drawing/2014/main" id="{E0601960-17D9-489F-A391-3A53D7B40D47}"/>
              </a:ext>
            </a:extLst>
          </p:cNvPr>
          <p:cNvPicPr>
            <a:picLocks noChangeAspect="1"/>
          </p:cNvPicPr>
          <p:nvPr/>
        </p:nvPicPr>
        <p:blipFill>
          <a:blip r:embed="rId3"/>
          <a:stretch>
            <a:fillRect/>
          </a:stretch>
        </p:blipFill>
        <p:spPr>
          <a:xfrm>
            <a:off x="4450348" y="3661847"/>
            <a:ext cx="7183597" cy="772236"/>
          </a:xfrm>
          <a:prstGeom prst="rect">
            <a:avLst/>
          </a:prstGeom>
        </p:spPr>
      </p:pic>
      <p:pic>
        <p:nvPicPr>
          <p:cNvPr id="7" name="Picture 6">
            <a:extLst>
              <a:ext uri="{FF2B5EF4-FFF2-40B4-BE49-F238E27FC236}">
                <a16:creationId xmlns:a16="http://schemas.microsoft.com/office/drawing/2014/main" id="{3CEB0ED7-AC25-4266-9B18-87725419A529}"/>
              </a:ext>
            </a:extLst>
          </p:cNvPr>
          <p:cNvPicPr>
            <a:picLocks noChangeAspect="1"/>
          </p:cNvPicPr>
          <p:nvPr/>
        </p:nvPicPr>
        <p:blipFill>
          <a:blip r:embed="rId4"/>
          <a:stretch>
            <a:fillRect/>
          </a:stretch>
        </p:blipFill>
        <p:spPr>
          <a:xfrm>
            <a:off x="4450348" y="4443372"/>
            <a:ext cx="5838825" cy="1795693"/>
          </a:xfrm>
          <a:prstGeom prst="rect">
            <a:avLst/>
          </a:prstGeom>
        </p:spPr>
      </p:pic>
    </p:spTree>
    <p:extLst>
      <p:ext uri="{BB962C8B-B14F-4D97-AF65-F5344CB8AC3E}">
        <p14:creationId xmlns:p14="http://schemas.microsoft.com/office/powerpoint/2010/main" val="51553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554111"/>
            <a:ext cx="11029616" cy="1188720"/>
          </a:xfrm>
        </p:spPr>
        <p:txBody>
          <a:bodyPr/>
          <a:lstStyle/>
          <a:p>
            <a:r>
              <a:rPr lang="en-US" dirty="0"/>
              <a:t>agenda</a:t>
            </a:r>
          </a:p>
        </p:txBody>
      </p:sp>
      <p:sp>
        <p:nvSpPr>
          <p:cNvPr id="5" name="Content Placeholder 4">
            <a:extLst>
              <a:ext uri="{FF2B5EF4-FFF2-40B4-BE49-F238E27FC236}">
                <a16:creationId xmlns:a16="http://schemas.microsoft.com/office/drawing/2014/main" id="{47753B70-D327-47F5-AF91-F84C15D3F33B}"/>
              </a:ext>
            </a:extLst>
          </p:cNvPr>
          <p:cNvSpPr>
            <a:spLocks noGrp="1"/>
          </p:cNvSpPr>
          <p:nvPr>
            <p:ph idx="1"/>
          </p:nvPr>
        </p:nvSpPr>
        <p:spPr>
          <a:xfrm>
            <a:off x="1382381" y="1983812"/>
            <a:ext cx="11029615" cy="3634486"/>
          </a:xfrm>
        </p:spPr>
        <p:txBody>
          <a:bodyPr>
            <a:normAutofit fontScale="92500" lnSpcReduction="20000"/>
          </a:bodyPr>
          <a:lstStyle/>
          <a:p>
            <a:r>
              <a:rPr lang="en-US" dirty="0"/>
              <a:t>What is PS</a:t>
            </a:r>
          </a:p>
          <a:p>
            <a:r>
              <a:rPr lang="en-US" dirty="0"/>
              <a:t>Power of PS</a:t>
            </a:r>
          </a:p>
          <a:p>
            <a:r>
              <a:rPr lang="en-US" dirty="0"/>
              <a:t>Getting help in PS</a:t>
            </a:r>
          </a:p>
          <a:p>
            <a:r>
              <a:rPr lang="en-US" dirty="0"/>
              <a:t>Difference between PS and Command language</a:t>
            </a:r>
          </a:p>
          <a:p>
            <a:r>
              <a:rPr lang="en-US" dirty="0"/>
              <a:t>Features as a language</a:t>
            </a:r>
          </a:p>
          <a:p>
            <a:r>
              <a:rPr lang="en-US" dirty="0"/>
              <a:t>Interesting examples</a:t>
            </a:r>
          </a:p>
          <a:p>
            <a:r>
              <a:rPr lang="en-US" dirty="0"/>
              <a:t>Function &amp; Parameters</a:t>
            </a:r>
          </a:p>
          <a:p>
            <a:r>
              <a:rPr lang="en-US" dirty="0"/>
              <a:t>Module</a:t>
            </a:r>
          </a:p>
          <a:p>
            <a:r>
              <a:rPr lang="en-US" dirty="0"/>
              <a:t>PowerShell library</a:t>
            </a:r>
          </a:p>
          <a:p>
            <a:r>
              <a:rPr lang="en-US" dirty="0"/>
              <a:t>VS code Support</a:t>
            </a:r>
          </a:p>
          <a:p>
            <a:endParaRPr lang="en-US" dirty="0"/>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514C-34C3-4D50-9FCF-9B8D53D83924}"/>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D662E217-31A0-438E-93BE-3DED8BEA26AD}"/>
              </a:ext>
            </a:extLst>
          </p:cNvPr>
          <p:cNvSpPr>
            <a:spLocks noGrp="1"/>
          </p:cNvSpPr>
          <p:nvPr>
            <p:ph idx="1"/>
          </p:nvPr>
        </p:nvSpPr>
        <p:spPr/>
        <p:txBody>
          <a:bodyPr/>
          <a:lstStyle/>
          <a:p>
            <a:r>
              <a:rPr lang="en-US" dirty="0"/>
              <a:t>PowerShell is a </a:t>
            </a:r>
            <a:r>
              <a:rPr lang="en-US" b="1" dirty="0"/>
              <a:t>cross-platform</a:t>
            </a:r>
            <a:r>
              <a:rPr lang="en-US" dirty="0"/>
              <a:t> task automation solution made up of a </a:t>
            </a:r>
            <a:r>
              <a:rPr lang="en-US" b="1" dirty="0"/>
              <a:t>command-line shell, a scripting language, and a configuration management framework</a:t>
            </a:r>
            <a:r>
              <a:rPr lang="en-US" dirty="0"/>
              <a:t>. PowerShell runs on Windows, Linux, and macOS.</a:t>
            </a:r>
          </a:p>
          <a:p>
            <a:r>
              <a:rPr lang="en-US" dirty="0"/>
              <a:t>Windows PowerShell is an </a:t>
            </a:r>
            <a:r>
              <a:rPr lang="en-US" b="1" dirty="0"/>
              <a:t>object-oriented</a:t>
            </a:r>
            <a:r>
              <a:rPr lang="en-US" dirty="0"/>
              <a:t> automation engine and scripting language.</a:t>
            </a:r>
          </a:p>
          <a:p>
            <a:r>
              <a:rPr lang="en-US" dirty="0"/>
              <a:t>Designed mainly for IT professionals and </a:t>
            </a:r>
            <a:r>
              <a:rPr lang="en-US" b="1" dirty="0"/>
              <a:t>system administrators to control &amp; automate the administration</a:t>
            </a:r>
            <a:r>
              <a:rPr lang="en-US" dirty="0"/>
              <a:t> of Windows OS and other applications</a:t>
            </a:r>
          </a:p>
          <a:p>
            <a:r>
              <a:rPr lang="en-US" dirty="0"/>
              <a:t>PowerShell first version 1.0 was released in </a:t>
            </a:r>
            <a:r>
              <a:rPr lang="en-US" b="1" dirty="0"/>
              <a:t>2006</a:t>
            </a:r>
            <a:r>
              <a:rPr lang="en-US" dirty="0"/>
              <a:t>. Today, PowerShell is at version</a:t>
            </a:r>
            <a:r>
              <a:rPr lang="en-US" dirty="0">
                <a:solidFill>
                  <a:srgbClr val="FF0000"/>
                </a:solidFill>
              </a:rPr>
              <a:t> </a:t>
            </a:r>
            <a:r>
              <a:rPr lang="en-US" b="1" dirty="0">
                <a:solidFill>
                  <a:schemeClr val="tx1"/>
                </a:solidFill>
              </a:rPr>
              <a:t>7.1.</a:t>
            </a:r>
          </a:p>
        </p:txBody>
      </p:sp>
    </p:spTree>
    <p:extLst>
      <p:ext uri="{BB962C8B-B14F-4D97-AF65-F5344CB8AC3E}">
        <p14:creationId xmlns:p14="http://schemas.microsoft.com/office/powerpoint/2010/main" val="1192105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1B05-122A-4549-97E9-AD0AC81C196C}"/>
              </a:ext>
            </a:extLst>
          </p:cNvPr>
          <p:cNvSpPr>
            <a:spLocks noGrp="1"/>
          </p:cNvSpPr>
          <p:nvPr>
            <p:ph type="title"/>
          </p:nvPr>
        </p:nvSpPr>
        <p:spPr/>
        <p:txBody>
          <a:bodyPr/>
          <a:lstStyle/>
          <a:p>
            <a:r>
              <a:rPr lang="en-US" dirty="0"/>
              <a:t>As a script</a:t>
            </a:r>
          </a:p>
        </p:txBody>
      </p:sp>
      <p:sp>
        <p:nvSpPr>
          <p:cNvPr id="3" name="Content Placeholder 2">
            <a:extLst>
              <a:ext uri="{FF2B5EF4-FFF2-40B4-BE49-F238E27FC236}">
                <a16:creationId xmlns:a16="http://schemas.microsoft.com/office/drawing/2014/main" id="{4A687F60-1253-487B-8ED4-766F15493466}"/>
              </a:ext>
            </a:extLst>
          </p:cNvPr>
          <p:cNvSpPr>
            <a:spLocks noGrp="1"/>
          </p:cNvSpPr>
          <p:nvPr>
            <p:ph idx="1"/>
          </p:nvPr>
        </p:nvSpPr>
        <p:spPr/>
        <p:txBody>
          <a:bodyPr>
            <a:normAutofit/>
          </a:bodyPr>
          <a:lstStyle/>
          <a:p>
            <a:r>
              <a:rPr lang="en-US" dirty="0"/>
              <a:t>As a scripting language, PowerShell is commonly used for automating the management of systems. It is also used to </a:t>
            </a:r>
            <a:r>
              <a:rPr lang="en-US" b="1" dirty="0"/>
              <a:t>build, test, and deploy solutions, often in CI/CD environments</a:t>
            </a:r>
            <a:r>
              <a:rPr lang="en-US" dirty="0"/>
              <a:t>. PowerShell is built on the .NET Common Language Runtime (CLR). All inputs and outputs are </a:t>
            </a:r>
            <a:r>
              <a:rPr lang="en-US" b="1" dirty="0"/>
              <a:t>.NET objects</a:t>
            </a:r>
            <a:r>
              <a:rPr lang="en-US" dirty="0"/>
              <a:t>. No need to parse text output to extract information from output. </a:t>
            </a:r>
          </a:p>
          <a:p>
            <a:r>
              <a:rPr lang="en-US" dirty="0"/>
              <a:t>The PowerShell scripting language includes the following features:</a:t>
            </a:r>
          </a:p>
          <a:p>
            <a:pPr lvl="1"/>
            <a:r>
              <a:rPr lang="en-US" dirty="0"/>
              <a:t>Extensible through functions, classes, scripts, and modules</a:t>
            </a:r>
          </a:p>
          <a:p>
            <a:pPr lvl="1"/>
            <a:r>
              <a:rPr lang="en-US" dirty="0"/>
              <a:t>Extensible formatting system for easy output</a:t>
            </a:r>
          </a:p>
          <a:p>
            <a:pPr lvl="1"/>
            <a:r>
              <a:rPr lang="en-US" dirty="0"/>
              <a:t>Extensible type system for creating dynamic types</a:t>
            </a:r>
          </a:p>
          <a:p>
            <a:pPr lvl="1"/>
            <a:r>
              <a:rPr lang="en-US" dirty="0"/>
              <a:t>Built-in support for common data formats like CSV, JSON, and XML</a:t>
            </a:r>
          </a:p>
        </p:txBody>
      </p:sp>
    </p:spTree>
    <p:extLst>
      <p:ext uri="{BB962C8B-B14F-4D97-AF65-F5344CB8AC3E}">
        <p14:creationId xmlns:p14="http://schemas.microsoft.com/office/powerpoint/2010/main" val="374874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3069-884E-45E2-A6ED-1181509F885F}"/>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dirty="0"/>
              <a:t>PowerShell vs command</a:t>
            </a:r>
          </a:p>
        </p:txBody>
      </p:sp>
      <p:graphicFrame>
        <p:nvGraphicFramePr>
          <p:cNvPr id="4" name="Content Placeholder 3">
            <a:extLst>
              <a:ext uri="{FF2B5EF4-FFF2-40B4-BE49-F238E27FC236}">
                <a16:creationId xmlns:a16="http://schemas.microsoft.com/office/drawing/2014/main" id="{22A7C755-F4AC-4DF1-8838-D05D053D8A1C}"/>
              </a:ext>
            </a:extLst>
          </p:cNvPr>
          <p:cNvGraphicFramePr>
            <a:graphicFrameLocks noGrp="1"/>
          </p:cNvGraphicFramePr>
          <p:nvPr>
            <p:ph idx="1"/>
            <p:extLst>
              <p:ext uri="{D42A27DB-BD31-4B8C-83A1-F6EECF244321}">
                <p14:modId xmlns:p14="http://schemas.microsoft.com/office/powerpoint/2010/main" val="2721985535"/>
              </p:ext>
            </p:extLst>
          </p:nvPr>
        </p:nvGraphicFramePr>
        <p:xfrm>
          <a:off x="737155" y="1996069"/>
          <a:ext cx="9599919" cy="4387313"/>
        </p:xfrm>
        <a:graphic>
          <a:graphicData uri="http://schemas.openxmlformats.org/drawingml/2006/table">
            <a:tbl>
              <a:tblPr/>
              <a:tblGrid>
                <a:gridCol w="4768932">
                  <a:extLst>
                    <a:ext uri="{9D8B030D-6E8A-4147-A177-3AD203B41FA5}">
                      <a16:colId xmlns:a16="http://schemas.microsoft.com/office/drawing/2014/main" val="1496205002"/>
                    </a:ext>
                  </a:extLst>
                </a:gridCol>
                <a:gridCol w="4830987">
                  <a:extLst>
                    <a:ext uri="{9D8B030D-6E8A-4147-A177-3AD203B41FA5}">
                      <a16:colId xmlns:a16="http://schemas.microsoft.com/office/drawing/2014/main" val="3643643593"/>
                    </a:ext>
                  </a:extLst>
                </a:gridCol>
              </a:tblGrid>
              <a:tr h="321526">
                <a:tc>
                  <a:txBody>
                    <a:bodyPr/>
                    <a:lstStyle/>
                    <a:p>
                      <a:pPr algn="l" fontAlgn="t">
                        <a:spcBef>
                          <a:spcPts val="0"/>
                        </a:spcBef>
                        <a:spcAft>
                          <a:spcPts val="0"/>
                        </a:spcAft>
                      </a:pPr>
                      <a:r>
                        <a:rPr lang="en-US" sz="1100" b="1" i="0" u="none" strike="noStrike">
                          <a:effectLst/>
                          <a:latin typeface="Arial" panose="020B0604020202020204" pitchFamily="34" charset="0"/>
                        </a:rPr>
                        <a:t>PowerShell</a:t>
                      </a:r>
                      <a:endParaRPr lang="en-US" sz="1100" b="0" i="0" u="none" strike="noStrike">
                        <a:effectLst/>
                        <a:latin typeface="Arial" panose="020B0604020202020204" pitchFamily="34" charset="0"/>
                      </a:endParaRPr>
                    </a:p>
                  </a:txBody>
                  <a:tcPr marL="30696" marR="30696" marT="30696" marB="30696">
                    <a:lnL w="6350" cap="flat" cmpd="sng" algn="ctr">
                      <a:solidFill>
                        <a:srgbClr val="B0CA0E"/>
                      </a:solidFill>
                      <a:prstDash val="solid"/>
                      <a:round/>
                      <a:headEnd type="none" w="med" len="med"/>
                      <a:tailEnd type="none" w="med" len="med"/>
                    </a:lnL>
                    <a:lnR w="6350" cap="flat" cmpd="sng" algn="ctr">
                      <a:solidFill>
                        <a:srgbClr val="70C70E"/>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tc>
                  <a:txBody>
                    <a:bodyPr/>
                    <a:lstStyle/>
                    <a:p>
                      <a:pPr algn="l" fontAlgn="t">
                        <a:spcBef>
                          <a:spcPts val="0"/>
                        </a:spcBef>
                        <a:spcAft>
                          <a:spcPts val="0"/>
                        </a:spcAft>
                      </a:pPr>
                      <a:r>
                        <a:rPr lang="en-US" sz="1100" b="1" i="0" u="none" strike="noStrike">
                          <a:effectLst/>
                          <a:latin typeface="Arial" panose="020B0604020202020204" pitchFamily="34" charset="0"/>
                        </a:rPr>
                        <a:t>Command Prompt</a:t>
                      </a:r>
                      <a:endParaRPr lang="en-US" sz="1100" b="0" i="0" u="none" strike="noStrike">
                        <a:effectLst/>
                        <a:latin typeface="Arial" panose="020B0604020202020204" pitchFamily="34" charset="0"/>
                      </a:endParaRPr>
                    </a:p>
                  </a:txBody>
                  <a:tcPr marL="30696" marR="30696" marT="30696" marB="30696">
                    <a:lnL w="6350" cap="flat" cmpd="sng" algn="ctr">
                      <a:solidFill>
                        <a:srgbClr val="70C70E"/>
                      </a:solidFill>
                      <a:prstDash val="solid"/>
                      <a:round/>
                      <a:headEnd type="none" w="med" len="med"/>
                      <a:tailEnd type="none" w="med" len="med"/>
                    </a:lnL>
                    <a:lnR w="12700" cap="flat" cmpd="sng" algn="ctr">
                      <a:solidFill>
                        <a:srgbClr val="10FA0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82800573"/>
                  </a:ext>
                </a:extLst>
              </a:tr>
              <a:tr h="1390636">
                <a:tc>
                  <a:txBody>
                    <a:bodyPr/>
                    <a:lstStyle/>
                    <a:p>
                      <a:pPr algn="l" fontAlgn="t">
                        <a:spcBef>
                          <a:spcPts val="0"/>
                        </a:spcBef>
                        <a:spcAft>
                          <a:spcPts val="0"/>
                        </a:spcAft>
                      </a:pPr>
                      <a:r>
                        <a:rPr lang="en-US" sz="1100" b="0" i="0" u="none" strike="noStrike" dirty="0">
                          <a:effectLst/>
                          <a:latin typeface="Arial" panose="020B0604020202020204" pitchFamily="34" charset="0"/>
                        </a:rPr>
                        <a:t>PowerShell deeply integrates with the Windows OS. It offers an interactive command line interface and scripting language.</a:t>
                      </a:r>
                    </a:p>
                  </a:txBody>
                  <a:tcPr marL="30696" marR="30696" marT="30696" marB="30696">
                    <a:lnL w="12700" cap="flat" cmpd="sng" algn="ctr">
                      <a:solidFill>
                        <a:srgbClr val="908E00"/>
                      </a:solidFill>
                      <a:prstDash val="solid"/>
                      <a:round/>
                      <a:headEnd type="none" w="med" len="med"/>
                      <a:tailEnd type="none" w="med" len="med"/>
                    </a:lnL>
                    <a:lnR w="12700" cap="flat" cmpd="sng" algn="ctr">
                      <a:solidFill>
                        <a:srgbClr val="908B0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100" b="0" i="0" u="none" strike="noStrike">
                          <a:effectLst/>
                          <a:latin typeface="Arial" panose="020B0604020202020204" pitchFamily="34" charset="0"/>
                        </a:rPr>
                        <a:t>Command Prompt is a default command line interface which provided by Microsoft. It is a simple win32 application that can interact and talk with any win32 objects in the Windows operating system.</a:t>
                      </a:r>
                    </a:p>
                  </a:txBody>
                  <a:tcPr marL="30696" marR="30696" marT="30696" marB="30696">
                    <a:lnL w="12700" cap="flat" cmpd="sng" algn="ctr">
                      <a:solidFill>
                        <a:srgbClr val="908B00"/>
                      </a:solidFill>
                      <a:prstDash val="solid"/>
                      <a:round/>
                      <a:headEnd type="none" w="med" len="med"/>
                      <a:tailEnd type="none" w="med" len="med"/>
                    </a:lnL>
                    <a:lnR w="12700" cap="flat" cmpd="sng" algn="ctr">
                      <a:solidFill>
                        <a:srgbClr val="50880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03790371"/>
                  </a:ext>
                </a:extLst>
              </a:tr>
              <a:tr h="962991">
                <a:tc>
                  <a:txBody>
                    <a:bodyPr/>
                    <a:lstStyle/>
                    <a:p>
                      <a:pPr algn="l" fontAlgn="t">
                        <a:spcBef>
                          <a:spcPts val="0"/>
                        </a:spcBef>
                        <a:spcAft>
                          <a:spcPts val="0"/>
                        </a:spcAft>
                      </a:pPr>
                      <a:r>
                        <a:rPr lang="en-US" sz="1100" b="0" i="0" u="none" strike="noStrike">
                          <a:effectLst/>
                          <a:latin typeface="Arial" panose="020B0604020202020204" pitchFamily="34" charset="0"/>
                        </a:rPr>
                        <a:t>PowerShell uses what are known as cmdlets. It can be invoked either in the runtime environment or the automation scripts.</a:t>
                      </a:r>
                    </a:p>
                  </a:txBody>
                  <a:tcPr marL="30696" marR="30696" marT="30696" marB="30696">
                    <a:lnL w="12700" cap="flat" cmpd="sng" algn="ctr">
                      <a:solidFill>
                        <a:srgbClr val="908B00"/>
                      </a:solidFill>
                      <a:prstDash val="solid"/>
                      <a:round/>
                      <a:headEnd type="none" w="med" len="med"/>
                      <a:tailEnd type="none" w="med" len="med"/>
                    </a:lnL>
                    <a:lnR w="12700" cap="flat" cmpd="sng" algn="ctr">
                      <a:solidFill>
                        <a:srgbClr val="908E0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spcBef>
                          <a:spcPts val="0"/>
                        </a:spcBef>
                        <a:spcAft>
                          <a:spcPts val="0"/>
                        </a:spcAft>
                      </a:pPr>
                      <a:r>
                        <a:rPr lang="en-US" sz="1100" b="0" i="0" u="none" strike="noStrike">
                          <a:effectLst/>
                          <a:latin typeface="Arial" panose="020B0604020202020204" pitchFamily="34" charset="0"/>
                        </a:rPr>
                        <a:t>No such features offer by command prompt.</a:t>
                      </a:r>
                    </a:p>
                  </a:txBody>
                  <a:tcPr marL="30696" marR="30696" marT="30696" marB="30696">
                    <a:lnL w="12700" cap="flat" cmpd="sng" algn="ctr">
                      <a:solidFill>
                        <a:srgbClr val="908E00"/>
                      </a:solidFill>
                      <a:prstDash val="solid"/>
                      <a:round/>
                      <a:headEnd type="none" w="med" len="med"/>
                      <a:tailEnd type="none" w="med" len="med"/>
                    </a:lnL>
                    <a:lnR w="12700" cap="flat" cmpd="sng" algn="ctr">
                      <a:solidFill>
                        <a:srgbClr val="50880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435583346"/>
                  </a:ext>
                </a:extLst>
              </a:tr>
              <a:tr h="962991">
                <a:tc>
                  <a:txBody>
                    <a:bodyPr/>
                    <a:lstStyle/>
                    <a:p>
                      <a:pPr algn="l" fontAlgn="t">
                        <a:spcBef>
                          <a:spcPts val="0"/>
                        </a:spcBef>
                        <a:spcAft>
                          <a:spcPts val="0"/>
                        </a:spcAft>
                      </a:pPr>
                      <a:r>
                        <a:rPr lang="en-US" sz="1100" b="0" i="0" u="none" strike="noStrike">
                          <a:effectLst/>
                          <a:latin typeface="Arial" panose="020B0604020202020204" pitchFamily="34" charset="0"/>
                        </a:rPr>
                        <a:t>PowerShell considers them as objects. So the output can be passed as an input to other cmdlets through the pipeline.</a:t>
                      </a:r>
                    </a:p>
                  </a:txBody>
                  <a:tcPr marL="30696" marR="30696" marT="30696" marB="30696">
                    <a:lnL w="12700" cap="flat" cmpd="sng" algn="ctr">
                      <a:solidFill>
                        <a:srgbClr val="908B00"/>
                      </a:solidFill>
                      <a:prstDash val="solid"/>
                      <a:round/>
                      <a:headEnd type="none" w="med" len="med"/>
                      <a:tailEnd type="none" w="med" len="med"/>
                    </a:lnL>
                    <a:lnR w="12700" cap="flat" cmpd="sng" algn="ctr">
                      <a:solidFill>
                        <a:srgbClr val="7040F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100" b="0" i="0" u="none" strike="noStrike" dirty="0">
                          <a:effectLst/>
                          <a:latin typeface="Arial" panose="020B0604020202020204" pitchFamily="34" charset="0"/>
                        </a:rPr>
                        <a:t>The output generated from Command Prompt command are just a stream of text but not collection of objects.</a:t>
                      </a:r>
                    </a:p>
                  </a:txBody>
                  <a:tcPr marL="30696" marR="30696" marT="30696" marB="30696">
                    <a:lnL w="12700" cap="flat" cmpd="sng" algn="ctr">
                      <a:solidFill>
                        <a:srgbClr val="7040F1"/>
                      </a:solidFill>
                      <a:prstDash val="solid"/>
                      <a:round/>
                      <a:headEnd type="none" w="med" len="med"/>
                      <a:tailEnd type="none" w="med" len="med"/>
                    </a:lnL>
                    <a:lnR w="12700" cap="flat" cmpd="sng" algn="ctr">
                      <a:solidFill>
                        <a:srgbClr val="B03DF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61791401"/>
                  </a:ext>
                </a:extLst>
              </a:tr>
              <a:tr h="749169">
                <a:tc>
                  <a:txBody>
                    <a:bodyPr/>
                    <a:lstStyle/>
                    <a:p>
                      <a:pPr algn="l" fontAlgn="t">
                        <a:spcBef>
                          <a:spcPts val="0"/>
                        </a:spcBef>
                        <a:spcAft>
                          <a:spcPts val="0"/>
                        </a:spcAft>
                      </a:pPr>
                      <a:r>
                        <a:rPr lang="en-US" sz="1100" b="0" i="0" u="none" strike="noStrike">
                          <a:effectLst/>
                          <a:latin typeface="Arial" panose="020B0604020202020204" pitchFamily="34" charset="0"/>
                        </a:rPr>
                        <a:t>The PowerShell is very advanced regarding features, capabilities and inner functioning.</a:t>
                      </a:r>
                    </a:p>
                  </a:txBody>
                  <a:tcPr marL="30696" marR="30696" marT="30696" marB="30696">
                    <a:lnL w="12700" cap="flat" cmpd="sng" algn="ctr">
                      <a:solidFill>
                        <a:srgbClr val="703DF1"/>
                      </a:solidFill>
                      <a:prstDash val="solid"/>
                      <a:round/>
                      <a:headEnd type="none" w="med" len="med"/>
                      <a:tailEnd type="none" w="med" len="med"/>
                    </a:lnL>
                    <a:lnR w="12700" cap="flat" cmpd="sng" algn="ctr">
                      <a:solidFill>
                        <a:srgbClr val="703DF1"/>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103FF1"/>
                      </a:solidFill>
                      <a:prstDash val="solid"/>
                      <a:round/>
                      <a:headEnd type="none" w="med" len="med"/>
                      <a:tailEnd type="none" w="med" len="med"/>
                    </a:lnB>
                    <a:solidFill>
                      <a:srgbClr val="F9F9F9"/>
                    </a:solidFill>
                  </a:tcPr>
                </a:tc>
                <a:tc>
                  <a:txBody>
                    <a:bodyPr/>
                    <a:lstStyle/>
                    <a:p>
                      <a:pPr algn="l" fontAlgn="t">
                        <a:spcBef>
                          <a:spcPts val="0"/>
                        </a:spcBef>
                        <a:spcAft>
                          <a:spcPts val="0"/>
                        </a:spcAft>
                      </a:pPr>
                      <a:r>
                        <a:rPr lang="en-US" sz="1100" b="0" i="0" u="none" strike="noStrike" dirty="0">
                          <a:effectLst/>
                          <a:latin typeface="Arial" panose="020B0604020202020204" pitchFamily="34" charset="0"/>
                        </a:rPr>
                        <a:t>Command prompt is very basic.</a:t>
                      </a:r>
                    </a:p>
                  </a:txBody>
                  <a:tcPr marL="30696" marR="30696" marT="30696" marB="30696">
                    <a:lnL w="12700" cap="flat" cmpd="sng" algn="ctr">
                      <a:solidFill>
                        <a:srgbClr val="703DF1"/>
                      </a:solidFill>
                      <a:prstDash val="solid"/>
                      <a:round/>
                      <a:headEnd type="none" w="med" len="med"/>
                      <a:tailEnd type="none" w="med" len="med"/>
                    </a:lnL>
                    <a:lnR w="12700" cap="flat" cmpd="sng" algn="ctr">
                      <a:solidFill>
                        <a:srgbClr val="103FF1"/>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D03FF1"/>
                      </a:solidFill>
                      <a:prstDash val="solid"/>
                      <a:round/>
                      <a:headEnd type="none" w="med" len="med"/>
                      <a:tailEnd type="none" w="med" len="med"/>
                    </a:lnB>
                    <a:solidFill>
                      <a:srgbClr val="F9F9F9"/>
                    </a:solidFill>
                  </a:tcPr>
                </a:tc>
                <a:extLst>
                  <a:ext uri="{0D108BD9-81ED-4DB2-BD59-A6C34878D82A}">
                    <a16:rowId xmlns:a16="http://schemas.microsoft.com/office/drawing/2014/main" val="3751316085"/>
                  </a:ext>
                </a:extLst>
              </a:tr>
            </a:tbl>
          </a:graphicData>
        </a:graphic>
      </p:graphicFrame>
    </p:spTree>
    <p:extLst>
      <p:ext uri="{BB962C8B-B14F-4D97-AF65-F5344CB8AC3E}">
        <p14:creationId xmlns:p14="http://schemas.microsoft.com/office/powerpoint/2010/main" val="305364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37AF-4643-4A49-958C-4D9FAFDF38A6}"/>
              </a:ext>
            </a:extLst>
          </p:cNvPr>
          <p:cNvSpPr>
            <a:spLocks noGrp="1"/>
          </p:cNvSpPr>
          <p:nvPr>
            <p:ph type="title"/>
          </p:nvPr>
        </p:nvSpPr>
        <p:spPr>
          <a:xfrm>
            <a:off x="276392" y="296091"/>
            <a:ext cx="11029616" cy="636842"/>
          </a:xfrm>
        </p:spPr>
        <p:txBody>
          <a:bodyPr/>
          <a:lstStyle/>
          <a:p>
            <a:r>
              <a:rPr lang="en-US" dirty="0"/>
              <a:t>Difference between PowerShell and bash</a:t>
            </a:r>
          </a:p>
        </p:txBody>
      </p:sp>
      <p:pic>
        <p:nvPicPr>
          <p:cNvPr id="4" name="Picture 3">
            <a:extLst>
              <a:ext uri="{FF2B5EF4-FFF2-40B4-BE49-F238E27FC236}">
                <a16:creationId xmlns:a16="http://schemas.microsoft.com/office/drawing/2014/main" id="{CB1BFFE2-2430-4CEA-8DDE-789A43CCF579}"/>
              </a:ext>
            </a:extLst>
          </p:cNvPr>
          <p:cNvPicPr>
            <a:picLocks noChangeAspect="1"/>
          </p:cNvPicPr>
          <p:nvPr/>
        </p:nvPicPr>
        <p:blipFill>
          <a:blip r:embed="rId2"/>
          <a:stretch>
            <a:fillRect/>
          </a:stretch>
        </p:blipFill>
        <p:spPr>
          <a:xfrm>
            <a:off x="461555" y="932933"/>
            <a:ext cx="9964337" cy="2633228"/>
          </a:xfrm>
          <a:prstGeom prst="rect">
            <a:avLst/>
          </a:prstGeom>
        </p:spPr>
      </p:pic>
      <p:pic>
        <p:nvPicPr>
          <p:cNvPr id="5" name="Picture 4">
            <a:extLst>
              <a:ext uri="{FF2B5EF4-FFF2-40B4-BE49-F238E27FC236}">
                <a16:creationId xmlns:a16="http://schemas.microsoft.com/office/drawing/2014/main" id="{AA2B6291-8E33-4CB7-A955-EEE8D1AB44D7}"/>
              </a:ext>
            </a:extLst>
          </p:cNvPr>
          <p:cNvPicPr>
            <a:picLocks noChangeAspect="1"/>
          </p:cNvPicPr>
          <p:nvPr/>
        </p:nvPicPr>
        <p:blipFill>
          <a:blip r:embed="rId3"/>
          <a:stretch>
            <a:fillRect/>
          </a:stretch>
        </p:blipFill>
        <p:spPr>
          <a:xfrm>
            <a:off x="461555" y="3566161"/>
            <a:ext cx="9964337" cy="3830954"/>
          </a:xfrm>
          <a:prstGeom prst="rect">
            <a:avLst/>
          </a:prstGeom>
        </p:spPr>
      </p:pic>
    </p:spTree>
    <p:extLst>
      <p:ext uri="{BB962C8B-B14F-4D97-AF65-F5344CB8AC3E}">
        <p14:creationId xmlns:p14="http://schemas.microsoft.com/office/powerpoint/2010/main" val="312053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0F4C-2358-4601-905E-0EAB4BECED56}"/>
              </a:ext>
            </a:extLst>
          </p:cNvPr>
          <p:cNvSpPr>
            <a:spLocks noGrp="1"/>
          </p:cNvSpPr>
          <p:nvPr>
            <p:ph type="title"/>
          </p:nvPr>
        </p:nvSpPr>
        <p:spPr/>
        <p:txBody>
          <a:bodyPr/>
          <a:lstStyle/>
          <a:p>
            <a:r>
              <a:rPr lang="en-US" dirty="0"/>
              <a:t>Power of PowerShell</a:t>
            </a:r>
          </a:p>
        </p:txBody>
      </p:sp>
      <p:sp>
        <p:nvSpPr>
          <p:cNvPr id="3" name="Content Placeholder 2">
            <a:extLst>
              <a:ext uri="{FF2B5EF4-FFF2-40B4-BE49-F238E27FC236}">
                <a16:creationId xmlns:a16="http://schemas.microsoft.com/office/drawing/2014/main" id="{4D547440-9AE2-4DE9-ABB5-D6BD38106A16}"/>
              </a:ext>
            </a:extLst>
          </p:cNvPr>
          <p:cNvSpPr>
            <a:spLocks noGrp="1"/>
          </p:cNvSpPr>
          <p:nvPr>
            <p:ph idx="1"/>
          </p:nvPr>
        </p:nvSpPr>
        <p:spPr/>
        <p:txBody>
          <a:bodyPr>
            <a:normAutofit/>
          </a:bodyPr>
          <a:lstStyle/>
          <a:p>
            <a:r>
              <a:rPr lang="en-US" dirty="0"/>
              <a:t>PowerShell allows complete access to all of the types in the .NET framework</a:t>
            </a:r>
          </a:p>
          <a:p>
            <a:r>
              <a:rPr lang="en-US" dirty="0"/>
              <a:t>Trusted by system administrators.</a:t>
            </a:r>
          </a:p>
          <a:p>
            <a:r>
              <a:rPr lang="en-US" dirty="0"/>
              <a:t>PowerShell is a simple way to manipulate server and workstation components</a:t>
            </a:r>
          </a:p>
          <a:p>
            <a:r>
              <a:rPr lang="en-US" dirty="0"/>
              <a:t>It's geared toward system administrators by creating an easier syntax</a:t>
            </a:r>
          </a:p>
          <a:p>
            <a:pPr marL="0" lvl="0" indent="0" fontAlgn="base"/>
            <a:r>
              <a:rPr lang="en-US" altLang="en-US" dirty="0"/>
              <a:t>PowerShell scripts are really powerful and could do much stuff in fewer lines.</a:t>
            </a:r>
          </a:p>
          <a:p>
            <a:pPr marL="0" lvl="0" indent="0" fontAlgn="base"/>
            <a:r>
              <a:rPr lang="en-US" altLang="en-US" dirty="0"/>
              <a:t>Variables are declared in the form $&lt;variable&gt;</a:t>
            </a:r>
          </a:p>
          <a:p>
            <a:pPr marL="0" lvl="0" indent="0" fontAlgn="base"/>
            <a:r>
              <a:rPr lang="en-US" altLang="en-US" dirty="0"/>
              <a:t>Variables could be used to hold the output of command, objects, and values.</a:t>
            </a:r>
          </a:p>
          <a:p>
            <a:pPr marL="0" lvl="0" indent="0" fontAlgn="base"/>
            <a:r>
              <a:rPr lang="en-US" altLang="en-US" dirty="0"/>
              <a:t>"Type" of a variable need not be specified.</a:t>
            </a:r>
          </a:p>
          <a:p>
            <a:endParaRPr lang="en-US" dirty="0"/>
          </a:p>
          <a:p>
            <a:endParaRPr lang="en-US" dirty="0"/>
          </a:p>
        </p:txBody>
      </p:sp>
    </p:spTree>
    <p:extLst>
      <p:ext uri="{BB962C8B-B14F-4D97-AF65-F5344CB8AC3E}">
        <p14:creationId xmlns:p14="http://schemas.microsoft.com/office/powerpoint/2010/main" val="1361074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D31B-6843-4E02-A9D5-05F1A3E3FFF0}"/>
              </a:ext>
            </a:extLst>
          </p:cNvPr>
          <p:cNvSpPr>
            <a:spLocks noGrp="1"/>
          </p:cNvSpPr>
          <p:nvPr>
            <p:ph type="title"/>
          </p:nvPr>
        </p:nvSpPr>
        <p:spPr/>
        <p:txBody>
          <a:bodyPr/>
          <a:lstStyle/>
          <a:p>
            <a:r>
              <a:rPr lang="en-US" dirty="0"/>
              <a:t>cmdlet</a:t>
            </a:r>
          </a:p>
        </p:txBody>
      </p:sp>
      <p:sp>
        <p:nvSpPr>
          <p:cNvPr id="3" name="Content Placeholder 2">
            <a:extLst>
              <a:ext uri="{FF2B5EF4-FFF2-40B4-BE49-F238E27FC236}">
                <a16:creationId xmlns:a16="http://schemas.microsoft.com/office/drawing/2014/main" id="{96CEE2A0-622A-45DD-B59B-6873A528546F}"/>
              </a:ext>
            </a:extLst>
          </p:cNvPr>
          <p:cNvSpPr>
            <a:spLocks noGrp="1"/>
          </p:cNvSpPr>
          <p:nvPr>
            <p:ph idx="1"/>
          </p:nvPr>
        </p:nvSpPr>
        <p:spPr/>
        <p:txBody>
          <a:bodyPr>
            <a:normAutofit fontScale="92500" lnSpcReduction="10000"/>
          </a:bodyPr>
          <a:lstStyle/>
          <a:p>
            <a:r>
              <a:rPr lang="en-US" b="1" dirty="0"/>
              <a:t>Commands </a:t>
            </a:r>
            <a:r>
              <a:rPr lang="en-US" dirty="0"/>
              <a:t>for PowerShell are known as cmdlets</a:t>
            </a:r>
          </a:p>
          <a:p>
            <a:r>
              <a:rPr lang="en-US" dirty="0"/>
              <a:t>Cmdlets are collected into PowerShell modules that can be loaded on demand. </a:t>
            </a:r>
          </a:p>
          <a:p>
            <a:r>
              <a:rPr lang="en-US" dirty="0"/>
              <a:t>Cmdlets can be </a:t>
            </a:r>
            <a:r>
              <a:rPr lang="en-US" b="1" dirty="0"/>
              <a:t>written in any compiled .NET language</a:t>
            </a:r>
            <a:r>
              <a:rPr lang="en-US" dirty="0"/>
              <a:t> or in the </a:t>
            </a:r>
            <a:r>
              <a:rPr lang="en-US" b="1" dirty="0"/>
              <a:t>PowerShell scripting language itself</a:t>
            </a:r>
            <a:r>
              <a:rPr lang="en-US" dirty="0"/>
              <a:t>.</a:t>
            </a:r>
          </a:p>
          <a:p>
            <a:r>
              <a:rPr lang="en-US" dirty="0"/>
              <a:t>Cmdlets are .NET Framework class objects</a:t>
            </a:r>
          </a:p>
          <a:p>
            <a:r>
              <a:rPr lang="en-US" dirty="0"/>
              <a:t>Cmdlets can construct from as few as a dozen lines of code</a:t>
            </a:r>
          </a:p>
          <a:p>
            <a:r>
              <a:rPr lang="en-US" dirty="0"/>
              <a:t>Cmdlets process works on objects. </a:t>
            </a:r>
          </a:p>
          <a:p>
            <a:r>
              <a:rPr lang="en-US" dirty="0"/>
              <a:t>Cmdlets are record-based as so it processes a single object at a time</a:t>
            </a:r>
          </a:p>
          <a:p>
            <a:r>
              <a:rPr lang="en-US" dirty="0"/>
              <a:t>Most of the PowerShell functionality comes from Cmdlet's which is always in verb-noun format and not plural. </a:t>
            </a:r>
          </a:p>
          <a:p>
            <a:r>
              <a:rPr lang="en-US" dirty="0"/>
              <a:t>Moreover, Cmdlet's return objects not text. A cmdlet is a series of commands, which is more than one line, stored in a text file with a .ps1 extension.</a:t>
            </a:r>
          </a:p>
          <a:p>
            <a:endParaRPr lang="en-US" dirty="0"/>
          </a:p>
        </p:txBody>
      </p:sp>
    </p:spTree>
    <p:extLst>
      <p:ext uri="{BB962C8B-B14F-4D97-AF65-F5344CB8AC3E}">
        <p14:creationId xmlns:p14="http://schemas.microsoft.com/office/powerpoint/2010/main" val="241073362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{CB73E476-017A-49B3-B823-2A2D03856D5A}tf33552983_win32</Template>
  <TotalTime>17291</TotalTime>
  <Words>2122</Words>
  <Application>Microsoft Office PowerPoint</Application>
  <PresentationFormat>Widescreen</PresentationFormat>
  <Paragraphs>305</Paragraphs>
  <Slides>25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Franklin Gothic Book</vt:lpstr>
      <vt:lpstr>Franklin Gothic Demi</vt:lpstr>
      <vt:lpstr>Lucida Console</vt:lpstr>
      <vt:lpstr>Segoe UI</vt:lpstr>
      <vt:lpstr>SFMono-Regular</vt:lpstr>
      <vt:lpstr>Wingdings 2</vt:lpstr>
      <vt:lpstr>DividendVTI</vt:lpstr>
      <vt:lpstr>PowerPoint Presentation</vt:lpstr>
      <vt:lpstr>PowerShell</vt:lpstr>
      <vt:lpstr>agenda</vt:lpstr>
      <vt:lpstr>intro</vt:lpstr>
      <vt:lpstr>As a script</vt:lpstr>
      <vt:lpstr>PowerShell vs command</vt:lpstr>
      <vt:lpstr>Difference between PowerShell and bash</vt:lpstr>
      <vt:lpstr>Power of PowerShell</vt:lpstr>
      <vt:lpstr>cmdlet</vt:lpstr>
      <vt:lpstr>PowerShell verb</vt:lpstr>
      <vt:lpstr>Begin PowerShell</vt:lpstr>
      <vt:lpstr>PowerShell help command</vt:lpstr>
      <vt:lpstr>datatypes</vt:lpstr>
      <vt:lpstr>Special variables</vt:lpstr>
      <vt:lpstr>Execution Policy</vt:lpstr>
      <vt:lpstr>operators</vt:lpstr>
      <vt:lpstr>Find computer in the network and ping to test connection</vt:lpstr>
      <vt:lpstr>Guess game!!</vt:lpstr>
      <vt:lpstr>PowerPoint Presentation</vt:lpstr>
      <vt:lpstr>function</vt:lpstr>
      <vt:lpstr>Advance function</vt:lpstr>
      <vt:lpstr>Dot sourcing</vt:lpstr>
      <vt:lpstr>PowerShell module</vt:lpstr>
      <vt:lpstr>Module Manifest</vt:lpstr>
      <vt:lpstr>Deploy PowerShell module in PowerShell gallery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dc:title>
  <dc:creator>Anil Kumar</dc:creator>
  <cp:lastModifiedBy>Anil Kumar</cp:lastModifiedBy>
  <cp:revision>124</cp:revision>
  <dcterms:created xsi:type="dcterms:W3CDTF">2021-08-03T11:34:26Z</dcterms:created>
  <dcterms:modified xsi:type="dcterms:W3CDTF">2021-08-16T12:41:47Z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