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3" r:id="rId3"/>
    <p:sldId id="306" r:id="rId4"/>
    <p:sldId id="307" r:id="rId5"/>
    <p:sldId id="310" r:id="rId6"/>
    <p:sldId id="308" r:id="rId7"/>
    <p:sldId id="311" r:id="rId8"/>
    <p:sldId id="313" r:id="rId9"/>
    <p:sldId id="312" r:id="rId10"/>
    <p:sldId id="314" r:id="rId11"/>
    <p:sldId id="315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47755" autoAdjust="0"/>
  </p:normalViewPr>
  <p:slideViewPr>
    <p:cSldViewPr snapToGrid="0">
      <p:cViewPr>
        <p:scale>
          <a:sx n="150" d="100"/>
          <a:sy n="150" d="100"/>
        </p:scale>
        <p:origin x="708" y="32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B3EBD-395D-423B-A449-1F5A32D65AB8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B5647B-BB1F-443C-BE39-A1F59BA85590}">
      <dgm:prSet phldrT="[Text]"/>
      <dgm:spPr/>
      <dgm:t>
        <a:bodyPr/>
        <a:lstStyle/>
        <a:p>
          <a:r>
            <a:rPr lang="en-IN" dirty="0"/>
            <a:t>MAIN SUPERVISOR (Investment Advisory) </a:t>
          </a:r>
        </a:p>
      </dgm:t>
    </dgm:pt>
    <dgm:pt modelId="{F73611A6-0A67-49F5-929D-0D691B54532C}" type="parTrans" cxnId="{A516D7C6-E865-4849-B94B-E8F79A82DD3D}">
      <dgm:prSet/>
      <dgm:spPr/>
      <dgm:t>
        <a:bodyPr/>
        <a:lstStyle/>
        <a:p>
          <a:endParaRPr lang="en-IN"/>
        </a:p>
      </dgm:t>
    </dgm:pt>
    <dgm:pt modelId="{12E97122-E381-4364-B036-429BC6441D2E}" type="sibTrans" cxnId="{A516D7C6-E865-4849-B94B-E8F79A82DD3D}">
      <dgm:prSet/>
      <dgm:spPr/>
      <dgm:t>
        <a:bodyPr/>
        <a:lstStyle/>
        <a:p>
          <a:endParaRPr lang="en-IN"/>
        </a:p>
      </dgm:t>
    </dgm:pt>
    <dgm:pt modelId="{87AE98BA-9847-4628-9BEC-F1FBE4753D32}" type="asst">
      <dgm:prSet phldrT="[Text]"/>
      <dgm:spPr/>
      <dgm:t>
        <a:bodyPr/>
        <a:lstStyle/>
        <a:p>
          <a:r>
            <a:rPr lang="en-IN" dirty="0"/>
            <a:t>Analysis Team Supervisor</a:t>
          </a:r>
        </a:p>
      </dgm:t>
    </dgm:pt>
    <dgm:pt modelId="{E9AB6250-8AA6-419B-978C-DDE1765566C1}" type="parTrans" cxnId="{BF870EF0-78DE-4A01-9DAA-69F2BC0B8304}">
      <dgm:prSet/>
      <dgm:spPr/>
      <dgm:t>
        <a:bodyPr/>
        <a:lstStyle/>
        <a:p>
          <a:endParaRPr lang="en-IN"/>
        </a:p>
      </dgm:t>
    </dgm:pt>
    <dgm:pt modelId="{540C78C4-7EF7-4FCB-8FDD-3F85FFCA94DB}" type="sibTrans" cxnId="{BF870EF0-78DE-4A01-9DAA-69F2BC0B8304}">
      <dgm:prSet/>
      <dgm:spPr/>
      <dgm:t>
        <a:bodyPr/>
        <a:lstStyle/>
        <a:p>
          <a:endParaRPr lang="en-IN"/>
        </a:p>
      </dgm:t>
    </dgm:pt>
    <dgm:pt modelId="{5491C5C3-8173-4E74-BA52-AE76C0E8EE8D}">
      <dgm:prSet phldrT="[Text]"/>
      <dgm:spPr/>
      <dgm:t>
        <a:bodyPr/>
        <a:lstStyle/>
        <a:p>
          <a:r>
            <a:rPr lang="en-IN" dirty="0"/>
            <a:t>Market Research Expert</a:t>
          </a:r>
        </a:p>
      </dgm:t>
    </dgm:pt>
    <dgm:pt modelId="{9630A76D-4F5E-4B09-A563-661899E9293E}" type="parTrans" cxnId="{9745BB49-E138-4EEC-9C51-856930C90F07}">
      <dgm:prSet/>
      <dgm:spPr/>
      <dgm:t>
        <a:bodyPr/>
        <a:lstStyle/>
        <a:p>
          <a:endParaRPr lang="en-IN"/>
        </a:p>
      </dgm:t>
    </dgm:pt>
    <dgm:pt modelId="{E061CD41-4003-4053-B562-0D70979DC653}" type="sibTrans" cxnId="{9745BB49-E138-4EEC-9C51-856930C90F07}">
      <dgm:prSet/>
      <dgm:spPr/>
      <dgm:t>
        <a:bodyPr/>
        <a:lstStyle/>
        <a:p>
          <a:endParaRPr lang="en-IN"/>
        </a:p>
      </dgm:t>
    </dgm:pt>
    <dgm:pt modelId="{3C3D169C-DD85-46E3-8F8E-E97471B5C25E}">
      <dgm:prSet phldrT="[Text]"/>
      <dgm:spPr/>
      <dgm:t>
        <a:bodyPr/>
        <a:lstStyle/>
        <a:p>
          <a:r>
            <a:rPr lang="en-IN" dirty="0"/>
            <a:t>Portfolio Expert</a:t>
          </a:r>
        </a:p>
      </dgm:t>
    </dgm:pt>
    <dgm:pt modelId="{4400C148-6DA9-4B23-95F7-46D986E7E4B5}" type="parTrans" cxnId="{DFB601C6-8262-4830-BE90-0B67890A3205}">
      <dgm:prSet/>
      <dgm:spPr/>
      <dgm:t>
        <a:bodyPr/>
        <a:lstStyle/>
        <a:p>
          <a:endParaRPr lang="en-IN"/>
        </a:p>
      </dgm:t>
    </dgm:pt>
    <dgm:pt modelId="{12D303E0-E001-46F0-AA9A-6D646F9D313A}" type="sibTrans" cxnId="{DFB601C6-8262-4830-BE90-0B67890A3205}">
      <dgm:prSet/>
      <dgm:spPr/>
      <dgm:t>
        <a:bodyPr/>
        <a:lstStyle/>
        <a:p>
          <a:endParaRPr lang="en-IN"/>
        </a:p>
      </dgm:t>
    </dgm:pt>
    <dgm:pt modelId="{53DB9CF3-539C-49B5-AC2B-CB0C5CDD7DC3}">
      <dgm:prSet phldrT="[Text]"/>
      <dgm:spPr/>
      <dgm:t>
        <a:bodyPr/>
        <a:lstStyle/>
        <a:p>
          <a:r>
            <a:rPr lang="en-IN" dirty="0"/>
            <a:t>Risk &amp; Optimization Expert</a:t>
          </a:r>
        </a:p>
      </dgm:t>
    </dgm:pt>
    <dgm:pt modelId="{C04D6648-3927-422F-8F37-BAAA80D9C6BB}" type="parTrans" cxnId="{A7C0CE28-E50F-47EE-9033-0C3DBE70F065}">
      <dgm:prSet/>
      <dgm:spPr/>
      <dgm:t>
        <a:bodyPr/>
        <a:lstStyle/>
        <a:p>
          <a:endParaRPr lang="en-IN"/>
        </a:p>
      </dgm:t>
    </dgm:pt>
    <dgm:pt modelId="{603ADF79-B8A2-47F6-A24B-86F762FB4C06}" type="sibTrans" cxnId="{A7C0CE28-E50F-47EE-9033-0C3DBE70F065}">
      <dgm:prSet/>
      <dgm:spPr/>
      <dgm:t>
        <a:bodyPr/>
        <a:lstStyle/>
        <a:p>
          <a:endParaRPr lang="en-IN"/>
        </a:p>
      </dgm:t>
    </dgm:pt>
    <dgm:pt modelId="{1E694AB1-7ED7-4637-8062-43F8B15854E7}" type="asst">
      <dgm:prSet phldrT="[Text]"/>
      <dgm:spPr/>
      <dgm:t>
        <a:bodyPr/>
        <a:lstStyle/>
        <a:p>
          <a:r>
            <a:rPr lang="en-IN" dirty="0"/>
            <a:t>Quantitative analysis</a:t>
          </a:r>
        </a:p>
      </dgm:t>
    </dgm:pt>
    <dgm:pt modelId="{EDC5E05C-12BD-49E3-B253-3DCA420E08DB}" type="parTrans" cxnId="{8927A8B0-0790-496D-A75E-1771CF18BAAB}">
      <dgm:prSet/>
      <dgm:spPr/>
      <dgm:t>
        <a:bodyPr/>
        <a:lstStyle/>
        <a:p>
          <a:endParaRPr lang="en-IN"/>
        </a:p>
      </dgm:t>
    </dgm:pt>
    <dgm:pt modelId="{2B8242A8-261A-402D-8497-4E035A2191C7}" type="sibTrans" cxnId="{8927A8B0-0790-496D-A75E-1771CF18BAAB}">
      <dgm:prSet/>
      <dgm:spPr/>
      <dgm:t>
        <a:bodyPr/>
        <a:lstStyle/>
        <a:p>
          <a:endParaRPr lang="en-IN"/>
        </a:p>
      </dgm:t>
    </dgm:pt>
    <dgm:pt modelId="{2F88B221-7307-4711-A98A-CEC9166BF6CE}" type="asst">
      <dgm:prSet phldrT="[Text]"/>
      <dgm:spPr/>
      <dgm:t>
        <a:bodyPr/>
        <a:lstStyle/>
        <a:p>
          <a:r>
            <a:rPr lang="en-IN" dirty="0"/>
            <a:t>Portfolio management </a:t>
          </a:r>
        </a:p>
      </dgm:t>
    </dgm:pt>
    <dgm:pt modelId="{4F682608-C88F-4DCC-981A-3A11396D4FBF}" type="parTrans" cxnId="{83DBDB37-FA24-4CFE-B69E-EFFD3AA70C9B}">
      <dgm:prSet/>
      <dgm:spPr/>
      <dgm:t>
        <a:bodyPr/>
        <a:lstStyle/>
        <a:p>
          <a:endParaRPr lang="en-IN"/>
        </a:p>
      </dgm:t>
    </dgm:pt>
    <dgm:pt modelId="{39FDD5C9-CA52-4B13-985E-A9E98AFD69E6}" type="sibTrans" cxnId="{83DBDB37-FA24-4CFE-B69E-EFFD3AA70C9B}">
      <dgm:prSet/>
      <dgm:spPr/>
      <dgm:t>
        <a:bodyPr/>
        <a:lstStyle/>
        <a:p>
          <a:endParaRPr lang="en-IN"/>
        </a:p>
      </dgm:t>
    </dgm:pt>
    <dgm:pt modelId="{7EC4C750-9A18-464C-830C-55C757BD9EDC}" type="pres">
      <dgm:prSet presAssocID="{B44B3EBD-395D-423B-A449-1F5A32D65A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45438A0-D9F2-4DAF-9B77-3DB35AFD096F}" type="pres">
      <dgm:prSet presAssocID="{B44B3EBD-395D-423B-A449-1F5A32D65AB8}" presName="hierFlow" presStyleCnt="0"/>
      <dgm:spPr/>
    </dgm:pt>
    <dgm:pt modelId="{053A194C-5115-45CB-811F-AF059A076283}" type="pres">
      <dgm:prSet presAssocID="{B44B3EBD-395D-423B-A449-1F5A32D65A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F6AFECA-73F1-4F50-9133-750D7C640B81}" type="pres">
      <dgm:prSet presAssocID="{30B5647B-BB1F-443C-BE39-A1F59BA85590}" presName="Name14" presStyleCnt="0"/>
      <dgm:spPr/>
    </dgm:pt>
    <dgm:pt modelId="{2D24C468-DF32-4D26-8A83-0BE2B1579D85}" type="pres">
      <dgm:prSet presAssocID="{30B5647B-BB1F-443C-BE39-A1F59BA85590}" presName="level1Shape" presStyleLbl="node0" presStyleIdx="0" presStyleCnt="1">
        <dgm:presLayoutVars>
          <dgm:chPref val="3"/>
        </dgm:presLayoutVars>
      </dgm:prSet>
      <dgm:spPr/>
    </dgm:pt>
    <dgm:pt modelId="{1B760B38-03CD-414F-B481-425362DEDAD1}" type="pres">
      <dgm:prSet presAssocID="{30B5647B-BB1F-443C-BE39-A1F59BA85590}" presName="hierChild2" presStyleCnt="0"/>
      <dgm:spPr/>
    </dgm:pt>
    <dgm:pt modelId="{07A59F16-508A-4117-BF32-84DF325440BB}" type="pres">
      <dgm:prSet presAssocID="{E9AB6250-8AA6-419B-978C-DDE1765566C1}" presName="Name19" presStyleLbl="parChTrans1D2" presStyleIdx="0" presStyleCnt="4"/>
      <dgm:spPr/>
    </dgm:pt>
    <dgm:pt modelId="{B6BD507F-120F-4C0A-A00E-BB3513F0C0CE}" type="pres">
      <dgm:prSet presAssocID="{87AE98BA-9847-4628-9BEC-F1FBE4753D32}" presName="Name21" presStyleCnt="0"/>
      <dgm:spPr/>
    </dgm:pt>
    <dgm:pt modelId="{181A5EC5-2405-4376-8085-AB267684C543}" type="pres">
      <dgm:prSet presAssocID="{87AE98BA-9847-4628-9BEC-F1FBE4753D32}" presName="level2Shape" presStyleLbl="asst1" presStyleIdx="0" presStyleCnt="3"/>
      <dgm:spPr/>
    </dgm:pt>
    <dgm:pt modelId="{54593F62-5A4C-48EB-80D2-201015FC658B}" type="pres">
      <dgm:prSet presAssocID="{87AE98BA-9847-4628-9BEC-F1FBE4753D32}" presName="hierChild3" presStyleCnt="0"/>
      <dgm:spPr/>
    </dgm:pt>
    <dgm:pt modelId="{4E3833BA-E47F-4EB8-8FBE-EFDBF3D2643C}" type="pres">
      <dgm:prSet presAssocID="{EDC5E05C-12BD-49E3-B253-3DCA420E08DB}" presName="Name19" presStyleLbl="parChTrans1D3" presStyleIdx="0" presStyleCnt="2"/>
      <dgm:spPr/>
    </dgm:pt>
    <dgm:pt modelId="{B01AD735-0196-4849-977E-C98FAD21CC2D}" type="pres">
      <dgm:prSet presAssocID="{1E694AB1-7ED7-4637-8062-43F8B15854E7}" presName="Name21" presStyleCnt="0"/>
      <dgm:spPr/>
    </dgm:pt>
    <dgm:pt modelId="{5BCBE332-AEF3-413B-85C9-77454ED4EA5B}" type="pres">
      <dgm:prSet presAssocID="{1E694AB1-7ED7-4637-8062-43F8B15854E7}" presName="level2Shape" presStyleLbl="asst1" presStyleIdx="1" presStyleCnt="3"/>
      <dgm:spPr/>
    </dgm:pt>
    <dgm:pt modelId="{9B0C2DA6-58A6-4FA7-8C0A-35AF38082012}" type="pres">
      <dgm:prSet presAssocID="{1E694AB1-7ED7-4637-8062-43F8B15854E7}" presName="hierChild3" presStyleCnt="0"/>
      <dgm:spPr/>
    </dgm:pt>
    <dgm:pt modelId="{D315A552-4701-48ED-87C4-6F064B6EB4A3}" type="pres">
      <dgm:prSet presAssocID="{4F682608-C88F-4DCC-981A-3A11396D4FBF}" presName="Name19" presStyleLbl="parChTrans1D3" presStyleIdx="1" presStyleCnt="2"/>
      <dgm:spPr/>
    </dgm:pt>
    <dgm:pt modelId="{030522C4-4B07-4873-8D23-7A51D78C0267}" type="pres">
      <dgm:prSet presAssocID="{2F88B221-7307-4711-A98A-CEC9166BF6CE}" presName="Name21" presStyleCnt="0"/>
      <dgm:spPr/>
    </dgm:pt>
    <dgm:pt modelId="{2A1FDC9B-F743-4E70-8DA2-388B84D8EA27}" type="pres">
      <dgm:prSet presAssocID="{2F88B221-7307-4711-A98A-CEC9166BF6CE}" presName="level2Shape" presStyleLbl="asst1" presStyleIdx="2" presStyleCnt="3"/>
      <dgm:spPr/>
    </dgm:pt>
    <dgm:pt modelId="{9DBF22E0-B5E5-4FFD-BEC9-5D1344EE2623}" type="pres">
      <dgm:prSet presAssocID="{2F88B221-7307-4711-A98A-CEC9166BF6CE}" presName="hierChild3" presStyleCnt="0"/>
      <dgm:spPr/>
    </dgm:pt>
    <dgm:pt modelId="{E9F091F5-03FC-427B-B6EC-2FCE03271CCD}" type="pres">
      <dgm:prSet presAssocID="{9630A76D-4F5E-4B09-A563-661899E9293E}" presName="Name19" presStyleLbl="parChTrans1D2" presStyleIdx="1" presStyleCnt="4"/>
      <dgm:spPr/>
    </dgm:pt>
    <dgm:pt modelId="{5A9CF854-2274-401C-9273-9E61AD3E0521}" type="pres">
      <dgm:prSet presAssocID="{5491C5C3-8173-4E74-BA52-AE76C0E8EE8D}" presName="Name21" presStyleCnt="0"/>
      <dgm:spPr/>
    </dgm:pt>
    <dgm:pt modelId="{293F718E-4A26-4B3B-8EA5-F9B40B82D1E5}" type="pres">
      <dgm:prSet presAssocID="{5491C5C3-8173-4E74-BA52-AE76C0E8EE8D}" presName="level2Shape" presStyleLbl="node2" presStyleIdx="0" presStyleCnt="3"/>
      <dgm:spPr/>
    </dgm:pt>
    <dgm:pt modelId="{35F07FAE-4526-497D-9068-914AA4C5C3C8}" type="pres">
      <dgm:prSet presAssocID="{5491C5C3-8173-4E74-BA52-AE76C0E8EE8D}" presName="hierChild3" presStyleCnt="0"/>
      <dgm:spPr/>
    </dgm:pt>
    <dgm:pt modelId="{636C4656-00D4-4192-BC47-FDD3B4E4FAC9}" type="pres">
      <dgm:prSet presAssocID="{4400C148-6DA9-4B23-95F7-46D986E7E4B5}" presName="Name19" presStyleLbl="parChTrans1D2" presStyleIdx="2" presStyleCnt="4"/>
      <dgm:spPr/>
    </dgm:pt>
    <dgm:pt modelId="{B34EEA08-F986-4F2B-A3D8-B45FD404E99B}" type="pres">
      <dgm:prSet presAssocID="{3C3D169C-DD85-46E3-8F8E-E97471B5C25E}" presName="Name21" presStyleCnt="0"/>
      <dgm:spPr/>
    </dgm:pt>
    <dgm:pt modelId="{5B0CCAAE-2BD0-4FFE-96CA-575E0BEA412B}" type="pres">
      <dgm:prSet presAssocID="{3C3D169C-DD85-46E3-8F8E-E97471B5C25E}" presName="level2Shape" presStyleLbl="node2" presStyleIdx="1" presStyleCnt="3"/>
      <dgm:spPr/>
    </dgm:pt>
    <dgm:pt modelId="{202C3D5A-718B-4CCE-95CA-9FB853553ECB}" type="pres">
      <dgm:prSet presAssocID="{3C3D169C-DD85-46E3-8F8E-E97471B5C25E}" presName="hierChild3" presStyleCnt="0"/>
      <dgm:spPr/>
    </dgm:pt>
    <dgm:pt modelId="{56BF5EFE-F3BD-4535-90BE-E6975E5534F5}" type="pres">
      <dgm:prSet presAssocID="{C04D6648-3927-422F-8F37-BAAA80D9C6BB}" presName="Name19" presStyleLbl="parChTrans1D2" presStyleIdx="3" presStyleCnt="4"/>
      <dgm:spPr/>
    </dgm:pt>
    <dgm:pt modelId="{B97EFCFB-D484-4289-915A-71493B7C3B24}" type="pres">
      <dgm:prSet presAssocID="{53DB9CF3-539C-49B5-AC2B-CB0C5CDD7DC3}" presName="Name21" presStyleCnt="0"/>
      <dgm:spPr/>
    </dgm:pt>
    <dgm:pt modelId="{CBBF392A-075B-4317-9FBD-D049152ED7FF}" type="pres">
      <dgm:prSet presAssocID="{53DB9CF3-539C-49B5-AC2B-CB0C5CDD7DC3}" presName="level2Shape" presStyleLbl="node2" presStyleIdx="2" presStyleCnt="3"/>
      <dgm:spPr/>
    </dgm:pt>
    <dgm:pt modelId="{4CA5965F-F8F7-431B-A814-28081071FE60}" type="pres">
      <dgm:prSet presAssocID="{53DB9CF3-539C-49B5-AC2B-CB0C5CDD7DC3}" presName="hierChild3" presStyleCnt="0"/>
      <dgm:spPr/>
    </dgm:pt>
    <dgm:pt modelId="{9021A989-4EC3-480D-8736-77B6699CD418}" type="pres">
      <dgm:prSet presAssocID="{B44B3EBD-395D-423B-A449-1F5A32D65AB8}" presName="bgShapesFlow" presStyleCnt="0"/>
      <dgm:spPr/>
    </dgm:pt>
  </dgm:ptLst>
  <dgm:cxnLst>
    <dgm:cxn modelId="{310DF118-191A-4D47-AD16-8E463EE0219A}" type="presOf" srcId="{4400C148-6DA9-4B23-95F7-46D986E7E4B5}" destId="{636C4656-00D4-4192-BC47-FDD3B4E4FAC9}" srcOrd="0" destOrd="0" presId="urn:microsoft.com/office/officeart/2005/8/layout/hierarchy6"/>
    <dgm:cxn modelId="{49F95724-26CF-4161-B1DD-0703137F40F6}" type="presOf" srcId="{1E694AB1-7ED7-4637-8062-43F8B15854E7}" destId="{5BCBE332-AEF3-413B-85C9-77454ED4EA5B}" srcOrd="0" destOrd="0" presId="urn:microsoft.com/office/officeart/2005/8/layout/hierarchy6"/>
    <dgm:cxn modelId="{96E75127-208E-4820-B5BF-FF07BD1061DC}" type="presOf" srcId="{E9AB6250-8AA6-419B-978C-DDE1765566C1}" destId="{07A59F16-508A-4117-BF32-84DF325440BB}" srcOrd="0" destOrd="0" presId="urn:microsoft.com/office/officeart/2005/8/layout/hierarchy6"/>
    <dgm:cxn modelId="{A7C0CE28-E50F-47EE-9033-0C3DBE70F065}" srcId="{30B5647B-BB1F-443C-BE39-A1F59BA85590}" destId="{53DB9CF3-539C-49B5-AC2B-CB0C5CDD7DC3}" srcOrd="3" destOrd="0" parTransId="{C04D6648-3927-422F-8F37-BAAA80D9C6BB}" sibTransId="{603ADF79-B8A2-47F6-A24B-86F762FB4C06}"/>
    <dgm:cxn modelId="{83DBDB37-FA24-4CFE-B69E-EFFD3AA70C9B}" srcId="{87AE98BA-9847-4628-9BEC-F1FBE4753D32}" destId="{2F88B221-7307-4711-A98A-CEC9166BF6CE}" srcOrd="1" destOrd="0" parTransId="{4F682608-C88F-4DCC-981A-3A11396D4FBF}" sibTransId="{39FDD5C9-CA52-4B13-985E-A9E98AFD69E6}"/>
    <dgm:cxn modelId="{8E579B39-C5D6-414C-9C1B-9059905BFF16}" type="presOf" srcId="{5491C5C3-8173-4E74-BA52-AE76C0E8EE8D}" destId="{293F718E-4A26-4B3B-8EA5-F9B40B82D1E5}" srcOrd="0" destOrd="0" presId="urn:microsoft.com/office/officeart/2005/8/layout/hierarchy6"/>
    <dgm:cxn modelId="{67AD6D61-5EA9-4493-A7D7-242CD75A00ED}" type="presOf" srcId="{53DB9CF3-539C-49B5-AC2B-CB0C5CDD7DC3}" destId="{CBBF392A-075B-4317-9FBD-D049152ED7FF}" srcOrd="0" destOrd="0" presId="urn:microsoft.com/office/officeart/2005/8/layout/hierarchy6"/>
    <dgm:cxn modelId="{9745BB49-E138-4EEC-9C51-856930C90F07}" srcId="{30B5647B-BB1F-443C-BE39-A1F59BA85590}" destId="{5491C5C3-8173-4E74-BA52-AE76C0E8EE8D}" srcOrd="1" destOrd="0" parTransId="{9630A76D-4F5E-4B09-A563-661899E9293E}" sibTransId="{E061CD41-4003-4053-B562-0D70979DC653}"/>
    <dgm:cxn modelId="{56B75477-1215-40FE-8B98-7C551A6BCF22}" type="presOf" srcId="{9630A76D-4F5E-4B09-A563-661899E9293E}" destId="{E9F091F5-03FC-427B-B6EC-2FCE03271CCD}" srcOrd="0" destOrd="0" presId="urn:microsoft.com/office/officeart/2005/8/layout/hierarchy6"/>
    <dgm:cxn modelId="{F85FB58C-FB51-40A6-80DD-8E9BBA4C73FE}" type="presOf" srcId="{87AE98BA-9847-4628-9BEC-F1FBE4753D32}" destId="{181A5EC5-2405-4376-8085-AB267684C543}" srcOrd="0" destOrd="0" presId="urn:microsoft.com/office/officeart/2005/8/layout/hierarchy6"/>
    <dgm:cxn modelId="{47F5448F-69AB-44D1-B6DA-B2A36DFB3931}" type="presOf" srcId="{C04D6648-3927-422F-8F37-BAAA80D9C6BB}" destId="{56BF5EFE-F3BD-4535-90BE-E6975E5534F5}" srcOrd="0" destOrd="0" presId="urn:microsoft.com/office/officeart/2005/8/layout/hierarchy6"/>
    <dgm:cxn modelId="{0D27F994-3888-4826-85DB-2F3A7CFDF4CE}" type="presOf" srcId="{EDC5E05C-12BD-49E3-B253-3DCA420E08DB}" destId="{4E3833BA-E47F-4EB8-8FBE-EFDBF3D2643C}" srcOrd="0" destOrd="0" presId="urn:microsoft.com/office/officeart/2005/8/layout/hierarchy6"/>
    <dgm:cxn modelId="{BA493198-4E94-489D-96FC-19D487CD79AC}" type="presOf" srcId="{B44B3EBD-395D-423B-A449-1F5A32D65AB8}" destId="{7EC4C750-9A18-464C-830C-55C757BD9EDC}" srcOrd="0" destOrd="0" presId="urn:microsoft.com/office/officeart/2005/8/layout/hierarchy6"/>
    <dgm:cxn modelId="{E154549B-80DD-48B2-B60C-F4BAAAC18872}" type="presOf" srcId="{2F88B221-7307-4711-A98A-CEC9166BF6CE}" destId="{2A1FDC9B-F743-4E70-8DA2-388B84D8EA27}" srcOrd="0" destOrd="0" presId="urn:microsoft.com/office/officeart/2005/8/layout/hierarchy6"/>
    <dgm:cxn modelId="{8927A8B0-0790-496D-A75E-1771CF18BAAB}" srcId="{87AE98BA-9847-4628-9BEC-F1FBE4753D32}" destId="{1E694AB1-7ED7-4637-8062-43F8B15854E7}" srcOrd="0" destOrd="0" parTransId="{EDC5E05C-12BD-49E3-B253-3DCA420E08DB}" sibTransId="{2B8242A8-261A-402D-8497-4E035A2191C7}"/>
    <dgm:cxn modelId="{754803C3-C40D-4855-896F-27A85447F1AD}" type="presOf" srcId="{3C3D169C-DD85-46E3-8F8E-E97471B5C25E}" destId="{5B0CCAAE-2BD0-4FFE-96CA-575E0BEA412B}" srcOrd="0" destOrd="0" presId="urn:microsoft.com/office/officeart/2005/8/layout/hierarchy6"/>
    <dgm:cxn modelId="{DFB601C6-8262-4830-BE90-0B67890A3205}" srcId="{30B5647B-BB1F-443C-BE39-A1F59BA85590}" destId="{3C3D169C-DD85-46E3-8F8E-E97471B5C25E}" srcOrd="2" destOrd="0" parTransId="{4400C148-6DA9-4B23-95F7-46D986E7E4B5}" sibTransId="{12D303E0-E001-46F0-AA9A-6D646F9D313A}"/>
    <dgm:cxn modelId="{A516D7C6-E865-4849-B94B-E8F79A82DD3D}" srcId="{B44B3EBD-395D-423B-A449-1F5A32D65AB8}" destId="{30B5647B-BB1F-443C-BE39-A1F59BA85590}" srcOrd="0" destOrd="0" parTransId="{F73611A6-0A67-49F5-929D-0D691B54532C}" sibTransId="{12E97122-E381-4364-B036-429BC6441D2E}"/>
    <dgm:cxn modelId="{BF870EF0-78DE-4A01-9DAA-69F2BC0B8304}" srcId="{30B5647B-BB1F-443C-BE39-A1F59BA85590}" destId="{87AE98BA-9847-4628-9BEC-F1FBE4753D32}" srcOrd="0" destOrd="0" parTransId="{E9AB6250-8AA6-419B-978C-DDE1765566C1}" sibTransId="{540C78C4-7EF7-4FCB-8FDD-3F85FFCA94DB}"/>
    <dgm:cxn modelId="{00BB24F3-68D1-41DC-B771-6B3DC8D97556}" type="presOf" srcId="{4F682608-C88F-4DCC-981A-3A11396D4FBF}" destId="{D315A552-4701-48ED-87C4-6F064B6EB4A3}" srcOrd="0" destOrd="0" presId="urn:microsoft.com/office/officeart/2005/8/layout/hierarchy6"/>
    <dgm:cxn modelId="{738FF6F9-0209-4E1F-8E35-1E5BA7238D5E}" type="presOf" srcId="{30B5647B-BB1F-443C-BE39-A1F59BA85590}" destId="{2D24C468-DF32-4D26-8A83-0BE2B1579D85}" srcOrd="0" destOrd="0" presId="urn:microsoft.com/office/officeart/2005/8/layout/hierarchy6"/>
    <dgm:cxn modelId="{CB50C2EA-3025-4809-B52C-1A4D0A4D1A3B}" type="presParOf" srcId="{7EC4C750-9A18-464C-830C-55C757BD9EDC}" destId="{345438A0-D9F2-4DAF-9B77-3DB35AFD096F}" srcOrd="0" destOrd="0" presId="urn:microsoft.com/office/officeart/2005/8/layout/hierarchy6"/>
    <dgm:cxn modelId="{1A0FF1DC-94FF-44ED-B952-E9EB976712BA}" type="presParOf" srcId="{345438A0-D9F2-4DAF-9B77-3DB35AFD096F}" destId="{053A194C-5115-45CB-811F-AF059A076283}" srcOrd="0" destOrd="0" presId="urn:microsoft.com/office/officeart/2005/8/layout/hierarchy6"/>
    <dgm:cxn modelId="{56BCF037-2E5B-4BD9-BA37-34CA6EBCDCAA}" type="presParOf" srcId="{053A194C-5115-45CB-811F-AF059A076283}" destId="{7F6AFECA-73F1-4F50-9133-750D7C640B81}" srcOrd="0" destOrd="0" presId="urn:microsoft.com/office/officeart/2005/8/layout/hierarchy6"/>
    <dgm:cxn modelId="{651AECFB-90B3-45E6-A57D-3722D56259AC}" type="presParOf" srcId="{7F6AFECA-73F1-4F50-9133-750D7C640B81}" destId="{2D24C468-DF32-4D26-8A83-0BE2B1579D85}" srcOrd="0" destOrd="0" presId="urn:microsoft.com/office/officeart/2005/8/layout/hierarchy6"/>
    <dgm:cxn modelId="{079B3ACF-5036-4FC5-9B69-64A9B3730D19}" type="presParOf" srcId="{7F6AFECA-73F1-4F50-9133-750D7C640B81}" destId="{1B760B38-03CD-414F-B481-425362DEDAD1}" srcOrd="1" destOrd="0" presId="urn:microsoft.com/office/officeart/2005/8/layout/hierarchy6"/>
    <dgm:cxn modelId="{AA0CD628-9E65-4B64-899E-AFD3E68C09CE}" type="presParOf" srcId="{1B760B38-03CD-414F-B481-425362DEDAD1}" destId="{07A59F16-508A-4117-BF32-84DF325440BB}" srcOrd="0" destOrd="0" presId="urn:microsoft.com/office/officeart/2005/8/layout/hierarchy6"/>
    <dgm:cxn modelId="{9029500B-FE43-48DE-9A9B-9130D37D2B38}" type="presParOf" srcId="{1B760B38-03CD-414F-B481-425362DEDAD1}" destId="{B6BD507F-120F-4C0A-A00E-BB3513F0C0CE}" srcOrd="1" destOrd="0" presId="urn:microsoft.com/office/officeart/2005/8/layout/hierarchy6"/>
    <dgm:cxn modelId="{22311130-E8E9-4C4A-B5BA-EE2DC3180A64}" type="presParOf" srcId="{B6BD507F-120F-4C0A-A00E-BB3513F0C0CE}" destId="{181A5EC5-2405-4376-8085-AB267684C543}" srcOrd="0" destOrd="0" presId="urn:microsoft.com/office/officeart/2005/8/layout/hierarchy6"/>
    <dgm:cxn modelId="{5D9A7B6B-58D2-4309-9BEC-7E650AA68C0D}" type="presParOf" srcId="{B6BD507F-120F-4C0A-A00E-BB3513F0C0CE}" destId="{54593F62-5A4C-48EB-80D2-201015FC658B}" srcOrd="1" destOrd="0" presId="urn:microsoft.com/office/officeart/2005/8/layout/hierarchy6"/>
    <dgm:cxn modelId="{B2E4A8AF-EF70-4892-B398-0BF3AD81D19E}" type="presParOf" srcId="{54593F62-5A4C-48EB-80D2-201015FC658B}" destId="{4E3833BA-E47F-4EB8-8FBE-EFDBF3D2643C}" srcOrd="0" destOrd="0" presId="urn:microsoft.com/office/officeart/2005/8/layout/hierarchy6"/>
    <dgm:cxn modelId="{72AACDEA-CAC1-4048-8F90-E890CFB3A6A8}" type="presParOf" srcId="{54593F62-5A4C-48EB-80D2-201015FC658B}" destId="{B01AD735-0196-4849-977E-C98FAD21CC2D}" srcOrd="1" destOrd="0" presId="urn:microsoft.com/office/officeart/2005/8/layout/hierarchy6"/>
    <dgm:cxn modelId="{23A718C8-FBF5-4252-A17C-4CABFA95A465}" type="presParOf" srcId="{B01AD735-0196-4849-977E-C98FAD21CC2D}" destId="{5BCBE332-AEF3-413B-85C9-77454ED4EA5B}" srcOrd="0" destOrd="0" presId="urn:microsoft.com/office/officeart/2005/8/layout/hierarchy6"/>
    <dgm:cxn modelId="{3D355160-D7DF-4FB1-AF89-21832F79F33C}" type="presParOf" srcId="{B01AD735-0196-4849-977E-C98FAD21CC2D}" destId="{9B0C2DA6-58A6-4FA7-8C0A-35AF38082012}" srcOrd="1" destOrd="0" presId="urn:microsoft.com/office/officeart/2005/8/layout/hierarchy6"/>
    <dgm:cxn modelId="{EE7A3A08-C5EB-44E1-8B8F-19F5ADA0AB7F}" type="presParOf" srcId="{54593F62-5A4C-48EB-80D2-201015FC658B}" destId="{D315A552-4701-48ED-87C4-6F064B6EB4A3}" srcOrd="2" destOrd="0" presId="urn:microsoft.com/office/officeart/2005/8/layout/hierarchy6"/>
    <dgm:cxn modelId="{745086F8-241B-492A-A0B7-27B64DB8B4B8}" type="presParOf" srcId="{54593F62-5A4C-48EB-80D2-201015FC658B}" destId="{030522C4-4B07-4873-8D23-7A51D78C0267}" srcOrd="3" destOrd="0" presId="urn:microsoft.com/office/officeart/2005/8/layout/hierarchy6"/>
    <dgm:cxn modelId="{7A1947CC-E874-4962-9B4D-040DDFACF436}" type="presParOf" srcId="{030522C4-4B07-4873-8D23-7A51D78C0267}" destId="{2A1FDC9B-F743-4E70-8DA2-388B84D8EA27}" srcOrd="0" destOrd="0" presId="urn:microsoft.com/office/officeart/2005/8/layout/hierarchy6"/>
    <dgm:cxn modelId="{7D6598B5-0F83-4797-A140-544C8F8ACC50}" type="presParOf" srcId="{030522C4-4B07-4873-8D23-7A51D78C0267}" destId="{9DBF22E0-B5E5-4FFD-BEC9-5D1344EE2623}" srcOrd="1" destOrd="0" presId="urn:microsoft.com/office/officeart/2005/8/layout/hierarchy6"/>
    <dgm:cxn modelId="{E92EFEEB-1EC5-46FB-87B6-01E9F89975DB}" type="presParOf" srcId="{1B760B38-03CD-414F-B481-425362DEDAD1}" destId="{E9F091F5-03FC-427B-B6EC-2FCE03271CCD}" srcOrd="2" destOrd="0" presId="urn:microsoft.com/office/officeart/2005/8/layout/hierarchy6"/>
    <dgm:cxn modelId="{71B758E8-C1F6-4A9D-8800-40F882AAC2B5}" type="presParOf" srcId="{1B760B38-03CD-414F-B481-425362DEDAD1}" destId="{5A9CF854-2274-401C-9273-9E61AD3E0521}" srcOrd="3" destOrd="0" presId="urn:microsoft.com/office/officeart/2005/8/layout/hierarchy6"/>
    <dgm:cxn modelId="{F2B1A4DF-004F-4928-83F2-F571DA0D0766}" type="presParOf" srcId="{5A9CF854-2274-401C-9273-9E61AD3E0521}" destId="{293F718E-4A26-4B3B-8EA5-F9B40B82D1E5}" srcOrd="0" destOrd="0" presId="urn:microsoft.com/office/officeart/2005/8/layout/hierarchy6"/>
    <dgm:cxn modelId="{F2F9D4D5-A28C-4249-B4F5-1E8E5798E079}" type="presParOf" srcId="{5A9CF854-2274-401C-9273-9E61AD3E0521}" destId="{35F07FAE-4526-497D-9068-914AA4C5C3C8}" srcOrd="1" destOrd="0" presId="urn:microsoft.com/office/officeart/2005/8/layout/hierarchy6"/>
    <dgm:cxn modelId="{17D09DAD-8D77-4D75-B3E6-853843DBF016}" type="presParOf" srcId="{1B760B38-03CD-414F-B481-425362DEDAD1}" destId="{636C4656-00D4-4192-BC47-FDD3B4E4FAC9}" srcOrd="4" destOrd="0" presId="urn:microsoft.com/office/officeart/2005/8/layout/hierarchy6"/>
    <dgm:cxn modelId="{E4C992FE-AD6B-42E6-91D0-A3EE119F4460}" type="presParOf" srcId="{1B760B38-03CD-414F-B481-425362DEDAD1}" destId="{B34EEA08-F986-4F2B-A3D8-B45FD404E99B}" srcOrd="5" destOrd="0" presId="urn:microsoft.com/office/officeart/2005/8/layout/hierarchy6"/>
    <dgm:cxn modelId="{EBF5FB93-06FD-478E-9603-D0B646322E6B}" type="presParOf" srcId="{B34EEA08-F986-4F2B-A3D8-B45FD404E99B}" destId="{5B0CCAAE-2BD0-4FFE-96CA-575E0BEA412B}" srcOrd="0" destOrd="0" presId="urn:microsoft.com/office/officeart/2005/8/layout/hierarchy6"/>
    <dgm:cxn modelId="{BE8CCFEC-28DA-46A5-83B2-FF41827CF1B2}" type="presParOf" srcId="{B34EEA08-F986-4F2B-A3D8-B45FD404E99B}" destId="{202C3D5A-718B-4CCE-95CA-9FB853553ECB}" srcOrd="1" destOrd="0" presId="urn:microsoft.com/office/officeart/2005/8/layout/hierarchy6"/>
    <dgm:cxn modelId="{200592C7-9434-4FC5-90AB-5CDBF1C93CED}" type="presParOf" srcId="{1B760B38-03CD-414F-B481-425362DEDAD1}" destId="{56BF5EFE-F3BD-4535-90BE-E6975E5534F5}" srcOrd="6" destOrd="0" presId="urn:microsoft.com/office/officeart/2005/8/layout/hierarchy6"/>
    <dgm:cxn modelId="{DEC48D4B-14BC-45A3-9A02-B393E87D6FBC}" type="presParOf" srcId="{1B760B38-03CD-414F-B481-425362DEDAD1}" destId="{B97EFCFB-D484-4289-915A-71493B7C3B24}" srcOrd="7" destOrd="0" presId="urn:microsoft.com/office/officeart/2005/8/layout/hierarchy6"/>
    <dgm:cxn modelId="{F0ABE2FD-512B-443E-916D-6AB709E009E3}" type="presParOf" srcId="{B97EFCFB-D484-4289-915A-71493B7C3B24}" destId="{CBBF392A-075B-4317-9FBD-D049152ED7FF}" srcOrd="0" destOrd="0" presId="urn:microsoft.com/office/officeart/2005/8/layout/hierarchy6"/>
    <dgm:cxn modelId="{0001C6D4-64AE-4EBD-8DAE-B20A70EB0449}" type="presParOf" srcId="{B97EFCFB-D484-4289-915A-71493B7C3B24}" destId="{4CA5965F-F8F7-431B-A814-28081071FE60}" srcOrd="1" destOrd="0" presId="urn:microsoft.com/office/officeart/2005/8/layout/hierarchy6"/>
    <dgm:cxn modelId="{402A587E-2A40-48F0-9FFE-95C16C72EEFB}" type="presParOf" srcId="{7EC4C750-9A18-464C-830C-55C757BD9EDC}" destId="{9021A989-4EC3-480D-8736-77B6699CD41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4C468-DF32-4D26-8A83-0BE2B1579D85}">
      <dsp:nvSpPr>
        <dsp:cNvPr id="0" name=""/>
        <dsp:cNvSpPr/>
      </dsp:nvSpPr>
      <dsp:spPr>
        <a:xfrm>
          <a:off x="5637207" y="97745"/>
          <a:ext cx="2168100" cy="144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MAIN SUPERVISOR (Investment Advisory) </a:t>
          </a:r>
        </a:p>
      </dsp:txBody>
      <dsp:txXfrm>
        <a:off x="5679541" y="140079"/>
        <a:ext cx="2083432" cy="1360732"/>
      </dsp:txXfrm>
    </dsp:sp>
    <dsp:sp modelId="{07A59F16-508A-4117-BF32-84DF325440BB}">
      <dsp:nvSpPr>
        <dsp:cNvPr id="0" name=""/>
        <dsp:cNvSpPr/>
      </dsp:nvSpPr>
      <dsp:spPr>
        <a:xfrm>
          <a:off x="2493462" y="1543145"/>
          <a:ext cx="4227795" cy="578160"/>
        </a:xfrm>
        <a:custGeom>
          <a:avLst/>
          <a:gdLst/>
          <a:ahLst/>
          <a:cxnLst/>
          <a:rect l="0" t="0" r="0" b="0"/>
          <a:pathLst>
            <a:path>
              <a:moveTo>
                <a:pt x="4227795" y="0"/>
              </a:moveTo>
              <a:lnTo>
                <a:pt x="4227795" y="289080"/>
              </a:lnTo>
              <a:lnTo>
                <a:pt x="0" y="289080"/>
              </a:lnTo>
              <a:lnTo>
                <a:pt x="0" y="5781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A5EC5-2405-4376-8085-AB267684C543}">
      <dsp:nvSpPr>
        <dsp:cNvPr id="0" name=""/>
        <dsp:cNvSpPr/>
      </dsp:nvSpPr>
      <dsp:spPr>
        <a:xfrm>
          <a:off x="1409412" y="2121305"/>
          <a:ext cx="2168100" cy="144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Analysis Team Supervisor</a:t>
          </a:r>
        </a:p>
      </dsp:txBody>
      <dsp:txXfrm>
        <a:off x="1451746" y="2163639"/>
        <a:ext cx="2083432" cy="1360732"/>
      </dsp:txXfrm>
    </dsp:sp>
    <dsp:sp modelId="{4E3833BA-E47F-4EB8-8FBE-EFDBF3D2643C}">
      <dsp:nvSpPr>
        <dsp:cNvPr id="0" name=""/>
        <dsp:cNvSpPr/>
      </dsp:nvSpPr>
      <dsp:spPr>
        <a:xfrm>
          <a:off x="1084197" y="3566706"/>
          <a:ext cx="1409265" cy="578160"/>
        </a:xfrm>
        <a:custGeom>
          <a:avLst/>
          <a:gdLst/>
          <a:ahLst/>
          <a:cxnLst/>
          <a:rect l="0" t="0" r="0" b="0"/>
          <a:pathLst>
            <a:path>
              <a:moveTo>
                <a:pt x="1409265" y="0"/>
              </a:moveTo>
              <a:lnTo>
                <a:pt x="1409265" y="289080"/>
              </a:lnTo>
              <a:lnTo>
                <a:pt x="0" y="289080"/>
              </a:lnTo>
              <a:lnTo>
                <a:pt x="0" y="57816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BE332-AEF3-413B-85C9-77454ED4EA5B}">
      <dsp:nvSpPr>
        <dsp:cNvPr id="0" name=""/>
        <dsp:cNvSpPr/>
      </dsp:nvSpPr>
      <dsp:spPr>
        <a:xfrm>
          <a:off x="146" y="4144866"/>
          <a:ext cx="2168100" cy="144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Quantitative analysis</a:t>
          </a:r>
        </a:p>
      </dsp:txBody>
      <dsp:txXfrm>
        <a:off x="42480" y="4187200"/>
        <a:ext cx="2083432" cy="1360732"/>
      </dsp:txXfrm>
    </dsp:sp>
    <dsp:sp modelId="{D315A552-4701-48ED-87C4-6F064B6EB4A3}">
      <dsp:nvSpPr>
        <dsp:cNvPr id="0" name=""/>
        <dsp:cNvSpPr/>
      </dsp:nvSpPr>
      <dsp:spPr>
        <a:xfrm>
          <a:off x="2493462" y="3566706"/>
          <a:ext cx="1409265" cy="578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80"/>
              </a:lnTo>
              <a:lnTo>
                <a:pt x="1409265" y="289080"/>
              </a:lnTo>
              <a:lnTo>
                <a:pt x="1409265" y="57816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FDC9B-F743-4E70-8DA2-388B84D8EA27}">
      <dsp:nvSpPr>
        <dsp:cNvPr id="0" name=""/>
        <dsp:cNvSpPr/>
      </dsp:nvSpPr>
      <dsp:spPr>
        <a:xfrm>
          <a:off x="2818677" y="4144866"/>
          <a:ext cx="2168100" cy="144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Portfolio management </a:t>
          </a:r>
        </a:p>
      </dsp:txBody>
      <dsp:txXfrm>
        <a:off x="2861011" y="4187200"/>
        <a:ext cx="2083432" cy="1360732"/>
      </dsp:txXfrm>
    </dsp:sp>
    <dsp:sp modelId="{E9F091F5-03FC-427B-B6EC-2FCE03271CCD}">
      <dsp:nvSpPr>
        <dsp:cNvPr id="0" name=""/>
        <dsp:cNvSpPr/>
      </dsp:nvSpPr>
      <dsp:spPr>
        <a:xfrm>
          <a:off x="5311992" y="1543145"/>
          <a:ext cx="1409265" cy="578160"/>
        </a:xfrm>
        <a:custGeom>
          <a:avLst/>
          <a:gdLst/>
          <a:ahLst/>
          <a:cxnLst/>
          <a:rect l="0" t="0" r="0" b="0"/>
          <a:pathLst>
            <a:path>
              <a:moveTo>
                <a:pt x="1409265" y="0"/>
              </a:moveTo>
              <a:lnTo>
                <a:pt x="1409265" y="289080"/>
              </a:lnTo>
              <a:lnTo>
                <a:pt x="0" y="289080"/>
              </a:lnTo>
              <a:lnTo>
                <a:pt x="0" y="5781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3F718E-4A26-4B3B-8EA5-F9B40B82D1E5}">
      <dsp:nvSpPr>
        <dsp:cNvPr id="0" name=""/>
        <dsp:cNvSpPr/>
      </dsp:nvSpPr>
      <dsp:spPr>
        <a:xfrm>
          <a:off x="4227942" y="2121305"/>
          <a:ext cx="2168100" cy="144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Market Research Expert</a:t>
          </a:r>
        </a:p>
      </dsp:txBody>
      <dsp:txXfrm>
        <a:off x="4270276" y="2163639"/>
        <a:ext cx="2083432" cy="1360732"/>
      </dsp:txXfrm>
    </dsp:sp>
    <dsp:sp modelId="{636C4656-00D4-4192-BC47-FDD3B4E4FAC9}">
      <dsp:nvSpPr>
        <dsp:cNvPr id="0" name=""/>
        <dsp:cNvSpPr/>
      </dsp:nvSpPr>
      <dsp:spPr>
        <a:xfrm>
          <a:off x="6721257" y="1543145"/>
          <a:ext cx="1409265" cy="578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80"/>
              </a:lnTo>
              <a:lnTo>
                <a:pt x="1409265" y="289080"/>
              </a:lnTo>
              <a:lnTo>
                <a:pt x="1409265" y="5781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0CCAAE-2BD0-4FFE-96CA-575E0BEA412B}">
      <dsp:nvSpPr>
        <dsp:cNvPr id="0" name=""/>
        <dsp:cNvSpPr/>
      </dsp:nvSpPr>
      <dsp:spPr>
        <a:xfrm>
          <a:off x="7046472" y="2121305"/>
          <a:ext cx="2168100" cy="144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Portfolio Expert</a:t>
          </a:r>
        </a:p>
      </dsp:txBody>
      <dsp:txXfrm>
        <a:off x="7088806" y="2163639"/>
        <a:ext cx="2083432" cy="1360732"/>
      </dsp:txXfrm>
    </dsp:sp>
    <dsp:sp modelId="{56BF5EFE-F3BD-4535-90BE-E6975E5534F5}">
      <dsp:nvSpPr>
        <dsp:cNvPr id="0" name=""/>
        <dsp:cNvSpPr/>
      </dsp:nvSpPr>
      <dsp:spPr>
        <a:xfrm>
          <a:off x="6721257" y="1543145"/>
          <a:ext cx="4227795" cy="578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80"/>
              </a:lnTo>
              <a:lnTo>
                <a:pt x="4227795" y="289080"/>
              </a:lnTo>
              <a:lnTo>
                <a:pt x="4227795" y="5781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BF392A-075B-4317-9FBD-D049152ED7FF}">
      <dsp:nvSpPr>
        <dsp:cNvPr id="0" name=""/>
        <dsp:cNvSpPr/>
      </dsp:nvSpPr>
      <dsp:spPr>
        <a:xfrm>
          <a:off x="9865002" y="2121305"/>
          <a:ext cx="2168100" cy="1445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Risk &amp; Optimization Expert</a:t>
          </a:r>
        </a:p>
      </dsp:txBody>
      <dsp:txXfrm>
        <a:off x="9907336" y="2163639"/>
        <a:ext cx="2083432" cy="1360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E5FF-DE2B-4F04-9834-BE91E95F8D0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A45E-4971-4B1B-B603-1ADCD0DC5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9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Hello everyone, I’m Hemprasad Badgujar. Over the years, I’ve worked closely with AI and emerging technologies, and I’ve seen how quickly the industry changes. </a:t>
            </a:r>
          </a:p>
          <a:p>
            <a:r>
              <a:rPr lang="en-US" dirty="0"/>
              <a:t>That’s why today’s session is designed just for you, standing at the edge of one of the fastest-changing job markets in history.</a:t>
            </a:r>
          </a:p>
          <a:p>
            <a:r>
              <a:rPr lang="en-US" dirty="0"/>
              <a:t>We’ll go on a journey together: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First, we’ll see where the industry is today and what skills are hot in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Then, we’ll map out the exact roadmap of skills you need to build.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Finally, we’ll decode how companies hire and how you can grow your career with confidence.”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Joke / Interaction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“Don’t worry, this is not a boring lecture. Think of it as a cheat sheet for surviving the tech jungle of 2025.”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Ask: </a:t>
            </a:r>
            <a:r>
              <a:rPr lang="en-US" i="1" dirty="0"/>
              <a:t>“How many of you have already asked ChatGPT to finish your assignments? Be honest!”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4A45E-4971-4B1B-B603-1ADCD0DC56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4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6EC0-48A0-EAEC-9090-2BF38DF2D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338" y="705112"/>
            <a:ext cx="9144000" cy="180726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F757A-67DA-9558-4B39-8AAB3A636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8558"/>
            <a:ext cx="9144000" cy="590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F9344D5-FDE7-9B3B-0BCF-A82F2D5A9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62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fld id="{D79D3B6D-8293-40D8-AF36-3323381673EB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6CF49ED-920E-E3A4-663C-585768E48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938" y="6546056"/>
            <a:ext cx="41148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863984-DDD4-C9A6-BE4A-F34156EB6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7838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FC35-2961-467C-8145-1B1F8C109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54A7-7090-624D-89A5-7FAEA4A2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2538-F4E6-04B1-2760-FE89A4C8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EAD9-59C1-A290-D9F7-39AB326C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CC57-CD9D-4F34-BD99-559047C046E6}" type="datetime3">
              <a:rPr lang="en-US" smtClean="0"/>
              <a:t>2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7622-0F0C-6B3A-A8FF-7F7843CA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59D4-BBC7-E38A-EF1D-09672FC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5E4-6BF3-453F-A8FB-85455701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1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E8A48-D75D-6138-09D4-C387969BF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17B25-3B38-1B98-FCB5-9CDB9D27D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EF824-97FA-77ED-3224-FE67B5FD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4060-3028-4C59-98D6-E759017E4D92}" type="datetime3">
              <a:rPr lang="en-US" smtClean="0"/>
              <a:t>2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E770-FB1C-12E2-F8E4-B218ABA8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76A3-38E5-3013-1C7D-4D53D835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5E4-6BF3-453F-A8FB-85455701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5FF0-9B0C-A62F-356C-3FA1FBBD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BFBC-1BCC-1BDF-E324-88892D1AA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5F89999-EC55-3EF8-CB89-9C9FC7125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62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8D02-642F-3064-0AB2-F9D28A7ED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938" y="6546056"/>
            <a:ext cx="41148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B6B98CA-4436-1F03-9E37-134A277F0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7838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FC35-2961-467C-8145-1B1F8C109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09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DC17-D663-AFEE-07D3-9378924A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9FA78-7A03-1370-9C32-09F0E22C9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9032DA9-CD49-5969-FA5D-CC8DC87D0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62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fld id="{4A3AD2F9-8C4F-472A-BFA3-131D0580420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2113BF-5FAE-A3D6-2132-CD5C9A5B2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938" y="6546056"/>
            <a:ext cx="41148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6B9254-B0F3-818B-25A7-4201838F9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7838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FC35-2961-467C-8145-1B1F8C109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70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334A-23A7-3715-64D8-57295097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E8D8D-5BF6-AB26-A453-47454F85F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37" y="778060"/>
            <a:ext cx="5932179" cy="5684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DB46E-9609-0CB0-065A-598E294E8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858" y="778060"/>
            <a:ext cx="5932180" cy="5684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79F021-724C-21BA-3E89-29A41DB8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fld id="{9375A893-CEC5-4A16-959C-DD7409930F55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20CA0D1-8F4D-CF4E-4706-631B54F4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938" y="6546056"/>
            <a:ext cx="41148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45F980-2C5C-417F-5D0A-31EB524A1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7838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FC35-2961-467C-8145-1B1F8C109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7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9D7D-7EBF-7CC5-A885-2FAC7647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" y="75702"/>
            <a:ext cx="12030076" cy="567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A1CA1-9E96-C4E2-1AF1-37688EF53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62" y="749991"/>
            <a:ext cx="5932180" cy="386351"/>
          </a:xfrm>
        </p:spPr>
        <p:txBody>
          <a:bodyPr anchor="b"/>
          <a:lstStyle>
            <a:lvl1pPr marL="0" indent="0">
              <a:buNone/>
              <a:defRPr sz="2400" b="0">
                <a:latin typeface="Berlin Sans FB Demi" panose="020E0802020502020306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AE159-88EF-A776-F042-941678C11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62" y="1243601"/>
            <a:ext cx="5932180" cy="5183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98A8B-8237-1C2C-E191-4BEE14348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858" y="749991"/>
            <a:ext cx="5932180" cy="386351"/>
          </a:xfrm>
        </p:spPr>
        <p:txBody>
          <a:bodyPr anchor="b"/>
          <a:lstStyle>
            <a:lvl1pPr marL="0" indent="0">
              <a:buNone/>
              <a:defRPr sz="2400" b="0">
                <a:latin typeface="Berlin Sans FB Demi" panose="020E0802020502020306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2F08D-9450-70A9-B76B-2F4498C71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858" y="1254965"/>
            <a:ext cx="5932180" cy="5183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56A7D9D-6238-225C-AB8E-017069F1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fld id="{3E40DD57-707D-4247-8C93-37096E60FCF9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C6152D5-2D79-A317-EC3A-26C1151A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938" y="6546056"/>
            <a:ext cx="41148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E9FE8FF-68E7-7260-85C2-5D6E330E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838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FC35-2961-467C-8145-1B1F8C109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8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52DD-218C-CEDB-5E15-B3287F01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0566612-A6E7-0B5C-5077-6D42058FB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62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fld id="{854E1B6A-988A-4716-A539-006138DC3CF8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0B19DF7-85C4-ABC1-678C-00444F63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938" y="6546056"/>
            <a:ext cx="41148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8F7EC9F-131E-D774-166A-5AFF5F1DE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7838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FC35-2961-467C-8145-1B1F8C109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69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81870E-0629-B255-1755-138BFB627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62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fld id="{B28A4619-51A5-4AE1-B889-C3EBA7673E06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83DDC6-C796-5B69-DACC-31E798C15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938" y="6546056"/>
            <a:ext cx="41148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05C835-EAA1-6729-3104-0C98A7F87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7838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FC35-2961-467C-8145-1B1F8C109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4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77FC-6F2D-94C8-1DA0-9127B717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9083-C7B1-B842-538C-46728D3A2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43DA7-E3D9-7359-122F-AF9883983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727A90B-79CA-7688-89EA-15DE51E5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962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fld id="{3E49F2DB-1637-4659-A0F9-DC38B3B98EE2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ADEF9FA-7E37-647A-ABF2-8CC7F578D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938" y="6546056"/>
            <a:ext cx="41148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4D73D-3580-FCE2-B505-44DE8902F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7838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FC35-2961-467C-8145-1B1F8C109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3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D684-571B-EBD5-2E1D-46A642F1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62E0D-D14E-ABDE-BFB2-C31A4D4B8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B7C78-59B0-2CAF-9E92-893560E55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17DF6-DB08-F70F-1033-910E8868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97FB-A626-4535-A0A0-1F4C593F8490}" type="datetime3">
              <a:rPr lang="en-US" smtClean="0"/>
              <a:t>2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967A9-AC86-5A0C-0A02-80A8ACEC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DDE20-349F-BD0C-5F68-824E738C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25E4-6BF3-453F-A8FB-85455701B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01546-8512-0780-7C2A-F0A52139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" y="75702"/>
            <a:ext cx="12033400" cy="605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BA1C2-2E75-7C62-F5AE-16AB40B3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38" y="767512"/>
            <a:ext cx="12033400" cy="568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D8F1-2D39-EEE5-2FE0-627BE3931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62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Berlin Sans FB" panose="020E0602020502020306" pitchFamily="34" charset="0"/>
              </a:defRPr>
            </a:lvl1pPr>
          </a:lstStyle>
          <a:p>
            <a:fld id="{4D06C482-9A54-4A09-BDFD-2F8C6AEA0F4C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35FB-608F-2A8E-6874-EFBED9B5F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938" y="6546056"/>
            <a:ext cx="41148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F008-3259-C9E0-FE69-C1F8B71EB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7838" y="6546056"/>
            <a:ext cx="2743200" cy="2362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9FC35-2961-467C-8145-1B1F8C109C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erlin Sans FB" panose="020E0602020502020306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14DE-B29F-3DB3-F088-149188C2D6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D6AF32-DD8B-4761-AB82-A9D8E23FB4D9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60B9-7F48-C15E-CE6C-5A1953E71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9D4F-C9CC-4A3A-34D8-B2F6DB95C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D4EB3A2F-6C0B-5E62-F4AB-451D80C040E9}"/>
              </a:ext>
            </a:extLst>
          </p:cNvPr>
          <p:cNvGrpSpPr/>
          <p:nvPr/>
        </p:nvGrpSpPr>
        <p:grpSpPr>
          <a:xfrm>
            <a:off x="0" y="6361236"/>
            <a:ext cx="12192000" cy="509966"/>
            <a:chOff x="0" y="0"/>
            <a:chExt cx="2709333" cy="18276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35B023A-DB78-6FE6-2ED3-1D8B4C9B4A3D}"/>
                </a:ext>
              </a:extLst>
            </p:cNvPr>
            <p:cNvSpPr/>
            <p:nvPr/>
          </p:nvSpPr>
          <p:spPr>
            <a:xfrm>
              <a:off x="0" y="0"/>
              <a:ext cx="2709333" cy="182760"/>
            </a:xfrm>
            <a:custGeom>
              <a:avLst/>
              <a:gdLst/>
              <a:ahLst/>
              <a:cxnLst/>
              <a:rect l="l" t="t" r="r" b="b"/>
              <a:pathLst>
                <a:path w="2709333" h="182760">
                  <a:moveTo>
                    <a:pt x="0" y="0"/>
                  </a:moveTo>
                  <a:lnTo>
                    <a:pt x="2709333" y="0"/>
                  </a:lnTo>
                  <a:lnTo>
                    <a:pt x="2709333" y="182760"/>
                  </a:lnTo>
                  <a:lnTo>
                    <a:pt x="0" y="182760"/>
                  </a:lnTo>
                  <a:close/>
                </a:path>
              </a:pathLst>
            </a:custGeom>
            <a:solidFill>
              <a:srgbClr val="21917B"/>
            </a:solidFill>
          </p:spPr>
        </p:sp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3C69A5A7-0580-3193-D8C0-6FC4D286DBCB}"/>
                </a:ext>
              </a:extLst>
            </p:cNvPr>
            <p:cNvSpPr txBox="1"/>
            <p:nvPr/>
          </p:nvSpPr>
          <p:spPr>
            <a:xfrm>
              <a:off x="0" y="-19050"/>
              <a:ext cx="2709333" cy="201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55"/>
                </a:lnSpc>
              </a:pPr>
              <a:endParaRPr/>
            </a:p>
          </p:txBody>
        </p:sp>
      </p:grpSp>
      <p:sp>
        <p:nvSpPr>
          <p:cNvPr id="12" name="Freeform 4">
            <a:extLst>
              <a:ext uri="{FF2B5EF4-FFF2-40B4-BE49-F238E27FC236}">
                <a16:creationId xmlns:a16="http://schemas.microsoft.com/office/drawing/2014/main" id="{F169EED1-44C7-E74D-0B56-E203B6E85E68}"/>
              </a:ext>
            </a:extLst>
          </p:cNvPr>
          <p:cNvSpPr/>
          <p:nvPr/>
        </p:nvSpPr>
        <p:spPr>
          <a:xfrm>
            <a:off x="-139700" y="-1400705"/>
            <a:ext cx="12331700" cy="2929960"/>
          </a:xfrm>
          <a:custGeom>
            <a:avLst/>
            <a:gdLst/>
            <a:ahLst/>
            <a:cxnLst/>
            <a:rect l="l" t="t" r="r" b="b"/>
            <a:pathLst>
              <a:path w="7560000" h="4508509">
                <a:moveTo>
                  <a:pt x="0" y="0"/>
                </a:moveTo>
                <a:lnTo>
                  <a:pt x="7560000" y="0"/>
                </a:lnTo>
                <a:lnTo>
                  <a:pt x="7560000" y="4508510"/>
                </a:lnTo>
                <a:lnTo>
                  <a:pt x="0" y="4508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DEDBD-F505-0B40-8E31-BAB5DD0D86A0}"/>
              </a:ext>
            </a:extLst>
          </p:cNvPr>
          <p:cNvSpPr txBox="1"/>
          <p:nvPr/>
        </p:nvSpPr>
        <p:spPr>
          <a:xfrm>
            <a:off x="2354898" y="5071334"/>
            <a:ext cx="7345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erlin Sans FB Demi" panose="020E0802020502020306" pitchFamily="34" charset="0"/>
              </a:rPr>
              <a:t>Hemprasad Badgujar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15EB703-B8AD-432B-DEA6-3C945207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91" y="1555833"/>
            <a:ext cx="9644893" cy="2656707"/>
          </a:xfrm>
        </p:spPr>
        <p:txBody>
          <a:bodyPr>
            <a:noAutofit/>
          </a:bodyPr>
          <a:lstStyle/>
          <a:p>
            <a:r>
              <a:rPr lang="en-US" dirty="0"/>
              <a:t>Investment Advisory AI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60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9AEA-B5FE-8C0A-F4D3-93AF904B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Production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2F876-C0B9-AD4D-19F3-9E33F697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Docker Container Strategy:</a:t>
            </a:r>
          </a:p>
          <a:p>
            <a:r>
              <a:rPr lang="en-IN" dirty="0"/>
              <a:t>1. Agent Service Container (</a:t>
            </a:r>
            <a:r>
              <a:rPr lang="en-IN" dirty="0" err="1"/>
              <a:t>Dockerfile.service</a:t>
            </a:r>
            <a:r>
              <a:rPr lang="en-IN" dirty="0"/>
              <a:t>)</a:t>
            </a:r>
          </a:p>
          <a:p>
            <a:r>
              <a:rPr lang="en-IN" dirty="0"/>
              <a:t>2. </a:t>
            </a:r>
            <a:r>
              <a:rPr lang="en-IN" dirty="0" err="1"/>
              <a:t>Streamlit</a:t>
            </a:r>
            <a:r>
              <a:rPr lang="en-IN" dirty="0"/>
              <a:t> App Container (</a:t>
            </a:r>
            <a:r>
              <a:rPr lang="en-IN" dirty="0" err="1"/>
              <a:t>Dockerfile.app</a:t>
            </a:r>
            <a:r>
              <a:rPr lang="en-IN" dirty="0"/>
              <a:t>)</a:t>
            </a:r>
          </a:p>
          <a:p>
            <a:r>
              <a:rPr lang="en-IN" dirty="0"/>
              <a:t>3. PostgreSQL Container</a:t>
            </a:r>
          </a:p>
          <a:p>
            <a:endParaRPr lang="en-IN" dirty="0"/>
          </a:p>
          <a:p>
            <a:r>
              <a:rPr lang="en-IN" dirty="0">
                <a:latin typeface="Berlin Sans FB Demi" panose="020E0802020502020306" pitchFamily="34" charset="0"/>
              </a:rPr>
              <a:t>Docker Compose Production Setup: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Service Dependencies:</a:t>
            </a:r>
          </a:p>
          <a:p>
            <a:pPr lvl="1"/>
            <a:r>
              <a:rPr lang="en-IN" dirty="0"/>
              <a:t>PostgreSQL → Agent Service → </a:t>
            </a:r>
            <a:r>
              <a:rPr lang="en-IN" dirty="0" err="1"/>
              <a:t>Streamlit</a:t>
            </a:r>
            <a:r>
              <a:rPr lang="en-IN" dirty="0"/>
              <a:t> App</a:t>
            </a:r>
          </a:p>
          <a:p>
            <a:pPr lvl="1"/>
            <a:r>
              <a:rPr lang="en-IN" dirty="0"/>
              <a:t>Production Considerations:</a:t>
            </a:r>
          </a:p>
          <a:p>
            <a:pPr lvl="1"/>
            <a:r>
              <a:rPr lang="en-IN" dirty="0"/>
              <a:t>Scalability:</a:t>
            </a:r>
          </a:p>
          <a:p>
            <a:pPr lvl="2"/>
            <a:r>
              <a:rPr lang="en-IN" dirty="0"/>
              <a:t>Horizontal scaling with load balancers</a:t>
            </a:r>
          </a:p>
          <a:p>
            <a:pPr lvl="2"/>
            <a:r>
              <a:rPr lang="en-IN" dirty="0"/>
              <a:t>Database read replicas</a:t>
            </a:r>
          </a:p>
          <a:p>
            <a:pPr lvl="2"/>
            <a:r>
              <a:rPr lang="en-IN" dirty="0"/>
              <a:t>Redis for session management</a:t>
            </a:r>
          </a:p>
          <a:p>
            <a:pPr lvl="2"/>
            <a:r>
              <a:rPr lang="en-IN" dirty="0"/>
              <a:t>CDN for static assets</a:t>
            </a:r>
          </a:p>
          <a:p>
            <a:pPr lvl="1"/>
            <a:r>
              <a:rPr lang="en-IN" dirty="0"/>
              <a:t>Monitoring:</a:t>
            </a:r>
          </a:p>
          <a:p>
            <a:pPr lvl="2"/>
            <a:r>
              <a:rPr lang="en-IN" dirty="0" err="1"/>
              <a:t>LangSmith</a:t>
            </a:r>
            <a:r>
              <a:rPr lang="en-IN" dirty="0"/>
              <a:t> for agent tracing</a:t>
            </a:r>
          </a:p>
          <a:p>
            <a:pPr lvl="2"/>
            <a:r>
              <a:rPr lang="en-IN" dirty="0" err="1"/>
              <a:t>Langfuse</a:t>
            </a:r>
            <a:r>
              <a:rPr lang="en-IN" dirty="0"/>
              <a:t> for observability</a:t>
            </a:r>
          </a:p>
          <a:p>
            <a:pPr lvl="2"/>
            <a:r>
              <a:rPr lang="en-IN" dirty="0"/>
              <a:t>Health check endpoints</a:t>
            </a:r>
          </a:p>
          <a:p>
            <a:pPr lvl="2"/>
            <a:r>
              <a:rPr lang="en-IN" dirty="0"/>
              <a:t>Performance metrics collection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0A78C-9805-7DA3-8636-EA2C032F07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ED54-E497-981D-CFEE-22EFC80BB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25EE-AE12-DD06-BDE4-B33DB872A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0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FEB-B5AB-87F0-0857-BD5B5B47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Production Go-To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42F9-6706-0A02-67E3-9D1F6481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Deployment &amp; Operations Strategy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Phase 1: Infrastructure 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Cloud Platform Selection:</a:t>
            </a:r>
          </a:p>
          <a:p>
            <a:pPr lvl="1"/>
            <a:r>
              <a:rPr lang="en-IN" dirty="0"/>
              <a:t>AWS/Azure/GCP: Container orchestration with EKS/AKS/GKE</a:t>
            </a:r>
          </a:p>
          <a:p>
            <a:pPr lvl="1"/>
            <a:r>
              <a:rPr lang="en-IN" dirty="0"/>
              <a:t>Database: Managed PostgreSQL (RDS/Azure Database/Cloud SQL)</a:t>
            </a:r>
          </a:p>
          <a:p>
            <a:pPr lvl="1"/>
            <a:r>
              <a:rPr lang="en-IN" dirty="0"/>
              <a:t>Load Balancing: Application Load Balancer with SSL termination</a:t>
            </a:r>
          </a:p>
          <a:p>
            <a:pPr lvl="1"/>
            <a:r>
              <a:rPr lang="en-IN" dirty="0"/>
              <a:t>Monitoring: CloudWatch/Azure Monitor/</a:t>
            </a:r>
            <a:r>
              <a:rPr lang="en-IN" dirty="0" err="1"/>
              <a:t>Stackdriver</a:t>
            </a:r>
            <a:r>
              <a:rPr lang="en-IN" dirty="0"/>
              <a:t> integration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Security Implementation:</a:t>
            </a:r>
          </a:p>
          <a:p>
            <a:pPr lvl="1"/>
            <a:r>
              <a:rPr lang="en-IN" dirty="0"/>
              <a:t>API Gateway: Rate limiting, authentication, SSL/TLS</a:t>
            </a:r>
          </a:p>
          <a:p>
            <a:pPr lvl="1"/>
            <a:r>
              <a:rPr lang="en-IN" dirty="0"/>
              <a:t>Secrets Management: AWS Secrets Manager/Azure Key Vault</a:t>
            </a:r>
          </a:p>
          <a:p>
            <a:pPr lvl="1"/>
            <a:r>
              <a:rPr lang="en-IN" dirty="0"/>
              <a:t>Network Security: VPC, security groups, private subnets</a:t>
            </a:r>
          </a:p>
          <a:p>
            <a:pPr lvl="1"/>
            <a:r>
              <a:rPr lang="en-IN" dirty="0"/>
              <a:t>Compliance: SOC 2, financial data protection standards</a:t>
            </a:r>
          </a:p>
          <a:p>
            <a:pPr lvl="1"/>
            <a:endParaRPr lang="en-IN" dirty="0"/>
          </a:p>
          <a:p>
            <a:r>
              <a:rPr lang="en-IN" dirty="0">
                <a:latin typeface="Berlin Sans FB Demi" panose="020E0802020502020306" pitchFamily="34" charset="0"/>
              </a:rPr>
              <a:t>Phase 2: Application Deployment </a:t>
            </a:r>
          </a:p>
          <a:p>
            <a:r>
              <a:rPr lang="en-IN" dirty="0"/>
              <a:t>CI/CD Pipeline:</a:t>
            </a:r>
          </a:p>
          <a:p>
            <a:pPr lvl="1"/>
            <a:r>
              <a:rPr lang="en-IN" dirty="0"/>
              <a:t>GitHub → Docker Build → Security Scan → Deploy to Staging →</a:t>
            </a:r>
          </a:p>
          <a:p>
            <a:pPr lvl="1"/>
            <a:r>
              <a:rPr lang="en-IN" dirty="0"/>
              <a:t>Performance Tests → Manual Approval → Production Deployment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04B6-CE03-CC47-1E03-A1678111F4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35EB-1398-8A6D-1DFC-3C9AA776D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41F6-270D-6F24-4782-8150E704F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7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CFEB-B5AB-87F0-0857-BD5B5B47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Production Go-To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42F9-6706-0A02-67E3-9D1F64814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Phase 3: Monitoring &amp; Optimization 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Observability Stack:</a:t>
            </a:r>
          </a:p>
          <a:p>
            <a:pPr lvl="1"/>
            <a:r>
              <a:rPr lang="en-IN" dirty="0"/>
              <a:t>Application Monitoring: </a:t>
            </a:r>
            <a:r>
              <a:rPr lang="en-IN" dirty="0" err="1"/>
              <a:t>LangSmith</a:t>
            </a:r>
            <a:r>
              <a:rPr lang="en-IN" dirty="0"/>
              <a:t> agent tracing, </a:t>
            </a:r>
            <a:r>
              <a:rPr lang="en-IN" dirty="0" err="1"/>
              <a:t>Langfuse</a:t>
            </a:r>
            <a:r>
              <a:rPr lang="en-IN" dirty="0"/>
              <a:t> analytics</a:t>
            </a:r>
          </a:p>
          <a:p>
            <a:pPr lvl="1"/>
            <a:r>
              <a:rPr lang="en-IN" dirty="0"/>
              <a:t>Infrastructure Monitoring: Prometheus + Grafana</a:t>
            </a:r>
          </a:p>
          <a:p>
            <a:pPr lvl="1"/>
            <a:r>
              <a:rPr lang="en-IN" dirty="0"/>
              <a:t>Log Management: ELK Stack (Elasticsearch, Logstash, Kibana)</a:t>
            </a:r>
          </a:p>
          <a:p>
            <a:pPr lvl="1"/>
            <a:r>
              <a:rPr lang="en-IN" dirty="0"/>
              <a:t>Alerting: PagerDuty integration for critical issues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Performance Optimization:</a:t>
            </a:r>
          </a:p>
          <a:p>
            <a:pPr lvl="1"/>
            <a:r>
              <a:rPr lang="en-IN" dirty="0"/>
              <a:t>API Caching: Redis for frequently accessed data</a:t>
            </a:r>
          </a:p>
          <a:p>
            <a:pPr lvl="1"/>
            <a:r>
              <a:rPr lang="en-IN" dirty="0"/>
              <a:t>Database Optimization: Query optimization, indexing strategy</a:t>
            </a:r>
          </a:p>
          <a:p>
            <a:pPr lvl="1"/>
            <a:r>
              <a:rPr lang="en-IN" dirty="0"/>
              <a:t>CDN: CloudFront/Azure CDN for static assets</a:t>
            </a:r>
          </a:p>
          <a:p>
            <a:pPr lvl="1"/>
            <a:r>
              <a:rPr lang="en-IN" dirty="0"/>
              <a:t>Auto-scaling: CPU/memory-based scaling policies</a:t>
            </a:r>
          </a:p>
          <a:p>
            <a:pPr lvl="1"/>
            <a:endParaRPr lang="en-IN" dirty="0"/>
          </a:p>
          <a:p>
            <a:r>
              <a:rPr lang="en-IN" dirty="0">
                <a:latin typeface="Berlin Sans FB Demi" panose="020E0802020502020306" pitchFamily="34" charset="0"/>
              </a:rPr>
              <a:t>Phase 4: Production Readiness 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Disaster Recovery:</a:t>
            </a:r>
          </a:p>
          <a:p>
            <a:pPr lvl="1"/>
            <a:r>
              <a:rPr lang="en-IN" dirty="0"/>
              <a:t>Database Backups: Automated daily backups with point-in-time recovery</a:t>
            </a:r>
          </a:p>
          <a:p>
            <a:pPr lvl="1"/>
            <a:r>
              <a:rPr lang="en-IN" dirty="0"/>
              <a:t>Multi-region Deployment: Active-passive setup for high availability</a:t>
            </a:r>
          </a:p>
          <a:p>
            <a:pPr lvl="1"/>
            <a:r>
              <a:rPr lang="en-IN" dirty="0"/>
              <a:t>Data Replication: Cross-region database replication</a:t>
            </a:r>
          </a:p>
          <a:p>
            <a:pPr lvl="1"/>
            <a:r>
              <a:rPr lang="en-IN" dirty="0"/>
              <a:t>Backup Testing: Monthly disaster recovery drills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04B6-CE03-CC47-1E03-A1678111F4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035EB-1398-8A6D-1DFC-3C9AA776D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41F6-270D-6F24-4782-8150E704F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6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5EE9-8778-9D02-C69E-511E59EC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D5B3-4E97-E66B-88ED-76050CA0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/>
              <a:t>Thank you </a:t>
            </a:r>
            <a:endParaRPr lang="en-IN" sz="11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5B997-7B61-4A4F-D527-3CED213606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BA50-BCDB-96BA-5B3F-A0EAF3867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1358-381F-36B3-41D7-CC6AFBFEF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C05F-07C8-505C-EC21-CBDD699C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Agent Roles &amp; Responsibilities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7FF0-C5B6-B143-C7C0-A269E448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Main Supervisor Agent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Role: </a:t>
            </a:r>
            <a:r>
              <a:rPr lang="en-IN" dirty="0"/>
              <a:t>Master orchestrator of investment advisory ecosystem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Key Responsibilities: </a:t>
            </a:r>
            <a:r>
              <a:rPr lang="en-IN" dirty="0"/>
              <a:t>Query routing, multi-team coordination, safety management, context management, decision integration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Analysis Team Supervisor  (Sub-supervisor)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Role: </a:t>
            </a:r>
            <a:r>
              <a:rPr lang="en-IN" dirty="0"/>
              <a:t>Quantitative analysis and portfolio management coordinator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Key Responsibilities: </a:t>
            </a:r>
            <a:r>
              <a:rPr lang="en-IN" dirty="0"/>
              <a:t>Math/Portfolio expert coordination, quantitative analysis oversight, technical analysis coordination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80E2-531A-967B-DC5C-299FB29AC9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8331-8269-F4A4-80D7-AC173F90F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7B01-B6C1-0D94-760D-A365B891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24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A2A6-E3F3-F65B-93AB-6F2603A6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Specialized Expert Agents: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96D0E-50D7-AA56-39F7-1EF3BD93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Market Research Expert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Role: </a:t>
            </a:r>
            <a:r>
              <a:rPr lang="en-IN" dirty="0"/>
              <a:t>Market intelligence and economic analysis specialist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Key Capabilities: </a:t>
            </a:r>
            <a:r>
              <a:rPr lang="en-IN" dirty="0"/>
              <a:t>Company research (SEC filings), economic indicators, news sentiment analysis, sector performance, market trends, regulatory impact, global market monitoring</a:t>
            </a:r>
          </a:p>
          <a:p>
            <a:endParaRPr lang="en-IN" dirty="0"/>
          </a:p>
          <a:p>
            <a:r>
              <a:rPr lang="en-IN" dirty="0">
                <a:latin typeface="Berlin Sans FB Demi" panose="020E0802020502020306" pitchFamily="34" charset="0"/>
              </a:rPr>
              <a:t>Portfolio Expert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Role: </a:t>
            </a:r>
            <a:r>
              <a:rPr lang="en-IN" dirty="0"/>
              <a:t>Portfolio management and securities analysis specialist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Key Capabilities: </a:t>
            </a:r>
            <a:r>
              <a:rPr lang="en-IN" dirty="0"/>
              <a:t>Portfolio evaluation, technical analysis (15+ indicators), securities tracking, transaction analysis, asset allocation, fundamental analysis, rebalancing, performance attribution</a:t>
            </a:r>
          </a:p>
          <a:p>
            <a:endParaRPr lang="en-IN" dirty="0"/>
          </a:p>
          <a:p>
            <a:r>
              <a:rPr lang="en-IN" dirty="0">
                <a:latin typeface="Berlin Sans FB Demi" panose="020E0802020502020306" pitchFamily="34" charset="0"/>
              </a:rPr>
              <a:t>Risk Optimization Expert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Role: </a:t>
            </a:r>
            <a:r>
              <a:rPr lang="en-IN" dirty="0"/>
              <a:t>Risk management and regulatory compliance specialist</a:t>
            </a:r>
          </a:p>
          <a:p>
            <a:pPr lvl="1"/>
            <a:r>
              <a:rPr lang="en-IN" dirty="0">
                <a:latin typeface="Berlin Sans FB Demi" panose="020E0802020502020306" pitchFamily="34" charset="0"/>
              </a:rPr>
              <a:t>Key Capabilities: </a:t>
            </a:r>
            <a:r>
              <a:rPr lang="en-IN" dirty="0" err="1"/>
              <a:t>VaR</a:t>
            </a:r>
            <a:r>
              <a:rPr lang="en-IN" dirty="0"/>
              <a:t>/</a:t>
            </a:r>
            <a:r>
              <a:rPr lang="en-IN" dirty="0" err="1"/>
              <a:t>CVaR</a:t>
            </a:r>
            <a:r>
              <a:rPr lang="en-IN" dirty="0"/>
              <a:t> calculations, risk profiling, compliance monitoring, stress testing (5 scenarios), MPT optimization, violation detection, dynamic risk adjustment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BC97-6B7D-7D6C-76AB-EF4F2A3FA5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0C36-5112-5F95-B28B-E41A2883F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FAF4-0723-C32F-8122-3D532EC4F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6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E8FB-A0F4-B26B-7E9C-BF5E620E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Agent Graph &amp; Hierarchical Structure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74C46CE-51F7-1F04-5CAF-6D27950DD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163662"/>
              </p:ext>
            </p:extLst>
          </p:nvPr>
        </p:nvGraphicFramePr>
        <p:xfrm>
          <a:off x="77788" y="766763"/>
          <a:ext cx="12033250" cy="5688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0F71-A7FF-413C-4DF0-F0CE4B15A2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B9B7-0536-B0F7-C64B-520A13FD3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F07C-7601-A8C0-11ED-C3D514053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2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90AE-0324-C8C2-B2CA-1CA2250B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Agent Communication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CD49-1671-A209-BE74-C67154348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1. Hierarchical Delegation:</a:t>
            </a:r>
          </a:p>
          <a:p>
            <a:pPr lvl="1"/>
            <a:r>
              <a:rPr lang="en-IN" dirty="0"/>
              <a:t>Main Supervisor → Specialized Teams</a:t>
            </a:r>
          </a:p>
          <a:p>
            <a:pPr lvl="1"/>
            <a:r>
              <a:rPr lang="en-IN" dirty="0"/>
              <a:t>Analysis Team Supervisor → Math/Portfolio Experts</a:t>
            </a:r>
          </a:p>
          <a:p>
            <a:pPr lvl="1"/>
            <a:endParaRPr lang="en-IN" dirty="0"/>
          </a:p>
          <a:p>
            <a:r>
              <a:rPr lang="en-IN" dirty="0"/>
              <a:t>2. Cross-Team Coordination:</a:t>
            </a:r>
          </a:p>
          <a:p>
            <a:pPr lvl="1"/>
            <a:r>
              <a:rPr lang="en-IN" dirty="0"/>
              <a:t>Research Expert ↔ Portfolio Expert (market context)</a:t>
            </a:r>
          </a:p>
          <a:p>
            <a:pPr lvl="1"/>
            <a:r>
              <a:rPr lang="en-IN" dirty="0"/>
              <a:t>Risk Expert ↔ Portfolio Expert (risk assessment)</a:t>
            </a:r>
          </a:p>
          <a:p>
            <a:pPr lvl="1"/>
            <a:r>
              <a:rPr lang="en-IN" dirty="0"/>
              <a:t>Math Expert ↔ All Teams (calculations)</a:t>
            </a:r>
          </a:p>
          <a:p>
            <a:endParaRPr lang="en-IN" dirty="0"/>
          </a:p>
          <a:p>
            <a:r>
              <a:rPr lang="en-IN" dirty="0"/>
              <a:t>3. Safety &amp; Validation Layer:</a:t>
            </a:r>
          </a:p>
          <a:p>
            <a:pPr lvl="1"/>
            <a:r>
              <a:rPr lang="en-IN" dirty="0" err="1"/>
              <a:t>LlamaGuard</a:t>
            </a:r>
            <a:r>
              <a:rPr lang="en-IN" dirty="0"/>
              <a:t> input validation</a:t>
            </a:r>
          </a:p>
          <a:p>
            <a:pPr lvl="1"/>
            <a:r>
              <a:rPr lang="en-IN" dirty="0"/>
              <a:t>Response validation and quality checks</a:t>
            </a:r>
          </a:p>
          <a:p>
            <a:pPr lvl="1"/>
            <a:r>
              <a:rPr lang="en-IN" dirty="0"/>
              <a:t>Content safety filtering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6332-8FA1-57B8-7318-1FE757025A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E3BE1-FB98-B579-2F00-BEE5D7F85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ABC2-7747-555D-007D-6146D86E5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8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E2BC-B26D-6B26-098A-0A7C04C8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Flow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4EEA-A8D2-A80C-353C-E0EF711D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Core Components: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AgentDataPacket</a:t>
            </a:r>
            <a:r>
              <a:rPr lang="en-IN" dirty="0"/>
              <a:t> Structure:</a:t>
            </a:r>
          </a:p>
          <a:p>
            <a:pPr lvl="1"/>
            <a:r>
              <a:rPr lang="en-IN" dirty="0"/>
              <a:t> </a:t>
            </a:r>
            <a:r>
              <a:rPr lang="en-IN" dirty="0" err="1"/>
              <a:t>SharedDataCache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Thread-safe data storage for multi-agent sessions</a:t>
            </a:r>
          </a:p>
          <a:p>
            <a:pPr lvl="2"/>
            <a:r>
              <a:rPr lang="en-IN" dirty="0"/>
              <a:t>Data filtering by type, source, target, and timestamp</a:t>
            </a:r>
          </a:p>
          <a:p>
            <a:pPr lvl="2"/>
            <a:r>
              <a:rPr lang="en-IN" dirty="0"/>
              <a:t>Agent subscription system for relevant data types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Data Flow Tools:</a:t>
            </a:r>
          </a:p>
          <a:p>
            <a:pPr lvl="2"/>
            <a:r>
              <a:rPr lang="en-US" dirty="0" err="1"/>
              <a:t>share_data_with_agents</a:t>
            </a:r>
            <a:r>
              <a:rPr lang="en-US" dirty="0"/>
              <a:t>(): Broadcast or targeted data sharing</a:t>
            </a:r>
          </a:p>
          <a:p>
            <a:pPr lvl="2"/>
            <a:r>
              <a:rPr lang="en-US" dirty="0" err="1"/>
              <a:t>get_shared_data</a:t>
            </a:r>
            <a:r>
              <a:rPr lang="en-US" dirty="0"/>
              <a:t>(): Retrieve filtered data packets</a:t>
            </a:r>
          </a:p>
          <a:p>
            <a:pPr lvl="2"/>
            <a:r>
              <a:rPr lang="en-US" dirty="0" err="1"/>
              <a:t>coordinate_workflow</a:t>
            </a:r>
            <a:r>
              <a:rPr lang="en-US" dirty="0"/>
              <a:t>(): Multi-agent workflow orchestration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7BD3-DC34-E0BF-D205-A42F185B6D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A455-C5B5-1533-B46D-ACFC9028E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3E1AC-C73F-6094-AD9A-23A74ED6A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6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4B04-C7B8-7AD7-686B-7A7E29AB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Flow Patterns - Workflow Coordination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B24D-3AA5-82A7-7423-E7459752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>
                <a:latin typeface="Berlin Sans FB Demi" panose="020E0802020502020306" pitchFamily="34" charset="0"/>
              </a:rPr>
              <a:t>Pre-defined Investment Workflows</a:t>
            </a:r>
          </a:p>
          <a:p>
            <a:r>
              <a:rPr lang="en-IN" dirty="0"/>
              <a:t>1. Comprehensive Portfolio Analysis Workflow:</a:t>
            </a:r>
          </a:p>
          <a:p>
            <a:pPr lvl="1"/>
            <a:r>
              <a:rPr lang="en-IN" dirty="0"/>
              <a:t>Step 1: Portfolio Expert → </a:t>
            </a:r>
            <a:r>
              <a:rPr lang="en-IN" dirty="0" err="1"/>
              <a:t>Analyze</a:t>
            </a:r>
            <a:r>
              <a:rPr lang="en-IN" dirty="0"/>
              <a:t> portfolio holdings</a:t>
            </a:r>
          </a:p>
          <a:p>
            <a:pPr lvl="1"/>
            <a:r>
              <a:rPr lang="en-IN" dirty="0"/>
              <a:t>Step 2: Risk Expert → Assess portfolio risk</a:t>
            </a:r>
          </a:p>
          <a:p>
            <a:pPr lvl="1"/>
            <a:r>
              <a:rPr lang="en-IN" dirty="0"/>
              <a:t>Step 3: Research Expert → Research portfolio securities</a:t>
            </a:r>
          </a:p>
          <a:p>
            <a:pPr lvl="1"/>
            <a:r>
              <a:rPr lang="en-IN" dirty="0"/>
              <a:t>Step 4: Math Expert → Calculate risk metrics</a:t>
            </a:r>
          </a:p>
          <a:p>
            <a:pPr lvl="1"/>
            <a:r>
              <a:rPr lang="en-IN" dirty="0"/>
              <a:t>Step 5: Risk Expert → Generate optimization recommendations</a:t>
            </a:r>
          </a:p>
          <a:p>
            <a:r>
              <a:rPr lang="en-IN" dirty="0"/>
              <a:t>2. Market Condition Assessment Workflow:</a:t>
            </a:r>
          </a:p>
          <a:p>
            <a:pPr lvl="1"/>
            <a:r>
              <a:rPr lang="en-IN" dirty="0"/>
              <a:t>Step 1: Research Expert → </a:t>
            </a:r>
            <a:r>
              <a:rPr lang="en-IN" dirty="0" err="1"/>
              <a:t>Analyze</a:t>
            </a:r>
            <a:r>
              <a:rPr lang="en-IN" dirty="0"/>
              <a:t> current market</a:t>
            </a:r>
          </a:p>
          <a:p>
            <a:pPr lvl="1"/>
            <a:r>
              <a:rPr lang="en-IN" dirty="0"/>
              <a:t>Step 2: Risk Expert → Assess economic risks</a:t>
            </a:r>
          </a:p>
          <a:p>
            <a:pPr lvl="1"/>
            <a:r>
              <a:rPr lang="en-IN" dirty="0"/>
              <a:t>Step 3: Math Expert → Calculate market metrics</a:t>
            </a:r>
          </a:p>
          <a:p>
            <a:pPr lvl="1"/>
            <a:r>
              <a:rPr lang="en-IN" dirty="0"/>
              <a:t>Step 4: Portfolio Expert → Evaluate portfolio impact</a:t>
            </a:r>
          </a:p>
          <a:p>
            <a:r>
              <a:rPr lang="en-IN" dirty="0"/>
              <a:t>3. Client Risk Evaluation Workflow:</a:t>
            </a:r>
          </a:p>
          <a:p>
            <a:pPr lvl="1"/>
            <a:r>
              <a:rPr lang="en-IN" dirty="0"/>
              <a:t>Step 1: Portfolio Expert → Get client profile</a:t>
            </a:r>
          </a:p>
          <a:p>
            <a:pPr lvl="1"/>
            <a:r>
              <a:rPr lang="en-IN" dirty="0"/>
              <a:t>Step 2: Risk Expert → Evaluate risk tolerance</a:t>
            </a:r>
          </a:p>
          <a:p>
            <a:pPr lvl="1"/>
            <a:r>
              <a:rPr lang="en-IN" dirty="0"/>
              <a:t>Step 3: Research Expert → </a:t>
            </a:r>
            <a:r>
              <a:rPr lang="en-IN" dirty="0" err="1"/>
              <a:t>Analyze</a:t>
            </a:r>
            <a:r>
              <a:rPr lang="en-IN" dirty="0"/>
              <a:t> market conditions</a:t>
            </a:r>
          </a:p>
          <a:p>
            <a:pPr lvl="1"/>
            <a:r>
              <a:rPr lang="en-IN" dirty="0"/>
              <a:t>Step 4: Risk Expert → Generate risk recommendations</a:t>
            </a:r>
          </a:p>
          <a:p>
            <a:pPr marL="0" indent="0">
              <a:buNone/>
            </a:pPr>
            <a:r>
              <a:rPr lang="en-IN" dirty="0" err="1">
                <a:latin typeface="Berlin Sans FB Demi" panose="020E0802020502020306" pitchFamily="34" charset="0"/>
              </a:rPr>
              <a:t>DataFlowCoordinator</a:t>
            </a:r>
            <a:r>
              <a:rPr lang="en-IN" dirty="0">
                <a:latin typeface="Berlin Sans FB Demi" panose="020E0802020502020306" pitchFamily="34" charset="0"/>
              </a:rPr>
              <a:t> Features:</a:t>
            </a:r>
          </a:p>
          <a:p>
            <a:pPr lvl="1"/>
            <a:r>
              <a:rPr lang="en-IN" dirty="0"/>
              <a:t>Workflow Registration: Template-based workflow definitions</a:t>
            </a:r>
          </a:p>
          <a:p>
            <a:pPr lvl="1"/>
            <a:r>
              <a:rPr lang="en-IN" dirty="0"/>
              <a:t>Execution Tracking: Step-by-step progress monitoring</a:t>
            </a:r>
          </a:p>
          <a:p>
            <a:pPr lvl="1"/>
            <a:r>
              <a:rPr lang="en-IN" dirty="0"/>
              <a:t>State Management: Active workflow status and results</a:t>
            </a:r>
          </a:p>
          <a:p>
            <a:pPr lvl="1"/>
            <a:r>
              <a:rPr lang="en-IN" dirty="0"/>
              <a:t>Error Handling: Retry logic and failure recovery</a:t>
            </a:r>
          </a:p>
          <a:p>
            <a:pPr marL="0" indent="0">
              <a:buNone/>
            </a:pPr>
            <a:r>
              <a:rPr lang="en-IN" dirty="0">
                <a:latin typeface="Berlin Sans FB Demi" panose="020E0802020502020306" pitchFamily="34" charset="0"/>
              </a:rPr>
              <a:t>Real-time Data Synchronization:</a:t>
            </a:r>
          </a:p>
          <a:p>
            <a:pPr lvl="1"/>
            <a:r>
              <a:rPr lang="en-IN" dirty="0"/>
              <a:t>Thread-specific data isolation</a:t>
            </a:r>
          </a:p>
          <a:p>
            <a:pPr lvl="1"/>
            <a:r>
              <a:rPr lang="en-IN" dirty="0"/>
              <a:t>Timestamp-based data ordering</a:t>
            </a:r>
          </a:p>
          <a:p>
            <a:pPr lvl="1"/>
            <a:r>
              <a:rPr lang="en-IN" dirty="0"/>
              <a:t>Automatic data expiration and cleanup</a:t>
            </a:r>
          </a:p>
          <a:p>
            <a:pPr lvl="1"/>
            <a:r>
              <a:rPr lang="en-IN" dirty="0"/>
              <a:t>Cross-agent data dependency resolution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DA9EE-2066-45A9-FA71-730ABBDDBA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BA2C3-8BC2-9F2E-DE3D-E8EDEF542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83723-B486-161F-EA48-8B28EBE5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8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4243-9D12-F5B6-0CEE-34B9E3B3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Decision-Making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707DB-55A0-9B89-56F6-DDAA0E8C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1. Safety-First Approach:</a:t>
            </a:r>
          </a:p>
          <a:p>
            <a:pPr lvl="1"/>
            <a:r>
              <a:rPr lang="en-US" dirty="0" err="1"/>
              <a:t>LlamaGuard</a:t>
            </a:r>
            <a:r>
              <a:rPr lang="en-US" dirty="0"/>
              <a:t> content validation before processing</a:t>
            </a:r>
          </a:p>
          <a:p>
            <a:pPr lvl="1"/>
            <a:r>
              <a:rPr lang="en-US" dirty="0"/>
              <a:t>Unsafe content blocking with explanatory messages</a:t>
            </a:r>
          </a:p>
          <a:p>
            <a:pPr lvl="1"/>
            <a:r>
              <a:rPr lang="en-US" dirty="0"/>
              <a:t>Response validation for quality assurance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2. Context-Aware Routing:</a:t>
            </a:r>
          </a:p>
          <a:p>
            <a:pPr lvl="1"/>
            <a:r>
              <a:rPr lang="en-US" dirty="0"/>
              <a:t>Current market conditions consideration</a:t>
            </a:r>
          </a:p>
          <a:p>
            <a:pPr lvl="1"/>
            <a:r>
              <a:rPr lang="en-US" dirty="0"/>
              <a:t>Client-specific risk profile integration</a:t>
            </a:r>
          </a:p>
          <a:p>
            <a:pPr lvl="1"/>
            <a:r>
              <a:rPr lang="en-US" dirty="0"/>
              <a:t>Historical interaction context</a:t>
            </a:r>
          </a:p>
          <a:p>
            <a:r>
              <a:rPr lang="en-US" dirty="0">
                <a:latin typeface="Berlin Sans FB Demi" panose="020E0802020502020306" pitchFamily="34" charset="0"/>
              </a:rPr>
              <a:t>3. Capability Matching:</a:t>
            </a:r>
          </a:p>
          <a:p>
            <a:pPr lvl="1"/>
            <a:r>
              <a:rPr lang="en-US" dirty="0"/>
              <a:t>Tool availability assessment</a:t>
            </a:r>
          </a:p>
          <a:p>
            <a:pPr lvl="1"/>
            <a:r>
              <a:rPr lang="en-US" dirty="0"/>
              <a:t>Agent expertise alignment</a:t>
            </a:r>
          </a:p>
          <a:p>
            <a:pPr lvl="1"/>
            <a:r>
              <a:rPr lang="en-US" dirty="0"/>
              <a:t>Resource optimization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332A-7B49-1BFA-F9B1-DF84476DC4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D11B-4523-6FE7-23EA-CDA6A063C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31052-0626-8118-AA85-91108D57C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1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C60DA-5F97-944F-03DE-05A963F3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External System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8534-2CAF-FA2B-E1A1-BB14DE172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1. Yahoo Finance (</a:t>
            </a:r>
            <a:r>
              <a:rPr lang="en-IN" dirty="0" err="1">
                <a:latin typeface="Berlin Sans FB Demi" panose="020E0802020502020306" pitchFamily="34" charset="0"/>
              </a:rPr>
              <a:t>yfinance</a:t>
            </a:r>
            <a:r>
              <a:rPr lang="en-IN" dirty="0">
                <a:latin typeface="Berlin Sans FB Demi" panose="020E0802020502020306" pitchFamily="34" charset="0"/>
              </a:rPr>
              <a:t>)</a:t>
            </a:r>
          </a:p>
          <a:p>
            <a:pPr lvl="1"/>
            <a:r>
              <a:rPr lang="en-IN" dirty="0"/>
              <a:t>Purpose: Real-time market data, historical prices, technical indicators</a:t>
            </a:r>
          </a:p>
          <a:p>
            <a:pPr lvl="1"/>
            <a:r>
              <a:rPr lang="en-IN" dirty="0"/>
              <a:t>Cost: Free</a:t>
            </a:r>
          </a:p>
          <a:p>
            <a:pPr lvl="1"/>
            <a:r>
              <a:rPr lang="en-IN" dirty="0"/>
              <a:t>Rate Limits: Built-in delays for reasonable usage</a:t>
            </a:r>
          </a:p>
          <a:p>
            <a:pPr lvl="1"/>
            <a:r>
              <a:rPr lang="en-IN" dirty="0"/>
              <a:t>Integration: Direct Python library integration</a:t>
            </a:r>
          </a:p>
          <a:p>
            <a:pPr lvl="1"/>
            <a:r>
              <a:rPr lang="en-IN" dirty="0"/>
              <a:t>Data: Stock prices, volume, market cap, financial ratios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2. Alpha Vantage API</a:t>
            </a:r>
          </a:p>
          <a:p>
            <a:pPr lvl="1"/>
            <a:r>
              <a:rPr lang="en-IN" dirty="0"/>
              <a:t>Purpose: Advanced market data and technical indicators</a:t>
            </a:r>
          </a:p>
          <a:p>
            <a:pPr lvl="1"/>
            <a:r>
              <a:rPr lang="en-IN" dirty="0"/>
              <a:t>Cost: Free tier (5 </a:t>
            </a:r>
            <a:r>
              <a:rPr lang="en-IN" dirty="0" err="1"/>
              <a:t>req</a:t>
            </a:r>
            <a:r>
              <a:rPr lang="en-IN" dirty="0"/>
              <a:t>/min), paid plans available</a:t>
            </a:r>
          </a:p>
          <a:p>
            <a:pPr lvl="1"/>
            <a:r>
              <a:rPr lang="en-IN" dirty="0"/>
              <a:t>Integration: REST API with caching layer</a:t>
            </a:r>
          </a:p>
          <a:p>
            <a:pPr lvl="1"/>
            <a:r>
              <a:rPr lang="en-IN" dirty="0"/>
              <a:t>Data: Technical indicators, forex, crypto, fundamental data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3. Federal Reserve Economic Data (FRED)</a:t>
            </a:r>
          </a:p>
          <a:p>
            <a:pPr lvl="1"/>
            <a:r>
              <a:rPr lang="en-IN" dirty="0"/>
              <a:t>Purpose: Economic indicators (GDP, inflation, unemployment)</a:t>
            </a:r>
          </a:p>
          <a:p>
            <a:pPr lvl="1"/>
            <a:r>
              <a:rPr lang="en-IN" dirty="0"/>
              <a:t>Cost: Free (120 requests/minute)</a:t>
            </a:r>
          </a:p>
          <a:p>
            <a:pPr lvl="1"/>
            <a:r>
              <a:rPr lang="en-IN" dirty="0"/>
              <a:t>Integration: FRED Python API</a:t>
            </a:r>
          </a:p>
          <a:p>
            <a:pPr lvl="1"/>
            <a:r>
              <a:rPr lang="en-IN" dirty="0"/>
              <a:t>Data: 800,000+ economic time series</a:t>
            </a:r>
          </a:p>
          <a:p>
            <a:pPr lvl="1"/>
            <a:r>
              <a:rPr lang="en-IN" dirty="0"/>
              <a:t>News &amp; Sentiment Analysis: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4. </a:t>
            </a:r>
            <a:r>
              <a:rPr lang="en-IN" dirty="0" err="1">
                <a:latin typeface="Berlin Sans FB Demi" panose="020E0802020502020306" pitchFamily="34" charset="0"/>
              </a:rPr>
              <a:t>NewsAPI</a:t>
            </a:r>
            <a:endParaRPr lang="en-IN" dirty="0">
              <a:latin typeface="Berlin Sans FB Demi" panose="020E0802020502020306" pitchFamily="34" charset="0"/>
            </a:endParaRPr>
          </a:p>
          <a:p>
            <a:pPr lvl="1"/>
            <a:r>
              <a:rPr lang="en-IN" dirty="0"/>
              <a:t>Purpose: News sentiment analysis and market psychology</a:t>
            </a:r>
          </a:p>
          <a:p>
            <a:pPr lvl="1"/>
            <a:r>
              <a:rPr lang="en-IN" dirty="0"/>
              <a:t>Cost: Free tier (1,000 requests/day)</a:t>
            </a:r>
          </a:p>
          <a:p>
            <a:pPr lvl="1"/>
            <a:r>
              <a:rPr lang="en-IN" dirty="0"/>
              <a:t>Integration: REST API with sentiment processing</a:t>
            </a:r>
          </a:p>
          <a:p>
            <a:pPr lvl="1"/>
            <a:r>
              <a:rPr lang="en-IN" dirty="0"/>
              <a:t>Data: Real-time news, historical articles, source filtering</a:t>
            </a:r>
          </a:p>
          <a:p>
            <a:r>
              <a:rPr lang="en-IN" dirty="0">
                <a:latin typeface="Berlin Sans FB Demi" panose="020E0802020502020306" pitchFamily="34" charset="0"/>
              </a:rPr>
              <a:t>5. Financial </a:t>
            </a:r>
            <a:r>
              <a:rPr lang="en-IN" dirty="0" err="1">
                <a:latin typeface="Berlin Sans FB Demi" panose="020E0802020502020306" pitchFamily="34" charset="0"/>
              </a:rPr>
              <a:t>Modeling</a:t>
            </a:r>
            <a:r>
              <a:rPr lang="en-IN" dirty="0">
                <a:latin typeface="Berlin Sans FB Demi" panose="020E0802020502020306" pitchFamily="34" charset="0"/>
              </a:rPr>
              <a:t> Prep API</a:t>
            </a:r>
          </a:p>
          <a:p>
            <a:pPr lvl="1"/>
            <a:r>
              <a:rPr lang="en-IN" dirty="0"/>
              <a:t>Purpose: SEC filings, company fundamentals, financial ratios</a:t>
            </a:r>
          </a:p>
          <a:p>
            <a:pPr lvl="1"/>
            <a:r>
              <a:rPr lang="en-IN" dirty="0"/>
              <a:t>Cost: Paid service with comprehensive data</a:t>
            </a:r>
          </a:p>
          <a:p>
            <a:pPr lvl="1"/>
            <a:r>
              <a:rPr lang="en-IN" dirty="0"/>
              <a:t>Integration: REST API with retry logic</a:t>
            </a:r>
          </a:p>
          <a:p>
            <a:pPr lvl="1"/>
            <a:r>
              <a:rPr lang="en-IN" dirty="0"/>
              <a:t>Data: 10-K/10-Q filings, financial statements, ratios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DAAE-A01A-9C57-D9F4-883ACBA4AE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EBAEBF-2701-48B2-BBA1-FFC8957D4BC3}" type="datetime3">
              <a:rPr lang="en-US" smtClean="0"/>
              <a:t>2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2EA77-7D1E-2AEE-2C1D-36B703D2B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1513-BCBD-E61A-E865-5FC0AC6E5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E9FC35-2961-467C-8145-1B1F8C109C5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33153"/>
      </p:ext>
    </p:extLst>
  </p:cSld>
  <p:clrMapOvr>
    <a:masterClrMapping/>
  </p:clrMapOvr>
</p:sld>
</file>

<file path=ppt/theme/theme1.xml><?xml version="1.0" encoding="utf-8"?>
<a:theme xmlns:a="http://schemas.openxmlformats.org/drawingml/2006/main" name="all Whit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ll White" id="{BB01D48B-7FB9-4B22-B011-331C47416A73}" vid="{8EE8FE0C-D797-43CC-BB88-A16B38DC4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All Black</Template>
  <TotalTime>12337</TotalTime>
  <Words>1348</Words>
  <Application>Microsoft Office PowerPoint</Application>
  <PresentationFormat>Widescreen</PresentationFormat>
  <Paragraphs>221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Berlin Sans FB</vt:lpstr>
      <vt:lpstr>Berlin Sans FB Demi</vt:lpstr>
      <vt:lpstr>all White</vt:lpstr>
      <vt:lpstr>Investment Advisory AI Platform</vt:lpstr>
      <vt:lpstr>Agent Roles &amp; Responsibilities Overview</vt:lpstr>
      <vt:lpstr>Specialized Expert Agents:</vt:lpstr>
      <vt:lpstr>Agent Graph &amp; Hierarchical Structure</vt:lpstr>
      <vt:lpstr>Agent Communication Patterns</vt:lpstr>
      <vt:lpstr>Data Flow Architecture</vt:lpstr>
      <vt:lpstr>Data Flow Patterns - Workflow Coordination</vt:lpstr>
      <vt:lpstr> Decision-Making Framework</vt:lpstr>
      <vt:lpstr>External System Integrations</vt:lpstr>
      <vt:lpstr>Production System Architecture</vt:lpstr>
      <vt:lpstr>Production Go-To Plan</vt:lpstr>
      <vt:lpstr>Production Go-To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</dc:creator>
  <cp:lastModifiedBy>Hemprasad Badgujar</cp:lastModifiedBy>
  <cp:revision>69</cp:revision>
  <dcterms:created xsi:type="dcterms:W3CDTF">2024-10-03T08:50:53Z</dcterms:created>
  <dcterms:modified xsi:type="dcterms:W3CDTF">2025-10-02T16:00:01Z</dcterms:modified>
</cp:coreProperties>
</file>