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0" r:id="rId4"/>
    <p:sldId id="271" r:id="rId5"/>
    <p:sldId id="272" r:id="rId6"/>
    <p:sldId id="274" r:id="rId7"/>
    <p:sldId id="277" r:id="rId8"/>
    <p:sldId id="262" r:id="rId9"/>
    <p:sldId id="265" r:id="rId10"/>
    <p:sldId id="266" r:id="rId11"/>
    <p:sldId id="264" r:id="rId12"/>
    <p:sldId id="268" r:id="rId13"/>
    <p:sldId id="287" r:id="rId14"/>
    <p:sldId id="292" r:id="rId15"/>
    <p:sldId id="293" r:id="rId16"/>
    <p:sldId id="294" r:id="rId17"/>
    <p:sldId id="295" r:id="rId18"/>
    <p:sldId id="288" r:id="rId19"/>
    <p:sldId id="289" r:id="rId20"/>
    <p:sldId id="275" r:id="rId21"/>
    <p:sldId id="278" r:id="rId22"/>
    <p:sldId id="263" r:id="rId23"/>
    <p:sldId id="279" r:id="rId24"/>
    <p:sldId id="280" r:id="rId25"/>
    <p:sldId id="281" r:id="rId26"/>
    <p:sldId id="283" r:id="rId27"/>
    <p:sldId id="282" r:id="rId28"/>
    <p:sldId id="290" r:id="rId29"/>
    <p:sldId id="291" r:id="rId30"/>
    <p:sldId id="258" r:id="rId31"/>
    <p:sldId id="284" r:id="rId32"/>
    <p:sldId id="26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dall Kuzminskas" initials="KK" lastIdx="2" clrIdx="0">
    <p:extLst>
      <p:ext uri="{19B8F6BF-5375-455C-9EA6-DF929625EA0E}">
        <p15:presenceInfo xmlns:p15="http://schemas.microsoft.com/office/powerpoint/2012/main" userId="2fd02a74bb6af0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3" autoAdjust="0"/>
    <p:restoredTop sz="94660"/>
  </p:normalViewPr>
  <p:slideViewPr>
    <p:cSldViewPr snapToGrid="0">
      <p:cViewPr>
        <p:scale>
          <a:sx n="50" d="100"/>
          <a:sy n="50" d="100"/>
        </p:scale>
        <p:origin x="3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7E462-4B52-4E11-BB54-A868DBF24CF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A35CB-437B-4240-B34A-CC01F05E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8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(Or </a:t>
            </a:r>
            <a:r>
              <a:rPr lang="en-US" dirty="0" err="1"/>
              <a:t>Fn</a:t>
            </a:r>
            <a:r>
              <a:rPr lang="en-US" dirty="0"/>
              <a:t> + Home if it isn’t a separate button)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35CB-437B-4240-B34A-CC01F05EBD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36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look like a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35CB-437B-4240-B34A-CC01F05EBD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09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general format, percentage, date, currency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35CB-437B-4240-B34A-CC01F05EBD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9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35CB-437B-4240-B34A-CC01F05EBD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8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rate function calculates the % growth rate b/w a time period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35CB-437B-4240-B34A-CC01F05EBDA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9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B6B9-8CE3-4F48-A67C-6B48D175F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DF8CB-A8D5-4171-826D-1CE2B43C8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0B4DE-A52A-4B3A-AF8C-AD45B0B0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826E-F305-47A0-BEF3-905B70DEEAC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1860F-F7F5-4A6A-A402-4D85D213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CDE28-C424-4615-B4CD-60AF4FDD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BB89-064B-4BAC-AEAF-B75B23218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E079-CCC3-4813-822E-D3F7CB63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E160D-DBC6-4F00-9590-0C61F30B8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F8E7C-6342-417F-AC17-3526A9F8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826E-F305-47A0-BEF3-905B70DEEAC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550D-5C0E-4E3E-9419-847EDE45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3573-585C-4689-AA94-3D8CBB8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BB89-064B-4BAC-AEAF-B75B23218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9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D9211-1A28-41A0-BA6B-142EC066B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1D49-D531-42EF-BE35-F329B0D6E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8477F-D2F8-4357-B8A2-8D432D17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826E-F305-47A0-BEF3-905B70DEEAC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F9856-EECD-4A39-A965-663E07BD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DACA-5272-40D5-BBDF-BBAB4E0C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BB89-064B-4BAC-AEAF-B75B23218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7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CCB7-63A4-4712-8E09-FE4C9A06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AA12-0910-4F05-8AE1-4230E3E91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1893C-53B0-4598-9434-ACA46200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826E-F305-47A0-BEF3-905B70DEEAC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046E-EF22-44F3-93ED-C798C134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F545B-EF25-491D-AA3F-73921FDF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BB89-064B-4BAC-AEAF-B75B23218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E756-5AAE-4A3B-827A-DFEDE658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E6702-BAD4-4683-B763-A527F60E6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BAA2-96A1-42BF-898A-3390F50F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826E-F305-47A0-BEF3-905B70DEEAC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A027D-FC4F-4572-AE91-7A29D43A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C4C6C-AF86-431D-866F-A3DB1789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BB89-064B-4BAC-AEAF-B75B23218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4CB4-FC9A-4A1C-83C7-C5277100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BF252-FB55-4DFF-BCBA-42A233A71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F2FDC-683C-43BD-A5EB-741590ACE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80D1A-0B19-4D31-9ED8-993DA6B9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826E-F305-47A0-BEF3-905B70DEEAC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81A74-E0FB-4948-BFCC-E81CBBE7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A94A9-9960-40EE-91DE-95558695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BB89-064B-4BAC-AEAF-B75B23218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B9F7-A256-4B23-BB44-86EFAA20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194F-B43A-4CBD-B0F1-A7905C9DA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6C4D-9B8A-4A42-82F6-9E13E221C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CC67F-447B-42E9-9CBF-5C271628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69534-0D64-4F1A-967B-33C02CD28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4ED3E-A66B-4229-9FD6-C2B9044E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826E-F305-47A0-BEF3-905B70DEEAC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1B4E6-87A3-4C5F-BDBF-E5CFD57C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4B61A-E2F6-406B-8198-84995F5C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BB89-064B-4BAC-AEAF-B75B23218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9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B1A6-520D-4D8A-86E0-8974CD87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F0380-1B9A-42E0-A917-D440B5BC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826E-F305-47A0-BEF3-905B70DEEAC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7007E-1DDD-47C5-820A-E9501208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6E755-B169-4ED6-9D76-2F9C0C1B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BB89-064B-4BAC-AEAF-B75B23218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52BF9-40C6-4C17-9BCD-41500F44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826E-F305-47A0-BEF3-905B70DEEAC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4C9B5-6E86-4067-8EDB-76F354F2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30D67-EE0D-45E3-A383-830FF41A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BB89-064B-4BAC-AEAF-B75B23218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8D7D-4180-4C80-B424-AC705821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A9734-516A-4281-9CE5-BC3BE604A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7054B-69B3-40B7-984D-0F850DBDE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02168-B333-442A-8D2E-8E1011E8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826E-F305-47A0-BEF3-905B70DEEAC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E8FAA-1D44-4969-A251-F5965BBE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9CB4D-5368-4D73-9D35-996C4573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BB89-064B-4BAC-AEAF-B75B23218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3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A168-25E1-45A2-B4D1-E0E22254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DACE3-B82E-46DB-A94A-587D1724C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47F50-DD19-4E65-A11F-11287D987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3C116-2385-4FC3-BAD3-4A17B57F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826E-F305-47A0-BEF3-905B70DEEAC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2FCAB-0467-4B10-8598-9A97F983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9E138-6598-47D4-BD8C-229F9964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BB89-064B-4BAC-AEAF-B75B23218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8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75802-2E56-4D59-B2C4-A9424062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0B58D-772F-42F8-840F-0510D5DC3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FCF6A-6BC7-4623-99E3-ED6767C4E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826E-F305-47A0-BEF3-905B70DEEAC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22FF6-75B2-4A0C-A560-DD620A1DD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37554-0F07-4ACC-B8D4-F67ECBD82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4BB89-064B-4BAC-AEAF-B75B23218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pple.stackexchange.com/questions/106058/difference-between-us-qwerty-and-international-qwerty-apple-keyboar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c.com/larry-kim/top-10-excel-shortcuts-you-need-to-know.html" TargetMode="External"/><Relationship Id="rId2" Type="http://schemas.openxmlformats.org/officeDocument/2006/relationships/hyperlink" Target="https://exceljet.net/keyboard-shortcu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usinessinsider.com/excel-keyboard-shortcuts-windows-and-mac-2017-5#view-2" TargetMode="External"/><Relationship Id="rId4" Type="http://schemas.openxmlformats.org/officeDocument/2006/relationships/hyperlink" Target="https://www.tutorialspoint.com/excel/excel_create_worksheet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D1D798-AE54-4BE9-AE65-E53D4CAD2F61}"/>
              </a:ext>
            </a:extLst>
          </p:cNvPr>
          <p:cNvSpPr/>
          <p:nvPr/>
        </p:nvSpPr>
        <p:spPr>
          <a:xfrm>
            <a:off x="0" y="1600200"/>
            <a:ext cx="12192000" cy="3657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58F37-A6E8-4B76-8229-8CF0CCC8C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0043"/>
            <a:ext cx="9144000" cy="2387600"/>
          </a:xfrm>
        </p:spPr>
        <p:txBody>
          <a:bodyPr/>
          <a:lstStyle/>
          <a:p>
            <a:r>
              <a:rPr lang="en-US" dirty="0"/>
              <a:t>Excel:</a:t>
            </a:r>
            <a:br>
              <a:rPr lang="en-US" dirty="0"/>
            </a:br>
            <a:r>
              <a:rPr lang="en-US" dirty="0"/>
              <a:t> Shortcuts and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D4385-15B9-4965-A8AC-ABAA94EBD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9718"/>
            <a:ext cx="9144000" cy="1655762"/>
          </a:xfrm>
        </p:spPr>
        <p:txBody>
          <a:bodyPr/>
          <a:lstStyle/>
          <a:p>
            <a:r>
              <a:rPr lang="en-US" dirty="0"/>
              <a:t>By Kendall Kuzminskas</a:t>
            </a:r>
          </a:p>
        </p:txBody>
      </p:sp>
    </p:spTree>
    <p:extLst>
      <p:ext uri="{BB962C8B-B14F-4D97-AF65-F5344CB8AC3E}">
        <p14:creationId xmlns:p14="http://schemas.microsoft.com/office/powerpoint/2010/main" val="72565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E76F87-F174-4335-A1FF-9F16C0A5A348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43934-D0DA-4A72-9688-43F0D3F3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Values into a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CA84-E86E-4A08-BB77-98218ECC4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only keyboard controls:</a:t>
            </a:r>
          </a:p>
          <a:p>
            <a:r>
              <a:rPr lang="en-US" dirty="0"/>
              <a:t>Copy the formula</a:t>
            </a:r>
          </a:p>
          <a:p>
            <a:r>
              <a:rPr lang="en-US" dirty="0"/>
              <a:t>Select the entire column</a:t>
            </a:r>
          </a:p>
          <a:p>
            <a:r>
              <a:rPr lang="en-US" dirty="0"/>
              <a:t>Paste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Keyboard controls vs. box double click</a:t>
            </a:r>
          </a:p>
          <a:p>
            <a:r>
              <a:rPr lang="en-US" dirty="0"/>
              <a:t>Key board controls copies it to the entire column</a:t>
            </a:r>
          </a:p>
          <a:p>
            <a:r>
              <a:rPr lang="en-US" dirty="0"/>
              <a:t>Box double click copies it to end of the data</a:t>
            </a:r>
          </a:p>
        </p:txBody>
      </p:sp>
    </p:spTree>
    <p:extLst>
      <p:ext uri="{BB962C8B-B14F-4D97-AF65-F5344CB8AC3E}">
        <p14:creationId xmlns:p14="http://schemas.microsoft.com/office/powerpoint/2010/main" val="134915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DB562A-FCAB-40B1-BD52-43C336D6A69E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D4646-D746-4171-A676-2A3EE075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8A87-0CCF-423F-BA2B-1C899324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SUMIFS</a:t>
            </a:r>
          </a:p>
          <a:p>
            <a:r>
              <a:rPr lang="en-US" dirty="0"/>
              <a:t>IF</a:t>
            </a:r>
          </a:p>
          <a:p>
            <a:r>
              <a:rPr lang="en-US" dirty="0"/>
              <a:t>AND/OR</a:t>
            </a:r>
          </a:p>
          <a:p>
            <a:r>
              <a:rPr lang="en-US" dirty="0"/>
              <a:t>CHOOSE</a:t>
            </a:r>
          </a:p>
          <a:p>
            <a:r>
              <a:rPr lang="en-US" dirty="0"/>
              <a:t>VLOOKUP</a:t>
            </a:r>
          </a:p>
          <a:p>
            <a:r>
              <a:rPr lang="en-US" dirty="0"/>
              <a:t>HLOOKUP</a:t>
            </a:r>
          </a:p>
        </p:txBody>
      </p:sp>
    </p:spTree>
    <p:extLst>
      <p:ext uri="{BB962C8B-B14F-4D97-AF65-F5344CB8AC3E}">
        <p14:creationId xmlns:p14="http://schemas.microsoft.com/office/powerpoint/2010/main" val="329387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9FB7C1-EAF0-44BA-90B6-0AFA1BB93442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CECB7-6823-47CD-B5C3-08CC4CD4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F1AB8-026C-4C65-BEF1-D9B988696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this function look like?</a:t>
            </a:r>
          </a:p>
          <a:p>
            <a:r>
              <a:rPr lang="en-US" dirty="0"/>
              <a:t>Uses one or more criteria</a:t>
            </a:r>
          </a:p>
          <a:p>
            <a:r>
              <a:rPr lang="en-US" dirty="0"/>
              <a:t>Format: =SUMIFS(</a:t>
            </a:r>
            <a:r>
              <a:rPr lang="en-US" dirty="0" err="1"/>
              <a:t>sum_range</a:t>
            </a:r>
            <a:r>
              <a:rPr lang="en-US" dirty="0"/>
              <a:t>, criteria1_range, criteria1,…)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Let’s sum up how much was spent on food in the month of January</a:t>
            </a:r>
          </a:p>
        </p:txBody>
      </p:sp>
    </p:spTree>
    <p:extLst>
      <p:ext uri="{BB962C8B-B14F-4D97-AF65-F5344CB8AC3E}">
        <p14:creationId xmlns:p14="http://schemas.microsoft.com/office/powerpoint/2010/main" val="160300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2B95AC7-4A1B-45F0-86D0-57B26BE66EBD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 descr="Teacher">
            <a:extLst>
              <a:ext uri="{FF2B5EF4-FFF2-40B4-BE49-F238E27FC236}">
                <a16:creationId xmlns:a16="http://schemas.microsoft.com/office/drawing/2014/main" id="{C94CB7C9-8C77-441D-968E-EE6902EF7D3F}"/>
              </a:ext>
            </a:extLst>
          </p:cNvPr>
          <p:cNvSpPr/>
          <p:nvPr/>
        </p:nvSpPr>
        <p:spPr>
          <a:xfrm>
            <a:off x="10712824" y="5535987"/>
            <a:ext cx="1281951" cy="12819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4D43C-8A25-402F-A7EA-88394D56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SUMIFS-Money Spent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3467-B98B-478C-8311-96099938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67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we want:</a:t>
            </a:r>
          </a:p>
          <a:p>
            <a:pPr lvl="1"/>
            <a:r>
              <a:rPr lang="en-US" dirty="0"/>
              <a:t>A formula that only selects </a:t>
            </a:r>
            <a:r>
              <a:rPr lang="en-US" dirty="0">
                <a:solidFill>
                  <a:schemeClr val="accent2"/>
                </a:solidFill>
              </a:rPr>
              <a:t>the amount spent </a:t>
            </a:r>
            <a:r>
              <a:rPr lang="en-US" dirty="0"/>
              <a:t>for the category “</a:t>
            </a:r>
            <a:r>
              <a:rPr lang="en-US" dirty="0">
                <a:solidFill>
                  <a:srgbClr val="FF0000"/>
                </a:solidFill>
              </a:rPr>
              <a:t>Food</a:t>
            </a:r>
            <a:r>
              <a:rPr lang="en-US" dirty="0"/>
              <a:t>” with a  Date in </a:t>
            </a:r>
            <a:r>
              <a:rPr lang="en-US" dirty="0">
                <a:solidFill>
                  <a:srgbClr val="0070C0"/>
                </a:solidFill>
              </a:rPr>
              <a:t>January, </a:t>
            </a:r>
            <a:r>
              <a:rPr lang="en-US" dirty="0"/>
              <a:t>that is an </a:t>
            </a:r>
            <a:r>
              <a:rPr lang="en-US" dirty="0">
                <a:solidFill>
                  <a:srgbClr val="00B050"/>
                </a:solidFill>
              </a:rPr>
              <a:t>Expense</a:t>
            </a:r>
            <a:r>
              <a:rPr lang="en-US" dirty="0"/>
              <a:t> </a:t>
            </a:r>
          </a:p>
          <a:p>
            <a:r>
              <a:rPr lang="en-US" dirty="0"/>
              <a:t>=SUMIFS(receipts!$B:$B, receipts!$D:$D, "Expense", receipts!$C:$C, C$1, receipts!$A:$A, "&gt;=" &amp; DATE(2019, $A2, 1), receipts!$A:$A, "&lt;=" &amp; EOMONTH(DATE(2019,$A2,1),0))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5599E-7FF1-4A77-A86D-729C8F1DC262}"/>
              </a:ext>
            </a:extLst>
          </p:cNvPr>
          <p:cNvSpPr/>
          <p:nvPr/>
        </p:nvSpPr>
        <p:spPr>
          <a:xfrm>
            <a:off x="2545080" y="3124200"/>
            <a:ext cx="217932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F6A66-5C76-41E4-8A55-24B960569FC9}"/>
              </a:ext>
            </a:extLst>
          </p:cNvPr>
          <p:cNvSpPr/>
          <p:nvPr/>
        </p:nvSpPr>
        <p:spPr>
          <a:xfrm>
            <a:off x="4846320" y="3124200"/>
            <a:ext cx="3870960" cy="32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2B464A-5DB1-42D4-9674-5B5F18AB5792}"/>
              </a:ext>
            </a:extLst>
          </p:cNvPr>
          <p:cNvSpPr/>
          <p:nvPr/>
        </p:nvSpPr>
        <p:spPr>
          <a:xfrm>
            <a:off x="8808720" y="3124200"/>
            <a:ext cx="2133600" cy="320040"/>
          </a:xfrm>
          <a:prstGeom prst="rect">
            <a:avLst/>
          </a:prstGeom>
          <a:solidFill>
            <a:srgbClr val="FA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3F7BD3-45E6-4A1B-87FA-4229FC94A92E}"/>
              </a:ext>
            </a:extLst>
          </p:cNvPr>
          <p:cNvSpPr/>
          <p:nvPr/>
        </p:nvSpPr>
        <p:spPr>
          <a:xfrm>
            <a:off x="1143000" y="3512500"/>
            <a:ext cx="731520" cy="320039"/>
          </a:xfrm>
          <a:prstGeom prst="rect">
            <a:avLst/>
          </a:prstGeom>
          <a:solidFill>
            <a:srgbClr val="FA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194C2-D789-4023-B09E-2DDFEC8600E8}"/>
              </a:ext>
            </a:extLst>
          </p:cNvPr>
          <p:cNvSpPr/>
          <p:nvPr/>
        </p:nvSpPr>
        <p:spPr>
          <a:xfrm>
            <a:off x="1874520" y="3512502"/>
            <a:ext cx="9296400" cy="32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306B7-496B-4202-B6B8-EF38B112461A}"/>
              </a:ext>
            </a:extLst>
          </p:cNvPr>
          <p:cNvSpPr/>
          <p:nvPr/>
        </p:nvSpPr>
        <p:spPr>
          <a:xfrm>
            <a:off x="1143000" y="3900802"/>
            <a:ext cx="4953000" cy="32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85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2B95AC7-4A1B-45F0-86D0-57B26BE66EBD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 descr="Teacher">
            <a:extLst>
              <a:ext uri="{FF2B5EF4-FFF2-40B4-BE49-F238E27FC236}">
                <a16:creationId xmlns:a16="http://schemas.microsoft.com/office/drawing/2014/main" id="{C94CB7C9-8C77-441D-968E-EE6902EF7D3F}"/>
              </a:ext>
            </a:extLst>
          </p:cNvPr>
          <p:cNvSpPr/>
          <p:nvPr/>
        </p:nvSpPr>
        <p:spPr>
          <a:xfrm>
            <a:off x="10712824" y="5535987"/>
            <a:ext cx="1281951" cy="12819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4D43C-8A25-402F-A7EA-88394D56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SUMIFS-Money Spent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3467-B98B-478C-8311-96099938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67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we want:</a:t>
            </a:r>
          </a:p>
          <a:p>
            <a:pPr lvl="1"/>
            <a:r>
              <a:rPr lang="en-US" dirty="0"/>
              <a:t>A formula that only selects </a:t>
            </a:r>
            <a:r>
              <a:rPr lang="en-US" dirty="0">
                <a:solidFill>
                  <a:schemeClr val="accent2"/>
                </a:solidFill>
              </a:rPr>
              <a:t>the amount spent </a:t>
            </a:r>
            <a:r>
              <a:rPr lang="en-US" dirty="0"/>
              <a:t>for the category “</a:t>
            </a:r>
            <a:r>
              <a:rPr lang="en-US" dirty="0">
                <a:solidFill>
                  <a:srgbClr val="FF0000"/>
                </a:solidFill>
              </a:rPr>
              <a:t>Food</a:t>
            </a:r>
            <a:r>
              <a:rPr lang="en-US" dirty="0"/>
              <a:t>” with a  Date in </a:t>
            </a:r>
            <a:r>
              <a:rPr lang="en-US" dirty="0">
                <a:solidFill>
                  <a:srgbClr val="0070C0"/>
                </a:solidFill>
              </a:rPr>
              <a:t>January, </a:t>
            </a:r>
            <a:r>
              <a:rPr lang="en-US" dirty="0"/>
              <a:t>that is an </a:t>
            </a:r>
            <a:r>
              <a:rPr lang="en-US" dirty="0">
                <a:solidFill>
                  <a:srgbClr val="00B050"/>
                </a:solidFill>
              </a:rPr>
              <a:t>Expense</a:t>
            </a:r>
            <a:r>
              <a:rPr lang="en-US" dirty="0"/>
              <a:t> </a:t>
            </a:r>
          </a:p>
          <a:p>
            <a:r>
              <a:rPr lang="en-US" dirty="0"/>
              <a:t>=SUMIFS(receipts!$B:$B, receipts!$D:$D, "Expense", receipts!$C:$C, C$1, receipts!$A:$A, "&gt;=" &amp; DATE(2019, $A2, 1), receipts!$A:$A, "&lt;=" &amp; EOMONTH(DATE(2019,$A2,1),0))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F6A66-5C76-41E4-8A55-24B960569FC9}"/>
              </a:ext>
            </a:extLst>
          </p:cNvPr>
          <p:cNvSpPr/>
          <p:nvPr/>
        </p:nvSpPr>
        <p:spPr>
          <a:xfrm>
            <a:off x="4846320" y="3124200"/>
            <a:ext cx="3870960" cy="32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2B464A-5DB1-42D4-9674-5B5F18AB5792}"/>
              </a:ext>
            </a:extLst>
          </p:cNvPr>
          <p:cNvSpPr/>
          <p:nvPr/>
        </p:nvSpPr>
        <p:spPr>
          <a:xfrm>
            <a:off x="8808720" y="3124200"/>
            <a:ext cx="2133600" cy="320040"/>
          </a:xfrm>
          <a:prstGeom prst="rect">
            <a:avLst/>
          </a:prstGeom>
          <a:solidFill>
            <a:srgbClr val="FA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3F7BD3-45E6-4A1B-87FA-4229FC94A92E}"/>
              </a:ext>
            </a:extLst>
          </p:cNvPr>
          <p:cNvSpPr/>
          <p:nvPr/>
        </p:nvSpPr>
        <p:spPr>
          <a:xfrm>
            <a:off x="1143000" y="3512500"/>
            <a:ext cx="731520" cy="320039"/>
          </a:xfrm>
          <a:prstGeom prst="rect">
            <a:avLst/>
          </a:prstGeom>
          <a:solidFill>
            <a:srgbClr val="FA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194C2-D789-4023-B09E-2DDFEC8600E8}"/>
              </a:ext>
            </a:extLst>
          </p:cNvPr>
          <p:cNvSpPr/>
          <p:nvPr/>
        </p:nvSpPr>
        <p:spPr>
          <a:xfrm>
            <a:off x="1874520" y="3512502"/>
            <a:ext cx="9296400" cy="32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306B7-496B-4202-B6B8-EF38B112461A}"/>
              </a:ext>
            </a:extLst>
          </p:cNvPr>
          <p:cNvSpPr/>
          <p:nvPr/>
        </p:nvSpPr>
        <p:spPr>
          <a:xfrm>
            <a:off x="1143000" y="3900802"/>
            <a:ext cx="4953000" cy="32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1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2B95AC7-4A1B-45F0-86D0-57B26BE66EBD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 descr="Teacher">
            <a:extLst>
              <a:ext uri="{FF2B5EF4-FFF2-40B4-BE49-F238E27FC236}">
                <a16:creationId xmlns:a16="http://schemas.microsoft.com/office/drawing/2014/main" id="{C94CB7C9-8C77-441D-968E-EE6902EF7D3F}"/>
              </a:ext>
            </a:extLst>
          </p:cNvPr>
          <p:cNvSpPr/>
          <p:nvPr/>
        </p:nvSpPr>
        <p:spPr>
          <a:xfrm>
            <a:off x="10712824" y="5535987"/>
            <a:ext cx="1281951" cy="12819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4D43C-8A25-402F-A7EA-88394D56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SUMIFS-Money Spent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3467-B98B-478C-8311-96099938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67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we want:</a:t>
            </a:r>
          </a:p>
          <a:p>
            <a:pPr lvl="1"/>
            <a:r>
              <a:rPr lang="en-US" dirty="0"/>
              <a:t>A formula that only selects </a:t>
            </a:r>
            <a:r>
              <a:rPr lang="en-US" dirty="0">
                <a:solidFill>
                  <a:schemeClr val="accent2"/>
                </a:solidFill>
              </a:rPr>
              <a:t>the amount spent </a:t>
            </a:r>
            <a:r>
              <a:rPr lang="en-US" dirty="0"/>
              <a:t>for the category “</a:t>
            </a:r>
            <a:r>
              <a:rPr lang="en-US" dirty="0">
                <a:solidFill>
                  <a:srgbClr val="FF0000"/>
                </a:solidFill>
              </a:rPr>
              <a:t>Food</a:t>
            </a:r>
            <a:r>
              <a:rPr lang="en-US" dirty="0"/>
              <a:t>” with a  Date in </a:t>
            </a:r>
            <a:r>
              <a:rPr lang="en-US" dirty="0">
                <a:solidFill>
                  <a:srgbClr val="0070C0"/>
                </a:solidFill>
              </a:rPr>
              <a:t>January, </a:t>
            </a:r>
            <a:r>
              <a:rPr lang="en-US" dirty="0"/>
              <a:t>that is an </a:t>
            </a:r>
            <a:r>
              <a:rPr lang="en-US" dirty="0">
                <a:solidFill>
                  <a:srgbClr val="00B050"/>
                </a:solidFill>
              </a:rPr>
              <a:t>Expense</a:t>
            </a:r>
            <a:r>
              <a:rPr lang="en-US" dirty="0"/>
              <a:t> </a:t>
            </a:r>
          </a:p>
          <a:p>
            <a:r>
              <a:rPr lang="en-US" dirty="0"/>
              <a:t>=SUMIFS(receipts!$B:$B, receipts!$D:$D, "Expense", receipts!$C:$C, C$1, receipts!$A:$A, "&gt;=" &amp; DATE(2019, $A2, 1), receipts!$A:$A, "&lt;=" &amp; EOMONTH(DATE(2019,$A2,1),0))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2B464A-5DB1-42D4-9674-5B5F18AB5792}"/>
              </a:ext>
            </a:extLst>
          </p:cNvPr>
          <p:cNvSpPr/>
          <p:nvPr/>
        </p:nvSpPr>
        <p:spPr>
          <a:xfrm>
            <a:off x="8808720" y="3124200"/>
            <a:ext cx="2133600" cy="320040"/>
          </a:xfrm>
          <a:prstGeom prst="rect">
            <a:avLst/>
          </a:prstGeom>
          <a:solidFill>
            <a:srgbClr val="FA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3F7BD3-45E6-4A1B-87FA-4229FC94A92E}"/>
              </a:ext>
            </a:extLst>
          </p:cNvPr>
          <p:cNvSpPr/>
          <p:nvPr/>
        </p:nvSpPr>
        <p:spPr>
          <a:xfrm>
            <a:off x="1143000" y="3512500"/>
            <a:ext cx="731520" cy="320039"/>
          </a:xfrm>
          <a:prstGeom prst="rect">
            <a:avLst/>
          </a:prstGeom>
          <a:solidFill>
            <a:srgbClr val="FA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194C2-D789-4023-B09E-2DDFEC8600E8}"/>
              </a:ext>
            </a:extLst>
          </p:cNvPr>
          <p:cNvSpPr/>
          <p:nvPr/>
        </p:nvSpPr>
        <p:spPr>
          <a:xfrm>
            <a:off x="1874520" y="3512502"/>
            <a:ext cx="9296400" cy="32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306B7-496B-4202-B6B8-EF38B112461A}"/>
              </a:ext>
            </a:extLst>
          </p:cNvPr>
          <p:cNvSpPr/>
          <p:nvPr/>
        </p:nvSpPr>
        <p:spPr>
          <a:xfrm>
            <a:off x="1143000" y="3900802"/>
            <a:ext cx="4953000" cy="32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37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2B95AC7-4A1B-45F0-86D0-57B26BE66EBD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 descr="Teacher">
            <a:extLst>
              <a:ext uri="{FF2B5EF4-FFF2-40B4-BE49-F238E27FC236}">
                <a16:creationId xmlns:a16="http://schemas.microsoft.com/office/drawing/2014/main" id="{C94CB7C9-8C77-441D-968E-EE6902EF7D3F}"/>
              </a:ext>
            </a:extLst>
          </p:cNvPr>
          <p:cNvSpPr/>
          <p:nvPr/>
        </p:nvSpPr>
        <p:spPr>
          <a:xfrm>
            <a:off x="10712824" y="5535987"/>
            <a:ext cx="1281951" cy="12819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4D43C-8A25-402F-A7EA-88394D56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SUMIFS-Money Spent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3467-B98B-478C-8311-96099938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67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we want:</a:t>
            </a:r>
          </a:p>
          <a:p>
            <a:pPr lvl="1"/>
            <a:r>
              <a:rPr lang="en-US" dirty="0"/>
              <a:t>A formula that only selects </a:t>
            </a:r>
            <a:r>
              <a:rPr lang="en-US" dirty="0">
                <a:solidFill>
                  <a:schemeClr val="accent2"/>
                </a:solidFill>
              </a:rPr>
              <a:t>the amount spent </a:t>
            </a:r>
            <a:r>
              <a:rPr lang="en-US" dirty="0"/>
              <a:t>for the category “</a:t>
            </a:r>
            <a:r>
              <a:rPr lang="en-US" dirty="0">
                <a:solidFill>
                  <a:srgbClr val="FF0000"/>
                </a:solidFill>
              </a:rPr>
              <a:t>Food</a:t>
            </a:r>
            <a:r>
              <a:rPr lang="en-US" dirty="0"/>
              <a:t>” with a  Date in </a:t>
            </a:r>
            <a:r>
              <a:rPr lang="en-US" dirty="0">
                <a:solidFill>
                  <a:srgbClr val="0070C0"/>
                </a:solidFill>
              </a:rPr>
              <a:t>January, </a:t>
            </a:r>
            <a:r>
              <a:rPr lang="en-US" dirty="0"/>
              <a:t>that is an </a:t>
            </a:r>
            <a:r>
              <a:rPr lang="en-US" dirty="0">
                <a:solidFill>
                  <a:srgbClr val="00B050"/>
                </a:solidFill>
              </a:rPr>
              <a:t>Expense</a:t>
            </a:r>
            <a:r>
              <a:rPr lang="en-US" dirty="0"/>
              <a:t> </a:t>
            </a:r>
          </a:p>
          <a:p>
            <a:r>
              <a:rPr lang="en-US" dirty="0"/>
              <a:t>=SUMIFS(receipts!$B:$B, receipts!$D:$D, "Expense", receipts!$C:$C, C$1, receipts!$A:$A, "&gt;=" &amp; DATE(2019, $A2, 1), receipts!$A:$A, "&lt;=" &amp; EOMONTH(DATE(2019,$A2,1),0))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194C2-D789-4023-B09E-2DDFEC8600E8}"/>
              </a:ext>
            </a:extLst>
          </p:cNvPr>
          <p:cNvSpPr/>
          <p:nvPr/>
        </p:nvSpPr>
        <p:spPr>
          <a:xfrm>
            <a:off x="1874520" y="3512502"/>
            <a:ext cx="9296400" cy="32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306B7-496B-4202-B6B8-EF38B112461A}"/>
              </a:ext>
            </a:extLst>
          </p:cNvPr>
          <p:cNvSpPr/>
          <p:nvPr/>
        </p:nvSpPr>
        <p:spPr>
          <a:xfrm>
            <a:off x="1143000" y="3900802"/>
            <a:ext cx="4953000" cy="32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7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2B95AC7-4A1B-45F0-86D0-57B26BE66EBD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 descr="Teacher">
            <a:extLst>
              <a:ext uri="{FF2B5EF4-FFF2-40B4-BE49-F238E27FC236}">
                <a16:creationId xmlns:a16="http://schemas.microsoft.com/office/drawing/2014/main" id="{C94CB7C9-8C77-441D-968E-EE6902EF7D3F}"/>
              </a:ext>
            </a:extLst>
          </p:cNvPr>
          <p:cNvSpPr/>
          <p:nvPr/>
        </p:nvSpPr>
        <p:spPr>
          <a:xfrm>
            <a:off x="10712824" y="5535987"/>
            <a:ext cx="1281951" cy="12819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4D43C-8A25-402F-A7EA-88394D56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SUMIFS-Money Spent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3467-B98B-478C-8311-96099938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67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we want:</a:t>
            </a:r>
          </a:p>
          <a:p>
            <a:pPr lvl="1"/>
            <a:r>
              <a:rPr lang="en-US" dirty="0"/>
              <a:t>A formula that only selects </a:t>
            </a:r>
            <a:r>
              <a:rPr lang="en-US" dirty="0">
                <a:solidFill>
                  <a:schemeClr val="accent2"/>
                </a:solidFill>
              </a:rPr>
              <a:t>the amount spent </a:t>
            </a:r>
            <a:r>
              <a:rPr lang="en-US" dirty="0"/>
              <a:t>for the category “</a:t>
            </a:r>
            <a:r>
              <a:rPr lang="en-US" dirty="0">
                <a:solidFill>
                  <a:srgbClr val="FF0000"/>
                </a:solidFill>
              </a:rPr>
              <a:t>Food</a:t>
            </a:r>
            <a:r>
              <a:rPr lang="en-US" dirty="0"/>
              <a:t>” with a  Date in </a:t>
            </a:r>
            <a:r>
              <a:rPr lang="en-US" dirty="0">
                <a:solidFill>
                  <a:srgbClr val="0070C0"/>
                </a:solidFill>
              </a:rPr>
              <a:t>January, </a:t>
            </a:r>
            <a:r>
              <a:rPr lang="en-US" dirty="0"/>
              <a:t>that is an </a:t>
            </a:r>
            <a:r>
              <a:rPr lang="en-US" dirty="0">
                <a:solidFill>
                  <a:srgbClr val="00B050"/>
                </a:solidFill>
              </a:rPr>
              <a:t>Expense</a:t>
            </a:r>
            <a:r>
              <a:rPr lang="en-US" dirty="0"/>
              <a:t> </a:t>
            </a:r>
          </a:p>
          <a:p>
            <a:r>
              <a:rPr lang="en-US" dirty="0"/>
              <a:t>=SUMIFS(receipts!$B:$B, receipts!$D:$D, "Expense", receipts!$C:$C, C$1, receipts!$A:$A, "&gt;=" &amp; DATE(2019, $A2, 1), receipts!$A:$A, "&lt;=" &amp; EOMONTH(DATE(2019,$A2,1),0))</a:t>
            </a:r>
          </a:p>
        </p:txBody>
      </p:sp>
    </p:spTree>
    <p:extLst>
      <p:ext uri="{BB962C8B-B14F-4D97-AF65-F5344CB8AC3E}">
        <p14:creationId xmlns:p14="http://schemas.microsoft.com/office/powerpoint/2010/main" val="3224917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922A38-9D0D-4298-A25A-63EB9AFF55DC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 descr="Teacher">
            <a:extLst>
              <a:ext uri="{FF2B5EF4-FFF2-40B4-BE49-F238E27FC236}">
                <a16:creationId xmlns:a16="http://schemas.microsoft.com/office/drawing/2014/main" id="{2C62768B-591F-462A-BAEB-870862A9C0F0}"/>
              </a:ext>
            </a:extLst>
          </p:cNvPr>
          <p:cNvSpPr/>
          <p:nvPr/>
        </p:nvSpPr>
        <p:spPr>
          <a:xfrm>
            <a:off x="10712824" y="5535987"/>
            <a:ext cx="1281951" cy="12819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AB3A6-ABDB-4073-8013-F120FADD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SUMIFS-</a:t>
            </a:r>
            <a:r>
              <a:rPr lang="en-US" dirty="0" err="1"/>
              <a:t>Reimbursments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D5D6-EB35-48DB-8216-0B36D98FD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alter the previous equation to sum up the reimbursements?</a:t>
            </a:r>
          </a:p>
          <a:p>
            <a:r>
              <a:rPr lang="en-US" dirty="0"/>
              <a:t>=SUMIFS(receipts!$B:$B, receipts!$D:$D, "</a:t>
            </a:r>
            <a:r>
              <a:rPr lang="en-US" dirty="0">
                <a:solidFill>
                  <a:srgbClr val="FF0000"/>
                </a:solidFill>
              </a:rPr>
              <a:t>Expense</a:t>
            </a:r>
            <a:r>
              <a:rPr lang="en-US" dirty="0"/>
              <a:t>", </a:t>
            </a:r>
            <a:r>
              <a:rPr lang="en-US" dirty="0">
                <a:solidFill>
                  <a:srgbClr val="FF0000"/>
                </a:solidFill>
              </a:rPr>
              <a:t>receipts!$C:$C,C$1,</a:t>
            </a:r>
            <a:r>
              <a:rPr lang="en-US" dirty="0"/>
              <a:t> receipts!$A:$A, "&gt;=" &amp; DATE(2019, $A2, 1), receipts!$A:$A, "&lt;=" &amp; EOMONTH(DATE(2019,$A2,1),0) )</a:t>
            </a:r>
          </a:p>
          <a:p>
            <a:r>
              <a:rPr lang="en-US" dirty="0"/>
              <a:t>Delete the 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13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3E45F0-C916-4A49-A2D8-7FCBBBC663B7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 descr="Teacher">
            <a:extLst>
              <a:ext uri="{FF2B5EF4-FFF2-40B4-BE49-F238E27FC236}">
                <a16:creationId xmlns:a16="http://schemas.microsoft.com/office/drawing/2014/main" id="{6050D1B7-3926-4F5E-A7DA-5362C9254B58}"/>
              </a:ext>
            </a:extLst>
          </p:cNvPr>
          <p:cNvSpPr/>
          <p:nvPr/>
        </p:nvSpPr>
        <p:spPr>
          <a:xfrm>
            <a:off x="10712824" y="5535987"/>
            <a:ext cx="1281951" cy="12819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AB3A6-ABDB-4073-8013-F120FADD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SUMIFS-Reimbursements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D5D6-EB35-48DB-8216-0B36D98FD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alter the previous equation to sum up the reimbursements?</a:t>
            </a:r>
          </a:p>
          <a:p>
            <a:r>
              <a:rPr lang="en-US" dirty="0"/>
              <a:t>=SUMIFS(receipts!$B:$B, receipts!$D:$D, “</a:t>
            </a:r>
            <a:r>
              <a:rPr lang="en-US" dirty="0">
                <a:solidFill>
                  <a:schemeClr val="accent6"/>
                </a:solidFill>
              </a:rPr>
              <a:t>Reimbursement</a:t>
            </a:r>
            <a:r>
              <a:rPr lang="en-US" dirty="0"/>
              <a:t>", receipts!$A:$A, "&gt;=" &amp; DATE(2019, $A2, 1), receipts!$A:$A, "&lt;=" &amp; EOMONTH(DATE(2019,$A2,1),0) )</a:t>
            </a:r>
          </a:p>
          <a:p>
            <a:r>
              <a:rPr lang="en-US" dirty="0"/>
              <a:t>Add the green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9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487F13-2495-4F0A-B6E0-530E7C837440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84BAE-BC30-455D-B0FD-82D852D8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F49F5-D36B-4904-A04E-9B26FB900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B9FD00-1273-4A09-AE07-4EC2CA8AF822}"/>
              </a:ext>
            </a:extLst>
          </p:cNvPr>
          <p:cNvSpPr/>
          <p:nvPr/>
        </p:nvSpPr>
        <p:spPr>
          <a:xfrm>
            <a:off x="2042066" y="3022224"/>
            <a:ext cx="1787361" cy="170682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ctangle 4" descr="Teacher">
            <a:extLst>
              <a:ext uri="{FF2B5EF4-FFF2-40B4-BE49-F238E27FC236}">
                <a16:creationId xmlns:a16="http://schemas.microsoft.com/office/drawing/2014/main" id="{052B9292-416B-48F5-8BFF-049772BDC7BE}"/>
              </a:ext>
            </a:extLst>
          </p:cNvPr>
          <p:cNvSpPr/>
          <p:nvPr/>
        </p:nvSpPr>
        <p:spPr>
          <a:xfrm>
            <a:off x="8992843" y="3234663"/>
            <a:ext cx="1281951" cy="128195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D10CB-5D5A-4F58-A3F2-F0ABE716FA1E}"/>
              </a:ext>
            </a:extLst>
          </p:cNvPr>
          <p:cNvGrpSpPr/>
          <p:nvPr/>
        </p:nvGrpSpPr>
        <p:grpSpPr>
          <a:xfrm>
            <a:off x="1514792" y="4622833"/>
            <a:ext cx="2848781" cy="720000"/>
            <a:chOff x="323416" y="2372805"/>
            <a:chExt cx="2848781" cy="72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1E683D-41A2-4CF2-ABE8-2867D549267A}"/>
                </a:ext>
              </a:extLst>
            </p:cNvPr>
            <p:cNvSpPr/>
            <p:nvPr/>
          </p:nvSpPr>
          <p:spPr>
            <a:xfrm>
              <a:off x="323416" y="2372805"/>
              <a:ext cx="2848781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89B21B-209A-435B-A21F-1498F3D676AB}"/>
                </a:ext>
              </a:extLst>
            </p:cNvPr>
            <p:cNvSpPr txBox="1"/>
            <p:nvPr/>
          </p:nvSpPr>
          <p:spPr>
            <a:xfrm>
              <a:off x="323416" y="2372805"/>
              <a:ext cx="2848781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1557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Keyboard shortcuts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C66F9D-1DC4-4A3E-B4D1-8AD4FCC1D0F6}"/>
              </a:ext>
            </a:extLst>
          </p:cNvPr>
          <p:cNvGrpSpPr/>
          <p:nvPr/>
        </p:nvGrpSpPr>
        <p:grpSpPr>
          <a:xfrm>
            <a:off x="4862111" y="4516614"/>
            <a:ext cx="2848781" cy="720000"/>
            <a:chOff x="3670735" y="2266586"/>
            <a:chExt cx="2848781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5B0FF0-27FF-43DF-8E38-8325D5A78BC5}"/>
                </a:ext>
              </a:extLst>
            </p:cNvPr>
            <p:cNvSpPr/>
            <p:nvPr/>
          </p:nvSpPr>
          <p:spPr>
            <a:xfrm>
              <a:off x="3670735" y="2266586"/>
              <a:ext cx="2848781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4C1AEB-03CD-4DF0-A8AC-AE1F3FD34A8D}"/>
                </a:ext>
              </a:extLst>
            </p:cNvPr>
            <p:cNvSpPr txBox="1"/>
            <p:nvPr/>
          </p:nvSpPr>
          <p:spPr>
            <a:xfrm>
              <a:off x="3670735" y="2266586"/>
              <a:ext cx="2848781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1557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Basic excel functions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B35E8E4-BC9B-4E11-BDAA-268441959BB6}"/>
              </a:ext>
            </a:extLst>
          </p:cNvPr>
          <p:cNvGrpSpPr/>
          <p:nvPr/>
        </p:nvGrpSpPr>
        <p:grpSpPr>
          <a:xfrm>
            <a:off x="8209429" y="4516614"/>
            <a:ext cx="2848781" cy="720000"/>
            <a:chOff x="7018053" y="2266586"/>
            <a:chExt cx="2848781" cy="72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FFDB70-651C-42B0-AF14-7F716DF83E88}"/>
                </a:ext>
              </a:extLst>
            </p:cNvPr>
            <p:cNvSpPr/>
            <p:nvPr/>
          </p:nvSpPr>
          <p:spPr>
            <a:xfrm>
              <a:off x="7018053" y="2266586"/>
              <a:ext cx="2848781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826A0D-A527-40BB-89FD-3142FF76B7F8}"/>
                </a:ext>
              </a:extLst>
            </p:cNvPr>
            <p:cNvSpPr txBox="1"/>
            <p:nvPr/>
          </p:nvSpPr>
          <p:spPr>
            <a:xfrm>
              <a:off x="7018053" y="2266586"/>
              <a:ext cx="2848781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1557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/>
                <a:t>Interactive</a:t>
              </a:r>
            </a:p>
          </p:txBody>
        </p:sp>
      </p:grpSp>
      <p:sp>
        <p:nvSpPr>
          <p:cNvPr id="18" name="Plus Sign 17">
            <a:extLst>
              <a:ext uri="{FF2B5EF4-FFF2-40B4-BE49-F238E27FC236}">
                <a16:creationId xmlns:a16="http://schemas.microsoft.com/office/drawing/2014/main" id="{E689127B-E1F2-4D85-ADB7-7DB7F10DE18C}"/>
              </a:ext>
            </a:extLst>
          </p:cNvPr>
          <p:cNvSpPr/>
          <p:nvPr/>
        </p:nvSpPr>
        <p:spPr>
          <a:xfrm>
            <a:off x="5645525" y="3234663"/>
            <a:ext cx="1281951" cy="1281951"/>
          </a:xfrm>
          <a:prstGeom prst="mathPlus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FA5AFE-7E11-4207-AE20-6F901E7C7D2F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C3C37-813E-4D50-9668-506D9E30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If-Overbudget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9462C-88FB-4CC3-B911-3AEB54FE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an IF statement to make Overbudget? Yes if your income is less than total spent and “No” otherwise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=IF(SUM($I2, -$H2) &gt; 0, "No", "Yes")</a:t>
            </a:r>
          </a:p>
          <a:p>
            <a:endParaRPr lang="en-US" dirty="0"/>
          </a:p>
        </p:txBody>
      </p:sp>
      <p:sp>
        <p:nvSpPr>
          <p:cNvPr id="4" name="Rectangle 3" descr="Teacher">
            <a:extLst>
              <a:ext uri="{FF2B5EF4-FFF2-40B4-BE49-F238E27FC236}">
                <a16:creationId xmlns:a16="http://schemas.microsoft.com/office/drawing/2014/main" id="{FB0064C7-C6B3-4FF9-9E4B-B17D8D2C58E2}"/>
              </a:ext>
            </a:extLst>
          </p:cNvPr>
          <p:cNvSpPr/>
          <p:nvPr/>
        </p:nvSpPr>
        <p:spPr>
          <a:xfrm>
            <a:off x="10712824" y="5535987"/>
            <a:ext cx="1281951" cy="12819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60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586C86-460A-498E-9135-D49C4E02DC55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 descr="Teacher">
            <a:extLst>
              <a:ext uri="{FF2B5EF4-FFF2-40B4-BE49-F238E27FC236}">
                <a16:creationId xmlns:a16="http://schemas.microsoft.com/office/drawing/2014/main" id="{1C2EDB4A-EF8F-4C15-81A7-8C5EAFDB41E8}"/>
              </a:ext>
            </a:extLst>
          </p:cNvPr>
          <p:cNvSpPr/>
          <p:nvPr/>
        </p:nvSpPr>
        <p:spPr>
          <a:xfrm>
            <a:off x="10712824" y="5535987"/>
            <a:ext cx="1281951" cy="12819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14278-D42E-498C-AFC2-1DC2A726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And/Or</a:t>
            </a:r>
            <a:r>
              <a:rPr lang="en-US" dirty="0"/>
              <a:t> - Bankrupt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F67B-B860-47D6-8079-C9785B7C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say you go bankrupt if you are overbudget two months in a row. Use IF and </a:t>
            </a:r>
            <a:r>
              <a:rPr lang="en-US" dirty="0" err="1"/>
              <a:t>AND</a:t>
            </a:r>
            <a:r>
              <a:rPr lang="en-US" dirty="0"/>
              <a:t> functions to determine if you are bankrupt.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Bankrupt - OR</a:t>
            </a:r>
          </a:p>
          <a:p>
            <a:r>
              <a:rPr lang="en-US" dirty="0"/>
              <a:t>=IF(OR($J2 = "Yes",$J3 = "Yes"),"</a:t>
            </a:r>
            <a:r>
              <a:rPr lang="en-US" dirty="0" err="1"/>
              <a:t>Yes","No</a:t>
            </a:r>
            <a:r>
              <a:rPr lang="en-US" dirty="0"/>
              <a:t>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Bankrupt - AND</a:t>
            </a:r>
          </a:p>
          <a:p>
            <a:r>
              <a:rPr lang="en-US" dirty="0"/>
              <a:t>=IF(AND($J2 = "Yes",$J3 = "Yes"),"</a:t>
            </a:r>
            <a:r>
              <a:rPr lang="en-US" dirty="0" err="1"/>
              <a:t>Yes","No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15296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6F1F79-94D3-419B-8A8B-FC7DF59F4E62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D4646-D746-4171-A676-2A3EE075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8A87-0CCF-423F-BA2B-1C899324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SUMIFS</a:t>
            </a:r>
          </a:p>
          <a:p>
            <a:r>
              <a:rPr lang="en-US" dirty="0"/>
              <a:t>IF</a:t>
            </a:r>
          </a:p>
          <a:p>
            <a:r>
              <a:rPr lang="en-US" dirty="0"/>
              <a:t>AND/OR</a:t>
            </a:r>
          </a:p>
          <a:p>
            <a:r>
              <a:rPr lang="en-US" dirty="0"/>
              <a:t>CHOOSE</a:t>
            </a:r>
          </a:p>
          <a:p>
            <a:r>
              <a:rPr lang="en-US" dirty="0"/>
              <a:t>VLOOKUP</a:t>
            </a:r>
          </a:p>
          <a:p>
            <a:r>
              <a:rPr lang="en-US" dirty="0"/>
              <a:t>HLOOKUP</a:t>
            </a:r>
          </a:p>
        </p:txBody>
      </p:sp>
    </p:spTree>
    <p:extLst>
      <p:ext uri="{BB962C8B-B14F-4D97-AF65-F5344CB8AC3E}">
        <p14:creationId xmlns:p14="http://schemas.microsoft.com/office/powerpoint/2010/main" val="3787764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CE51BD-70C4-4C65-A382-EF59EC487AF0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 descr="Teacher">
            <a:extLst>
              <a:ext uri="{FF2B5EF4-FFF2-40B4-BE49-F238E27FC236}">
                <a16:creationId xmlns:a16="http://schemas.microsoft.com/office/drawing/2014/main" id="{E0610A89-4D60-487C-8F38-98392ED8E4FD}"/>
              </a:ext>
            </a:extLst>
          </p:cNvPr>
          <p:cNvSpPr/>
          <p:nvPr/>
        </p:nvSpPr>
        <p:spPr>
          <a:xfrm>
            <a:off x="10712824" y="5535987"/>
            <a:ext cx="1281951" cy="12819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B2C01-206B-4D52-83BC-05D0667C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Choose-Team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A093-06A1-4491-9F45-2DAF7C2A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Say we want to add a team color to the </a:t>
            </a:r>
            <a:r>
              <a:rPr lang="en-US" dirty="0" err="1"/>
              <a:t>vlookup</a:t>
            </a:r>
            <a:r>
              <a:rPr lang="en-US" dirty="0"/>
              <a:t> spreadsheet, and that each person must be on team “Red”, “Orange”, or “Yellow”. Use the Choose function to select each person’s team color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=CHOOSE(MOD($A2,3)+1,  "Yellow", "Red", "Orange")</a:t>
            </a:r>
          </a:p>
        </p:txBody>
      </p:sp>
    </p:spTree>
    <p:extLst>
      <p:ext uri="{BB962C8B-B14F-4D97-AF65-F5344CB8AC3E}">
        <p14:creationId xmlns:p14="http://schemas.microsoft.com/office/powerpoint/2010/main" val="3911442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3D6158-4C58-45F5-8670-94E3C3FF759C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 descr="Teacher">
            <a:extLst>
              <a:ext uri="{FF2B5EF4-FFF2-40B4-BE49-F238E27FC236}">
                <a16:creationId xmlns:a16="http://schemas.microsoft.com/office/drawing/2014/main" id="{992A4499-22EC-41F9-818F-D5D0B57D1D8E}"/>
              </a:ext>
            </a:extLst>
          </p:cNvPr>
          <p:cNvSpPr/>
          <p:nvPr/>
        </p:nvSpPr>
        <p:spPr>
          <a:xfrm>
            <a:off x="10712824" y="5535987"/>
            <a:ext cx="1281951" cy="12819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C70B-9CC2-48AF-B087-F0FAE79E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Vlookup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C61E-5C42-4E1B-B763-A91FA4F32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If we want to look up the name of someone that had an ID number of 4, what would we do?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=VLOOKUP(E2,A2:B11,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40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9A4F19-663A-4BB7-8E07-30FBA42997A6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 descr="Teacher">
            <a:extLst>
              <a:ext uri="{FF2B5EF4-FFF2-40B4-BE49-F238E27FC236}">
                <a16:creationId xmlns:a16="http://schemas.microsoft.com/office/drawing/2014/main" id="{7B11A3B2-353A-4E14-8CD1-E700D9B13DF2}"/>
              </a:ext>
            </a:extLst>
          </p:cNvPr>
          <p:cNvSpPr/>
          <p:nvPr/>
        </p:nvSpPr>
        <p:spPr>
          <a:xfrm>
            <a:off x="10712824" y="5535987"/>
            <a:ext cx="1281951" cy="12819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7E928-EB9A-45D2-B550-FF77F1CC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HLookup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B312F-0488-4E31-9868-CBB51621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If we want to look up the first item in the column given by the value under Name lookup, what would we do?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=HLOOKUP(G2,A2:B11,1)</a:t>
            </a:r>
          </a:p>
        </p:txBody>
      </p:sp>
    </p:spTree>
    <p:extLst>
      <p:ext uri="{BB962C8B-B14F-4D97-AF65-F5344CB8AC3E}">
        <p14:creationId xmlns:p14="http://schemas.microsoft.com/office/powerpoint/2010/main" val="633408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1D85B-1B36-4846-94C0-A62EE66C438E}"/>
              </a:ext>
            </a:extLst>
          </p:cNvPr>
          <p:cNvSpPr/>
          <p:nvPr/>
        </p:nvSpPr>
        <p:spPr>
          <a:xfrm>
            <a:off x="0" y="1600200"/>
            <a:ext cx="12192000" cy="3657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A52A5-82DB-499F-A7B4-9F40329E7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Resources: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9A911-CC21-4E13-9D15-4F5A05EFB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err="1"/>
              <a:t>AKPsi’s</a:t>
            </a:r>
            <a:r>
              <a:rPr lang="en-US" sz="3600" dirty="0"/>
              <a:t> </a:t>
            </a:r>
            <a:r>
              <a:rPr lang="en-US" sz="3600" dirty="0" err="1"/>
              <a:t>Github</a:t>
            </a:r>
            <a:r>
              <a:rPr lang="en-US" sz="3600" dirty="0"/>
              <a:t> page!</a:t>
            </a:r>
          </a:p>
          <a:p>
            <a:endParaRPr lang="en-US" sz="3600" dirty="0"/>
          </a:p>
          <a:p>
            <a:r>
              <a:rPr lang="en-US" sz="3600" dirty="0" err="1"/>
              <a:t>techindustrynuakpsi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7668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4AA5-0556-4FF9-95B6-A097D440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9B23-2860-459B-9077-2C0104ED5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XNPV</a:t>
            </a:r>
          </a:p>
          <a:p>
            <a:r>
              <a:rPr lang="en-US" dirty="0"/>
              <a:t>XIRR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91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D0858-D0A3-4EB6-B587-0667F2EB9331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57640-8F8F-403E-92D1-241820D8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2014-B78F-46A8-9173-B457A523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https://exceljet.net/keyboard-shortcuts</a:t>
            </a:r>
            <a:endParaRPr lang="en-US" dirty="0"/>
          </a:p>
          <a:p>
            <a:r>
              <a:rPr lang="en-US" dirty="0">
                <a:hlinkClick r:id="rId3"/>
              </a:rPr>
              <a:t>https://www.inc.com/larry-kim/top-10-excel-shortcuts-you-need-to-know.html</a:t>
            </a:r>
            <a:endParaRPr lang="en-US" dirty="0"/>
          </a:p>
          <a:p>
            <a:r>
              <a:rPr lang="en-US" dirty="0">
                <a:hlinkClick r:id="rId4"/>
              </a:rPr>
              <a:t>https://www.tutorialspoint.com/excel/excel_create_worksheet.html</a:t>
            </a:r>
            <a:endParaRPr lang="en-US" dirty="0"/>
          </a:p>
          <a:p>
            <a:r>
              <a:rPr lang="en-US" dirty="0">
                <a:hlinkClick r:id="rId5"/>
              </a:rPr>
              <a:t>https://www.businessinsider.com/excel-keyboard-shortcuts-windows-and-mac-2017-5#view-2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69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C9CED9-C0FD-4E7D-B3FF-2BBCC05A5D8A}"/>
              </a:ext>
            </a:extLst>
          </p:cNvPr>
          <p:cNvSpPr/>
          <p:nvPr/>
        </p:nvSpPr>
        <p:spPr>
          <a:xfrm>
            <a:off x="0" y="1600200"/>
            <a:ext cx="12192000" cy="3657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A52A5-82DB-499F-A7B4-9F40329E7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5032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7204E8-772B-43BA-9D1B-C453B9928309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 descr="Teacher">
            <a:extLst>
              <a:ext uri="{FF2B5EF4-FFF2-40B4-BE49-F238E27FC236}">
                <a16:creationId xmlns:a16="http://schemas.microsoft.com/office/drawing/2014/main" id="{7D90995C-A824-4AED-9D20-F62ADE6F0A02}"/>
              </a:ext>
            </a:extLst>
          </p:cNvPr>
          <p:cNvSpPr/>
          <p:nvPr/>
        </p:nvSpPr>
        <p:spPr>
          <a:xfrm>
            <a:off x="10712824" y="5535987"/>
            <a:ext cx="1281951" cy="12819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0858E-5433-432C-8AF0-F33277BE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Practice Excel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B30B-E7FF-41C9-BC48-29514EF32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excel_shortcuts_workbook</a:t>
            </a:r>
            <a:r>
              <a:rPr lang="en-US" dirty="0"/>
              <a:t> from </a:t>
            </a:r>
            <a:r>
              <a:rPr lang="en-US"/>
              <a:t>practice workbooks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77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E2F2D0-3154-4D87-BA2D-C6F96F240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73214"/>
              </p:ext>
            </p:extLst>
          </p:nvPr>
        </p:nvGraphicFramePr>
        <p:xfrm>
          <a:off x="967740" y="2613906"/>
          <a:ext cx="10256520" cy="16301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8840">
                  <a:extLst>
                    <a:ext uri="{9D8B030D-6E8A-4147-A177-3AD203B41FA5}">
                      <a16:colId xmlns:a16="http://schemas.microsoft.com/office/drawing/2014/main" val="2355729404"/>
                    </a:ext>
                  </a:extLst>
                </a:gridCol>
                <a:gridCol w="3418840">
                  <a:extLst>
                    <a:ext uri="{9D8B030D-6E8A-4147-A177-3AD203B41FA5}">
                      <a16:colId xmlns:a16="http://schemas.microsoft.com/office/drawing/2014/main" val="1407455894"/>
                    </a:ext>
                  </a:extLst>
                </a:gridCol>
                <a:gridCol w="3418840">
                  <a:extLst>
                    <a:ext uri="{9D8B030D-6E8A-4147-A177-3AD203B41FA5}">
                      <a16:colId xmlns:a16="http://schemas.microsoft.com/office/drawing/2014/main" val="1936740946"/>
                    </a:ext>
                  </a:extLst>
                </a:gridCol>
              </a:tblGrid>
              <a:tr h="8150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Mac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9889"/>
                  </a:ext>
                </a:extLst>
              </a:tr>
              <a:tr h="815094">
                <a:tc>
                  <a:txBody>
                    <a:bodyPr/>
                    <a:lstStyle/>
                    <a:p>
                      <a:r>
                        <a:rPr lang="en-US" sz="2200" dirty="0"/>
                        <a:t>Create a new workbook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3330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261BF78-1F57-4ECC-8472-9F61A774EC2E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86A63-AE85-4CD2-8F9A-40904456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Shortcuts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95E1A-6C0B-412B-8146-43715556B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619" y="3498239"/>
            <a:ext cx="1425243" cy="719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195322-16CB-410E-8BA7-D37C5D66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270" y="3461627"/>
            <a:ext cx="1562539" cy="7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67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0DB0D01-0C4F-4A19-A46E-7D9C0062C821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descr="Teacher">
            <a:extLst>
              <a:ext uri="{FF2B5EF4-FFF2-40B4-BE49-F238E27FC236}">
                <a16:creationId xmlns:a16="http://schemas.microsoft.com/office/drawing/2014/main" id="{006DB584-8C37-4FAD-9ED3-4B4EE7AFE3DE}"/>
              </a:ext>
            </a:extLst>
          </p:cNvPr>
          <p:cNvSpPr/>
          <p:nvPr/>
        </p:nvSpPr>
        <p:spPr>
          <a:xfrm>
            <a:off x="10712824" y="5535987"/>
            <a:ext cx="1281951" cy="12819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4D43C-8A25-402F-A7EA-88394D56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SUMIFS-Money Spent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3467-B98B-478C-8311-96099938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we want:</a:t>
            </a:r>
          </a:p>
          <a:p>
            <a:r>
              <a:rPr lang="en-US" dirty="0"/>
              <a:t>A formula that only selects </a:t>
            </a:r>
            <a:r>
              <a:rPr lang="en-US" dirty="0">
                <a:solidFill>
                  <a:schemeClr val="accent2"/>
                </a:solidFill>
              </a:rPr>
              <a:t>the amount spent </a:t>
            </a:r>
            <a:r>
              <a:rPr lang="en-US" dirty="0"/>
              <a:t>for the category “</a:t>
            </a:r>
            <a:r>
              <a:rPr lang="en-US" dirty="0">
                <a:solidFill>
                  <a:srgbClr val="FF0000"/>
                </a:solidFill>
              </a:rPr>
              <a:t>Food</a:t>
            </a:r>
            <a:r>
              <a:rPr lang="en-US" dirty="0"/>
              <a:t>” with a  Date in </a:t>
            </a:r>
            <a:r>
              <a:rPr lang="en-US" dirty="0">
                <a:solidFill>
                  <a:srgbClr val="0070C0"/>
                </a:solidFill>
              </a:rPr>
              <a:t>January, </a:t>
            </a:r>
            <a:r>
              <a:rPr lang="en-US" dirty="0"/>
              <a:t>that is an </a:t>
            </a:r>
            <a:r>
              <a:rPr lang="en-US" dirty="0">
                <a:solidFill>
                  <a:srgbClr val="00B050"/>
                </a:solidFill>
              </a:rPr>
              <a:t>Expense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SUMIFS(                                  ,                                                        ,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,                                                                         ,</a:t>
            </a:r>
          </a:p>
          <a:p>
            <a:pPr marL="0" indent="0">
              <a:buNone/>
            </a:pPr>
            <a:r>
              <a:rPr lang="en-US" dirty="0"/>
              <a:t>	           	                                                                                     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F3E9D-84DF-4257-85B7-4731F4A0270A}"/>
              </a:ext>
            </a:extLst>
          </p:cNvPr>
          <p:cNvSpPr/>
          <p:nvPr/>
        </p:nvSpPr>
        <p:spPr>
          <a:xfrm>
            <a:off x="2255520" y="3764280"/>
            <a:ext cx="2346960" cy="441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receipts!$B:$B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18047-8658-4CA3-BB16-F43C16A55ED4}"/>
              </a:ext>
            </a:extLst>
          </p:cNvPr>
          <p:cNvSpPr/>
          <p:nvPr/>
        </p:nvSpPr>
        <p:spPr>
          <a:xfrm>
            <a:off x="5227320" y="3749040"/>
            <a:ext cx="4099560" cy="4419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receipts!$D:$D, "Expense"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CFDD9-D81B-4627-BC07-F60551D886D4}"/>
              </a:ext>
            </a:extLst>
          </p:cNvPr>
          <p:cNvSpPr/>
          <p:nvPr/>
        </p:nvSpPr>
        <p:spPr>
          <a:xfrm>
            <a:off x="2255520" y="4246721"/>
            <a:ext cx="3291840" cy="441960"/>
          </a:xfrm>
          <a:prstGeom prst="rect">
            <a:avLst/>
          </a:prstGeom>
          <a:solidFill>
            <a:srgbClr val="FA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receipts!$C:$C, C$1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E98178-E0D0-4CDD-A7C3-462F6A21B77C}"/>
              </a:ext>
            </a:extLst>
          </p:cNvPr>
          <p:cNvSpPr/>
          <p:nvPr/>
        </p:nvSpPr>
        <p:spPr>
          <a:xfrm>
            <a:off x="5882642" y="4246721"/>
            <a:ext cx="5714998" cy="441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receipts!$A:$A, "&gt;=" &amp; DATE(2019, $A2,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F0B8C-7F65-4EAD-BB74-77A3D31CE9B1}"/>
              </a:ext>
            </a:extLst>
          </p:cNvPr>
          <p:cNvSpPr/>
          <p:nvPr/>
        </p:nvSpPr>
        <p:spPr>
          <a:xfrm>
            <a:off x="2255520" y="4749164"/>
            <a:ext cx="7330440" cy="441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receipts!$A:$A, “&lt;=" &amp;  EOMONTH(DATE(2019, $A2, 1))</a:t>
            </a:r>
          </a:p>
        </p:txBody>
      </p:sp>
    </p:spTree>
    <p:extLst>
      <p:ext uri="{BB962C8B-B14F-4D97-AF65-F5344CB8AC3E}">
        <p14:creationId xmlns:p14="http://schemas.microsoft.com/office/powerpoint/2010/main" val="706148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2C6447-A6E6-4598-8811-310D5CE0C4DB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 descr="Teacher">
            <a:extLst>
              <a:ext uri="{FF2B5EF4-FFF2-40B4-BE49-F238E27FC236}">
                <a16:creationId xmlns:a16="http://schemas.microsoft.com/office/drawing/2014/main" id="{F2CFDD1D-0BEF-4170-9F52-7420D6E15D68}"/>
              </a:ext>
            </a:extLst>
          </p:cNvPr>
          <p:cNvSpPr/>
          <p:nvPr/>
        </p:nvSpPr>
        <p:spPr>
          <a:xfrm>
            <a:off x="10712824" y="5535987"/>
            <a:ext cx="1281951" cy="1281951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DA99E-F70E-41C2-8B9D-60037F85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742F-532E-445E-95B3-00AF7EF7F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Type in Box H2: </a:t>
            </a:r>
            <a:r>
              <a:rPr lang="en-US" b="1" dirty="0"/>
              <a:t>=RATE(1,,-D2, D3)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Hit Enter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it to the entire column by: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Double clicking the bottom box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OR using the keyboard commands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does the RATE function do?</a:t>
            </a:r>
          </a:p>
        </p:txBody>
      </p:sp>
    </p:spTree>
    <p:extLst>
      <p:ext uri="{BB962C8B-B14F-4D97-AF65-F5344CB8AC3E}">
        <p14:creationId xmlns:p14="http://schemas.microsoft.com/office/powerpoint/2010/main" val="154491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F5A54E-965B-43C6-9636-69A5FC4650C0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 descr="Teacher">
            <a:extLst>
              <a:ext uri="{FF2B5EF4-FFF2-40B4-BE49-F238E27FC236}">
                <a16:creationId xmlns:a16="http://schemas.microsoft.com/office/drawing/2014/main" id="{EC751F6E-7CFD-4443-8C74-5964C7AAA010}"/>
              </a:ext>
            </a:extLst>
          </p:cNvPr>
          <p:cNvSpPr/>
          <p:nvPr/>
        </p:nvSpPr>
        <p:spPr>
          <a:xfrm>
            <a:off x="10712824" y="5535987"/>
            <a:ext cx="1281951" cy="1281951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910C83-0873-4A81-8728-2D5204B3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7356"/>
              </p:ext>
            </p:extLst>
          </p:nvPr>
        </p:nvGraphicFramePr>
        <p:xfrm>
          <a:off x="675172" y="1736491"/>
          <a:ext cx="10256520" cy="41558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8840">
                  <a:extLst>
                    <a:ext uri="{9D8B030D-6E8A-4147-A177-3AD203B41FA5}">
                      <a16:colId xmlns:a16="http://schemas.microsoft.com/office/drawing/2014/main" val="2355729404"/>
                    </a:ext>
                  </a:extLst>
                </a:gridCol>
                <a:gridCol w="3418840">
                  <a:extLst>
                    <a:ext uri="{9D8B030D-6E8A-4147-A177-3AD203B41FA5}">
                      <a16:colId xmlns:a16="http://schemas.microsoft.com/office/drawing/2014/main" val="1407455894"/>
                    </a:ext>
                  </a:extLst>
                </a:gridCol>
                <a:gridCol w="3418840">
                  <a:extLst>
                    <a:ext uri="{9D8B030D-6E8A-4147-A177-3AD203B41FA5}">
                      <a16:colId xmlns:a16="http://schemas.microsoft.com/office/drawing/2014/main" val="1936740946"/>
                    </a:ext>
                  </a:extLst>
                </a:gridCol>
              </a:tblGrid>
              <a:tr h="8150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Mac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9889"/>
                  </a:ext>
                </a:extLst>
              </a:tr>
              <a:tr h="815094">
                <a:tc>
                  <a:txBody>
                    <a:bodyPr/>
                    <a:lstStyle/>
                    <a:p>
                      <a:r>
                        <a:rPr lang="en-US" sz="2200" dirty="0"/>
                        <a:t>Switch between cells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Use the arrow 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Use the arrow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33307"/>
                  </a:ext>
                </a:extLst>
              </a:tr>
              <a:tr h="815094">
                <a:tc>
                  <a:txBody>
                    <a:bodyPr/>
                    <a:lstStyle/>
                    <a:p>
                      <a:r>
                        <a:rPr lang="en-US" sz="2200" dirty="0"/>
                        <a:t>Move to the end of a region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02913"/>
                  </a:ext>
                </a:extLst>
              </a:tr>
              <a:tr h="895453">
                <a:tc>
                  <a:txBody>
                    <a:bodyPr/>
                    <a:lstStyle/>
                    <a:p>
                      <a:r>
                        <a:rPr lang="en-US" sz="2200" dirty="0"/>
                        <a:t>Move to the beginning of a row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507600"/>
                  </a:ext>
                </a:extLst>
              </a:tr>
              <a:tr h="815094">
                <a:tc>
                  <a:txBody>
                    <a:bodyPr/>
                    <a:lstStyle/>
                    <a:p>
                      <a:r>
                        <a:rPr lang="en-US" sz="2200" dirty="0"/>
                        <a:t>Move to first cell in worksheet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2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456559-D2F9-4C4A-AAA7-D98761B1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Navigation Shortcuts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A03D4-0204-4921-855D-B6D17F3574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477" b="10681"/>
          <a:stretch/>
        </p:blipFill>
        <p:spPr>
          <a:xfrm>
            <a:off x="5132049" y="3429001"/>
            <a:ext cx="1464444" cy="650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F44810-E82D-4AEB-A45D-E08E6C0B27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75337" b="28"/>
          <a:stretch/>
        </p:blipFill>
        <p:spPr>
          <a:xfrm>
            <a:off x="5412671" y="4352558"/>
            <a:ext cx="1016182" cy="671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6D60CB-7C99-4D3B-BFB9-41060956F34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0195" b="11291"/>
          <a:stretch/>
        </p:blipFill>
        <p:spPr>
          <a:xfrm>
            <a:off x="5019873" y="5159311"/>
            <a:ext cx="2014851" cy="650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0AD6C6-BEA4-47CE-A67C-8653E68DDE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957" r="-1480" b="10681"/>
          <a:stretch/>
        </p:blipFill>
        <p:spPr>
          <a:xfrm>
            <a:off x="8659393" y="3429000"/>
            <a:ext cx="1464444" cy="650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31AC22-EE33-4574-B591-5D6D68ECCD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868" t="-6057" r="-638" b="6086"/>
          <a:stretch/>
        </p:blipFill>
        <p:spPr>
          <a:xfrm>
            <a:off x="8773650" y="4328376"/>
            <a:ext cx="1350187" cy="671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7C7B27-755C-4B87-9E1E-30CBF2C4E7D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231" t="5645" r="1964" b="17914"/>
          <a:stretch/>
        </p:blipFill>
        <p:spPr>
          <a:xfrm>
            <a:off x="8384189" y="5249252"/>
            <a:ext cx="2014851" cy="5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6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180B96B-A298-4CDB-8E8E-B2330ECBF472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 descr="Teacher">
            <a:extLst>
              <a:ext uri="{FF2B5EF4-FFF2-40B4-BE49-F238E27FC236}">
                <a16:creationId xmlns:a16="http://schemas.microsoft.com/office/drawing/2014/main" id="{2CF0A510-359C-4169-9F7E-313A2C62223D}"/>
              </a:ext>
            </a:extLst>
          </p:cNvPr>
          <p:cNvSpPr/>
          <p:nvPr/>
        </p:nvSpPr>
        <p:spPr>
          <a:xfrm>
            <a:off x="10712824" y="5535987"/>
            <a:ext cx="1281951" cy="1281951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2533C50-3EBC-467E-9F2A-53825A26D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39971"/>
              </p:ext>
            </p:extLst>
          </p:nvPr>
        </p:nvGraphicFramePr>
        <p:xfrm>
          <a:off x="838200" y="1825625"/>
          <a:ext cx="10256520" cy="33407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8840">
                  <a:extLst>
                    <a:ext uri="{9D8B030D-6E8A-4147-A177-3AD203B41FA5}">
                      <a16:colId xmlns:a16="http://schemas.microsoft.com/office/drawing/2014/main" val="2355729404"/>
                    </a:ext>
                  </a:extLst>
                </a:gridCol>
                <a:gridCol w="3418840">
                  <a:extLst>
                    <a:ext uri="{9D8B030D-6E8A-4147-A177-3AD203B41FA5}">
                      <a16:colId xmlns:a16="http://schemas.microsoft.com/office/drawing/2014/main" val="1407455894"/>
                    </a:ext>
                  </a:extLst>
                </a:gridCol>
                <a:gridCol w="3418840">
                  <a:extLst>
                    <a:ext uri="{9D8B030D-6E8A-4147-A177-3AD203B41FA5}">
                      <a16:colId xmlns:a16="http://schemas.microsoft.com/office/drawing/2014/main" val="1936740946"/>
                    </a:ext>
                  </a:extLst>
                </a:gridCol>
              </a:tblGrid>
              <a:tr h="8150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Mac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9889"/>
                  </a:ext>
                </a:extLst>
              </a:tr>
              <a:tr h="815094">
                <a:tc>
                  <a:txBody>
                    <a:bodyPr/>
                    <a:lstStyle/>
                    <a:p>
                      <a:r>
                        <a:rPr lang="en-US" sz="2200" dirty="0"/>
                        <a:t>Select the entire row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33307"/>
                  </a:ext>
                </a:extLst>
              </a:tr>
              <a:tr h="815094">
                <a:tc>
                  <a:txBody>
                    <a:bodyPr/>
                    <a:lstStyle/>
                    <a:p>
                      <a:r>
                        <a:rPr lang="en-US" sz="2200" dirty="0"/>
                        <a:t>Select the entire column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02913"/>
                  </a:ext>
                </a:extLst>
              </a:tr>
              <a:tr h="895453">
                <a:tc>
                  <a:txBody>
                    <a:bodyPr/>
                    <a:lstStyle/>
                    <a:p>
                      <a:r>
                        <a:rPr lang="en-US" sz="2200" dirty="0"/>
                        <a:t>Select all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5076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04D47A7-A67D-406D-9E07-AB7F72A5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Shortcuts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7A739-0CC0-4975-A000-7A716996E3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557" b="1903"/>
          <a:stretch/>
        </p:blipFill>
        <p:spPr>
          <a:xfrm>
            <a:off x="5099939" y="2723822"/>
            <a:ext cx="1636139" cy="618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6295E-6005-471A-956E-0199CD80D6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2556" b="-6501"/>
          <a:stretch/>
        </p:blipFill>
        <p:spPr>
          <a:xfrm>
            <a:off x="5104827" y="3530154"/>
            <a:ext cx="1636139" cy="750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9FD361-4D96-4FE7-A893-946631D1FF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2364" r="62556" b="4834"/>
          <a:stretch/>
        </p:blipFill>
        <p:spPr>
          <a:xfrm>
            <a:off x="5099940" y="4372236"/>
            <a:ext cx="1636138" cy="618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65B77E-DECD-4FAB-87B5-8662C7105C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620" t="2278" r="937" b="-375"/>
          <a:stretch/>
        </p:blipFill>
        <p:spPr>
          <a:xfrm>
            <a:off x="8651478" y="2723821"/>
            <a:ext cx="1636139" cy="6184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1EFDA6-21B0-445C-8D21-0613A03CD1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557" t="-2186" r="-1" b="-4314"/>
          <a:stretch/>
        </p:blipFill>
        <p:spPr>
          <a:xfrm>
            <a:off x="8651478" y="3495992"/>
            <a:ext cx="1636139" cy="7502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63C716-63FD-4C66-BC5D-4232529722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557" t="2470" r="-1"/>
          <a:stretch/>
        </p:blipFill>
        <p:spPr>
          <a:xfrm>
            <a:off x="8651478" y="4410536"/>
            <a:ext cx="1636138" cy="61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3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2562E39-DA75-4965-8D8B-DDD0CF41138A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 descr="Teacher">
            <a:extLst>
              <a:ext uri="{FF2B5EF4-FFF2-40B4-BE49-F238E27FC236}">
                <a16:creationId xmlns:a16="http://schemas.microsoft.com/office/drawing/2014/main" id="{C39104DC-D90E-4FFE-B9A9-962E04739624}"/>
              </a:ext>
            </a:extLst>
          </p:cNvPr>
          <p:cNvSpPr/>
          <p:nvPr/>
        </p:nvSpPr>
        <p:spPr>
          <a:xfrm>
            <a:off x="10712824" y="5535987"/>
            <a:ext cx="1281951" cy="1281951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9E3FC93-95BE-41DE-A440-22073BD16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78418"/>
              </p:ext>
            </p:extLst>
          </p:nvPr>
        </p:nvGraphicFramePr>
        <p:xfrm>
          <a:off x="594360" y="1787523"/>
          <a:ext cx="10256520" cy="41558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8840">
                  <a:extLst>
                    <a:ext uri="{9D8B030D-6E8A-4147-A177-3AD203B41FA5}">
                      <a16:colId xmlns:a16="http://schemas.microsoft.com/office/drawing/2014/main" val="2355729404"/>
                    </a:ext>
                  </a:extLst>
                </a:gridCol>
                <a:gridCol w="3418840">
                  <a:extLst>
                    <a:ext uri="{9D8B030D-6E8A-4147-A177-3AD203B41FA5}">
                      <a16:colId xmlns:a16="http://schemas.microsoft.com/office/drawing/2014/main" val="1407455894"/>
                    </a:ext>
                  </a:extLst>
                </a:gridCol>
                <a:gridCol w="3418840">
                  <a:extLst>
                    <a:ext uri="{9D8B030D-6E8A-4147-A177-3AD203B41FA5}">
                      <a16:colId xmlns:a16="http://schemas.microsoft.com/office/drawing/2014/main" val="1936740946"/>
                    </a:ext>
                  </a:extLst>
                </a:gridCol>
              </a:tblGrid>
              <a:tr h="8150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Mac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9889"/>
                  </a:ext>
                </a:extLst>
              </a:tr>
              <a:tr h="815094">
                <a:tc>
                  <a:txBody>
                    <a:bodyPr/>
                    <a:lstStyle/>
                    <a:p>
                      <a:r>
                        <a:rPr lang="en-US" sz="2200" dirty="0"/>
                        <a:t>Apply general format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33307"/>
                  </a:ext>
                </a:extLst>
              </a:tr>
              <a:tr h="815094">
                <a:tc>
                  <a:txBody>
                    <a:bodyPr/>
                    <a:lstStyle/>
                    <a:p>
                      <a:r>
                        <a:rPr lang="en-US" sz="2200" dirty="0"/>
                        <a:t>Apply percentage format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02913"/>
                  </a:ext>
                </a:extLst>
              </a:tr>
              <a:tr h="895453">
                <a:tc>
                  <a:txBody>
                    <a:bodyPr/>
                    <a:lstStyle/>
                    <a:p>
                      <a:r>
                        <a:rPr lang="en-US" sz="2200" dirty="0"/>
                        <a:t>Apply date format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507600"/>
                  </a:ext>
                </a:extLst>
              </a:tr>
              <a:tr h="815094">
                <a:tc>
                  <a:txBody>
                    <a:bodyPr/>
                    <a:lstStyle/>
                    <a:p>
                      <a:r>
                        <a:rPr lang="en-US" sz="2200" dirty="0"/>
                        <a:t>Apply currency format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2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BE386A8-9990-4BCC-ADA5-4126F777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Formatting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64F01-1062-4177-B6A4-7FE6B5EF7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47805" r="29379" b="85375"/>
          <a:stretch/>
        </p:blipFill>
        <p:spPr>
          <a:xfrm>
            <a:off x="5006340" y="2704666"/>
            <a:ext cx="1920240" cy="618444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7C667A7-1AD8-46F1-BD61-1F5A96FBC9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184" b="85375"/>
          <a:stretch/>
        </p:blipFill>
        <p:spPr>
          <a:xfrm>
            <a:off x="8355330" y="2710187"/>
            <a:ext cx="1920240" cy="618445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66255C61-9C2E-4F79-A8DB-3A44DA1838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805" t="28201" r="29379" b="57174"/>
          <a:stretch/>
        </p:blipFill>
        <p:spPr>
          <a:xfrm>
            <a:off x="5006340" y="3556216"/>
            <a:ext cx="1920240" cy="618444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9ED98C2A-A754-4FAE-9EF1-535CABFCDE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184" t="28201" b="57174"/>
          <a:stretch/>
        </p:blipFill>
        <p:spPr>
          <a:xfrm>
            <a:off x="8355330" y="3556216"/>
            <a:ext cx="1920240" cy="618444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A9A04B09-82E4-49D0-9AFD-A4F6B41CF3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147" t="55977" r="30037" b="29398"/>
          <a:stretch/>
        </p:blipFill>
        <p:spPr>
          <a:xfrm>
            <a:off x="5006340" y="4407766"/>
            <a:ext cx="1920240" cy="618444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8059B32C-5FA5-4FF9-AA3C-BBDF2ACC09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184" t="57033" b="28342"/>
          <a:stretch/>
        </p:blipFill>
        <p:spPr>
          <a:xfrm>
            <a:off x="8355330" y="4407765"/>
            <a:ext cx="1920240" cy="618444"/>
          </a:xfrm>
          <a:prstGeom prst="rect">
            <a:avLst/>
          </a:prstGeom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30A5C786-C624-4322-ACA8-5AF8941652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804" t="15085" r="29380" b="70290"/>
          <a:stretch/>
        </p:blipFill>
        <p:spPr>
          <a:xfrm>
            <a:off x="5006340" y="5259316"/>
            <a:ext cx="1920240" cy="618444"/>
          </a:xfrm>
          <a:prstGeom prst="rect">
            <a:avLst/>
          </a:prstGeom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4789DA6F-EDDB-4180-AE38-FC47A95DAA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184" t="15085" b="70290"/>
          <a:stretch/>
        </p:blipFill>
        <p:spPr>
          <a:xfrm>
            <a:off x="8355330" y="5259316"/>
            <a:ext cx="1920240" cy="61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35AB46-48AD-4E94-A972-BEB38B6D7AED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descr="Teacher">
            <a:extLst>
              <a:ext uri="{FF2B5EF4-FFF2-40B4-BE49-F238E27FC236}">
                <a16:creationId xmlns:a16="http://schemas.microsoft.com/office/drawing/2014/main" id="{106C0170-9C2A-459C-8A09-3384DD2A6128}"/>
              </a:ext>
            </a:extLst>
          </p:cNvPr>
          <p:cNvSpPr/>
          <p:nvPr/>
        </p:nvSpPr>
        <p:spPr>
          <a:xfrm>
            <a:off x="10712824" y="5535987"/>
            <a:ext cx="1281951" cy="12819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005FA8-35A5-4CEA-90D4-C427FF3FC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07472"/>
              </p:ext>
            </p:extLst>
          </p:nvPr>
        </p:nvGraphicFramePr>
        <p:xfrm>
          <a:off x="838200" y="1893831"/>
          <a:ext cx="10256520" cy="33407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8840">
                  <a:extLst>
                    <a:ext uri="{9D8B030D-6E8A-4147-A177-3AD203B41FA5}">
                      <a16:colId xmlns:a16="http://schemas.microsoft.com/office/drawing/2014/main" val="2355729404"/>
                    </a:ext>
                  </a:extLst>
                </a:gridCol>
                <a:gridCol w="3418840">
                  <a:extLst>
                    <a:ext uri="{9D8B030D-6E8A-4147-A177-3AD203B41FA5}">
                      <a16:colId xmlns:a16="http://schemas.microsoft.com/office/drawing/2014/main" val="1407455894"/>
                    </a:ext>
                  </a:extLst>
                </a:gridCol>
                <a:gridCol w="3418840">
                  <a:extLst>
                    <a:ext uri="{9D8B030D-6E8A-4147-A177-3AD203B41FA5}">
                      <a16:colId xmlns:a16="http://schemas.microsoft.com/office/drawing/2014/main" val="1936740946"/>
                    </a:ext>
                  </a:extLst>
                </a:gridCol>
              </a:tblGrid>
              <a:tr h="8150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Mac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9889"/>
                  </a:ext>
                </a:extLst>
              </a:tr>
              <a:tr h="815094">
                <a:tc>
                  <a:txBody>
                    <a:bodyPr/>
                    <a:lstStyle/>
                    <a:p>
                      <a:r>
                        <a:rPr lang="en-US" sz="2200" dirty="0"/>
                        <a:t>Open the Insert function dialog box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33307"/>
                  </a:ext>
                </a:extLst>
              </a:tr>
              <a:tr h="815094">
                <a:tc>
                  <a:txBody>
                    <a:bodyPr/>
                    <a:lstStyle/>
                    <a:p>
                      <a:r>
                        <a:rPr lang="en-US" sz="2200" dirty="0"/>
                        <a:t>Insert function arguments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02913"/>
                  </a:ext>
                </a:extLst>
              </a:tr>
              <a:tr h="895453">
                <a:tc>
                  <a:txBody>
                    <a:bodyPr/>
                    <a:lstStyle/>
                    <a:p>
                      <a:r>
                        <a:rPr lang="en-US" sz="2200" dirty="0"/>
                        <a:t>Accept function with autocomplete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5076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9F33BD0-AE6E-4F16-894A-5C575002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701AC-4343-4AAE-84C1-43B107E8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25134-6754-4127-B9F2-618959C3D8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226" r="40090" b="-2640"/>
          <a:stretch/>
        </p:blipFill>
        <p:spPr>
          <a:xfrm>
            <a:off x="5341620" y="2742215"/>
            <a:ext cx="1508760" cy="762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1D2D3-9BEA-4824-90BA-9FF4AE87A6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631" r="46390" b="18278"/>
          <a:stretch/>
        </p:blipFill>
        <p:spPr>
          <a:xfrm>
            <a:off x="5509259" y="4422995"/>
            <a:ext cx="1173480" cy="762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C11A49-5D85-444E-A6DF-5484722D4F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730" t="1642" r="33457" b="208"/>
          <a:stretch/>
        </p:blipFill>
        <p:spPr>
          <a:xfrm>
            <a:off x="4876799" y="3582605"/>
            <a:ext cx="2438401" cy="762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8AA06F-3B57-43C5-8E88-2C1B5B15C5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068" t="-4143" r="8159" b="1503"/>
          <a:stretch/>
        </p:blipFill>
        <p:spPr>
          <a:xfrm>
            <a:off x="8515350" y="2729658"/>
            <a:ext cx="1805940" cy="762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5F1ED0-5BB3-4B5B-B892-74A91AFBAF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1404" t="925" r="5783" b="925"/>
          <a:stretch/>
        </p:blipFill>
        <p:spPr>
          <a:xfrm>
            <a:off x="8274423" y="3552125"/>
            <a:ext cx="2438401" cy="7629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20039C-0D3D-4EBB-96F4-5954468E20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066" t="-2710" r="13736" b="20988"/>
          <a:stretch/>
        </p:blipFill>
        <p:spPr>
          <a:xfrm>
            <a:off x="8784962" y="4374592"/>
            <a:ext cx="1410597" cy="76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8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08F16-B102-41B4-8BD2-1C79A6C6CE8D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01F99-F489-4F61-8280-787A7262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 create this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C853-572D-4657-A743-E87A0D9AC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</a:t>
            </a:r>
          </a:p>
          <a:p>
            <a:r>
              <a:rPr lang="en-US" dirty="0"/>
              <a:t>RAND()</a:t>
            </a:r>
          </a:p>
          <a:p>
            <a:r>
              <a:rPr lang="en-US" dirty="0"/>
              <a:t>RANDBETWEEN()</a:t>
            </a:r>
          </a:p>
          <a:p>
            <a:r>
              <a:rPr lang="en-US" dirty="0"/>
              <a:t>DATE()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some other functions that you know?</a:t>
            </a:r>
          </a:p>
          <a:p>
            <a:pPr marL="0" indent="0">
              <a:buNone/>
            </a:pPr>
            <a:r>
              <a:rPr lang="en-US" dirty="0"/>
              <a:t>What is the purpose of functions?</a:t>
            </a:r>
          </a:p>
        </p:txBody>
      </p:sp>
    </p:spTree>
    <p:extLst>
      <p:ext uri="{BB962C8B-B14F-4D97-AF65-F5344CB8AC3E}">
        <p14:creationId xmlns:p14="http://schemas.microsoft.com/office/powerpoint/2010/main" val="322649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B33DEE-D263-4A69-B895-B49DF30CB234}"/>
              </a:ext>
            </a:extLst>
          </p:cNvPr>
          <p:cNvSpPr/>
          <p:nvPr/>
        </p:nvSpPr>
        <p:spPr>
          <a:xfrm>
            <a:off x="0" y="0"/>
            <a:ext cx="12192000" cy="1512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Teacher">
            <a:extLst>
              <a:ext uri="{FF2B5EF4-FFF2-40B4-BE49-F238E27FC236}">
                <a16:creationId xmlns:a16="http://schemas.microsoft.com/office/drawing/2014/main" id="{61D0CBCC-88A2-41B8-B50E-882F331C0409}"/>
              </a:ext>
            </a:extLst>
          </p:cNvPr>
          <p:cNvSpPr/>
          <p:nvPr/>
        </p:nvSpPr>
        <p:spPr>
          <a:xfrm>
            <a:off x="10712824" y="5535987"/>
            <a:ext cx="1281951" cy="12819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CCF3F-7F40-4D89-AA68-506893B9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Functions: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0289-A391-4418-9BEB-417B67EA9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SUM:</a:t>
            </a:r>
          </a:p>
          <a:p>
            <a:r>
              <a:rPr lang="en-US" dirty="0"/>
              <a:t>Finds the sum of a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turn: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 values in the profit column by: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Clicking on D2 and typing =SUM(C2, -B2)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Hit enter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Double Click on the small green box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7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17006</TotalTime>
  <Words>1406</Words>
  <Application>Microsoft Office PowerPoint</Application>
  <PresentationFormat>Widescreen</PresentationFormat>
  <Paragraphs>180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Excel:  Shortcuts and Functions</vt:lpstr>
      <vt:lpstr>Overview</vt:lpstr>
      <vt:lpstr>Download Practice Excel Sheet</vt:lpstr>
      <vt:lpstr>Navigation Shortcuts</vt:lpstr>
      <vt:lpstr>Selection Shortcuts</vt:lpstr>
      <vt:lpstr>Applying Formatting</vt:lpstr>
      <vt:lpstr>Functions</vt:lpstr>
      <vt:lpstr>How did I create this Data?</vt:lpstr>
      <vt:lpstr>Functions: SUM</vt:lpstr>
      <vt:lpstr>Copying Values into a Column</vt:lpstr>
      <vt:lpstr>Practice Functions</vt:lpstr>
      <vt:lpstr>SUMIFS</vt:lpstr>
      <vt:lpstr>SUMIFS-Money Spent</vt:lpstr>
      <vt:lpstr>SUMIFS-Money Spent</vt:lpstr>
      <vt:lpstr>SUMIFS-Money Spent</vt:lpstr>
      <vt:lpstr>SUMIFS-Money Spent</vt:lpstr>
      <vt:lpstr>SUMIFS-Money Spent</vt:lpstr>
      <vt:lpstr>SUMIFS-Reimbursments</vt:lpstr>
      <vt:lpstr>SUMIFS-Reimbursements</vt:lpstr>
      <vt:lpstr>If-Overbudget</vt:lpstr>
      <vt:lpstr>And/Or - Bankrupt</vt:lpstr>
      <vt:lpstr>Functions</vt:lpstr>
      <vt:lpstr>Choose-Team Color</vt:lpstr>
      <vt:lpstr>Vlookup</vt:lpstr>
      <vt:lpstr>HLookup</vt:lpstr>
      <vt:lpstr>Additional Resources:</vt:lpstr>
      <vt:lpstr>PowerPoint Presentation</vt:lpstr>
      <vt:lpstr>Resources</vt:lpstr>
      <vt:lpstr>Appendix</vt:lpstr>
      <vt:lpstr>Basic Shortcuts</vt:lpstr>
      <vt:lpstr>SUMIFS-Money Spent</vt:lpstr>
      <vt:lpstr>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Shortcuts</dc:title>
  <dc:creator>Kendall Kuzminskas</dc:creator>
  <cp:lastModifiedBy>Kendall Kuzminskas</cp:lastModifiedBy>
  <cp:revision>189</cp:revision>
  <dcterms:created xsi:type="dcterms:W3CDTF">2019-04-17T19:22:18Z</dcterms:created>
  <dcterms:modified xsi:type="dcterms:W3CDTF">2019-05-14T01:44:42Z</dcterms:modified>
</cp:coreProperties>
</file>