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68" r:id="rId3"/>
    <p:sldId id="309" r:id="rId4"/>
    <p:sldId id="308" r:id="rId5"/>
    <p:sldId id="321" r:id="rId6"/>
    <p:sldId id="322" r:id="rId7"/>
    <p:sldId id="323" r:id="rId8"/>
    <p:sldId id="310" r:id="rId9"/>
    <p:sldId id="312" r:id="rId10"/>
    <p:sldId id="311" r:id="rId11"/>
    <p:sldId id="313" r:id="rId12"/>
    <p:sldId id="319" r:id="rId13"/>
    <p:sldId id="315" r:id="rId14"/>
    <p:sldId id="324" r:id="rId15"/>
    <p:sldId id="320" r:id="rId16"/>
    <p:sldId id="318" r:id="rId1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2" autoAdjust="0"/>
    <p:restoredTop sz="74468" autoAdjust="0"/>
  </p:normalViewPr>
  <p:slideViewPr>
    <p:cSldViewPr snapToGrid="0">
      <p:cViewPr varScale="1">
        <p:scale>
          <a:sx n="70" d="100"/>
          <a:sy n="70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0FBE4-1320-4D2B-A4BB-FD42E4DF51C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2042D-87C8-4495-A14C-02DC09E6A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2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042D-87C8-4495-A14C-02DC09E6A0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168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042D-87C8-4495-A14C-02DC09E6A04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4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리눅스 네임 스페이스</a:t>
            </a:r>
            <a:endParaRPr lang="en-US" altLang="ko-KR" baseline="0" dirty="0"/>
          </a:p>
          <a:p>
            <a:r>
              <a:rPr lang="ko-KR" altLang="en-US" baseline="0" dirty="0"/>
              <a:t>별도의 공간을 할당해서 프로세스가 서로 간섭하지 못하게 파일 시스템과 네트워크 인터페이스 등을</a:t>
            </a:r>
            <a:endParaRPr lang="en-US" altLang="ko-KR" baseline="0" dirty="0"/>
          </a:p>
          <a:p>
            <a:r>
              <a:rPr lang="ko-KR" altLang="en-US" baseline="0" dirty="0"/>
              <a:t>따로 관리할 수 있게 해주는 로직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리눅스 컨트롤 그룹</a:t>
            </a:r>
            <a:endParaRPr lang="en-US" altLang="ko-KR" baseline="0" dirty="0"/>
          </a:p>
          <a:p>
            <a:r>
              <a:rPr lang="ko-KR" altLang="en-US" baseline="0" dirty="0"/>
              <a:t>리소스의 양을 관리하고 나눠주면서 독립적으로 할당해주는 로직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042D-87C8-4495-A14C-02DC09E6A0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99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리눅스 네임 스페이스</a:t>
            </a:r>
            <a:endParaRPr lang="en-US" altLang="ko-KR" baseline="0" dirty="0"/>
          </a:p>
          <a:p>
            <a:r>
              <a:rPr lang="ko-KR" altLang="en-US" baseline="0" dirty="0"/>
              <a:t>별도의 공간을 할당해서 프로세스가 서로 간섭하지 못하게 파일 시스템과 네트워크 인터페이스 등을</a:t>
            </a:r>
            <a:endParaRPr lang="en-US" altLang="ko-KR" baseline="0" dirty="0"/>
          </a:p>
          <a:p>
            <a:r>
              <a:rPr lang="ko-KR" altLang="en-US" baseline="0" dirty="0"/>
              <a:t>따로 관리할 수 있게 해주는 로직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리눅스 컨트롤 그룹</a:t>
            </a:r>
            <a:endParaRPr lang="en-US" altLang="ko-KR" baseline="0" dirty="0"/>
          </a:p>
          <a:p>
            <a:r>
              <a:rPr lang="ko-KR" altLang="en-US" baseline="0" dirty="0"/>
              <a:t>리소스의 양을 관리하고 나눠주면서 독립적으로 할당해주는 로직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042D-87C8-4495-A14C-02DC09E6A04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470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042D-87C8-4495-A14C-02DC09E6A04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13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042D-87C8-4495-A14C-02DC09E6A04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858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042D-87C8-4495-A14C-02DC09E6A04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494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042D-87C8-4495-A14C-02DC09E6A04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2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042D-87C8-4495-A14C-02DC09E6A0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78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042D-87C8-4495-A14C-02DC09E6A0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042D-87C8-4495-A14C-02DC09E6A0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97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리눅스 네임 스페이스</a:t>
            </a:r>
            <a:endParaRPr lang="en-US" altLang="ko-KR" baseline="0" dirty="0"/>
          </a:p>
          <a:p>
            <a:r>
              <a:rPr lang="ko-KR" altLang="en-US" baseline="0" dirty="0"/>
              <a:t>별도의 공간을 할당해서 프로세스가 서로 간섭하지 못하게 파일 시스템과 네트워크 인터페이스 등을</a:t>
            </a:r>
            <a:endParaRPr lang="en-US" altLang="ko-KR" baseline="0" dirty="0"/>
          </a:p>
          <a:p>
            <a:r>
              <a:rPr lang="ko-KR" altLang="en-US" baseline="0" dirty="0"/>
              <a:t>따로 관리할 수 있게 해주는 로직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리눅스 컨트롤 그룹</a:t>
            </a:r>
            <a:endParaRPr lang="en-US" altLang="ko-KR" baseline="0" dirty="0"/>
          </a:p>
          <a:p>
            <a:r>
              <a:rPr lang="ko-KR" altLang="en-US" baseline="0" dirty="0"/>
              <a:t>리소스의 양을 관리하고 나눠주면서 독립적으로 할당해주는 로직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042D-87C8-4495-A14C-02DC09E6A0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49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리눅스 네임 스페이스</a:t>
            </a:r>
            <a:endParaRPr lang="en-US" altLang="ko-KR" baseline="0" dirty="0"/>
          </a:p>
          <a:p>
            <a:r>
              <a:rPr lang="ko-KR" altLang="en-US" baseline="0" dirty="0"/>
              <a:t>별도의 공간을 할당해서 프로세스가 서로 간섭하지 못하게 파일 시스템과 네트워크 인터페이스 등을</a:t>
            </a:r>
            <a:endParaRPr lang="en-US" altLang="ko-KR" baseline="0" dirty="0"/>
          </a:p>
          <a:p>
            <a:r>
              <a:rPr lang="ko-KR" altLang="en-US" baseline="0" dirty="0"/>
              <a:t>따로 관리할 수 있게 해주는 로직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리눅스 컨트롤 그룹</a:t>
            </a:r>
            <a:endParaRPr lang="en-US" altLang="ko-KR" baseline="0" dirty="0"/>
          </a:p>
          <a:p>
            <a:r>
              <a:rPr lang="ko-KR" altLang="en-US" baseline="0" dirty="0"/>
              <a:t>리소스의 양을 관리하고 나눠주면서 독립적으로 할당해주는 로직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042D-87C8-4495-A14C-02DC09E6A0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01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리눅스 네임 스페이스</a:t>
            </a:r>
            <a:endParaRPr lang="en-US" altLang="ko-KR" baseline="0" dirty="0"/>
          </a:p>
          <a:p>
            <a:r>
              <a:rPr lang="ko-KR" altLang="en-US" baseline="0" dirty="0"/>
              <a:t>별도의 공간을 할당해서 프로세스가 서로 간섭하지 못하게 파일 시스템과 네트워크 인터페이스 등을</a:t>
            </a:r>
            <a:endParaRPr lang="en-US" altLang="ko-KR" baseline="0" dirty="0"/>
          </a:p>
          <a:p>
            <a:r>
              <a:rPr lang="ko-KR" altLang="en-US" baseline="0" dirty="0"/>
              <a:t>따로 관리할 수 있게 해주는 로직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리눅스 컨트롤 그룹</a:t>
            </a:r>
            <a:endParaRPr lang="en-US" altLang="ko-KR" baseline="0" dirty="0"/>
          </a:p>
          <a:p>
            <a:r>
              <a:rPr lang="ko-KR" altLang="en-US" baseline="0" dirty="0"/>
              <a:t>리소스의 양을 관리하고 나눠주면서 독립적으로 할당해주는 로직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042D-87C8-4495-A14C-02DC09E6A0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57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042D-87C8-4495-A14C-02DC09E6A0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79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2042D-87C8-4495-A14C-02DC09E6A04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1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2BE-4728-48FC-B812-BD0B7B90AC4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BED-E35F-4032-9432-01B177210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8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2BE-4728-48FC-B812-BD0B7B90AC4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BED-E35F-4032-9432-01B177210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21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2BE-4728-48FC-B812-BD0B7B90AC4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BED-E35F-4032-9432-01B177210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9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2BE-4728-48FC-B812-BD0B7B90AC4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BED-E35F-4032-9432-01B177210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8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2BE-4728-48FC-B812-BD0B7B90AC4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BED-E35F-4032-9432-01B177210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7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2BE-4728-48FC-B812-BD0B7B90AC4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BED-E35F-4032-9432-01B177210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0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2BE-4728-48FC-B812-BD0B7B90AC4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BED-E35F-4032-9432-01B177210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81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2BE-4728-48FC-B812-BD0B7B90AC4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BED-E35F-4032-9432-01B177210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94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2BE-4728-48FC-B812-BD0B7B90AC4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BED-E35F-4032-9432-01B177210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19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2BE-4728-48FC-B812-BD0B7B90AC4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BED-E35F-4032-9432-01B177210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4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02BE-4728-48FC-B812-BD0B7B90AC4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BED-E35F-4032-9432-01B177210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64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402BE-4728-48FC-B812-BD0B7B90AC4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E7BED-E35F-4032-9432-01B177210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1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DC83AF0-BBFE-451A-8DBF-2BFD57EDBFD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" y="0"/>
            <a:ext cx="9905992" cy="68569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0D7793-B5BC-48A3-B261-3758098E76E6}"/>
              </a:ext>
            </a:extLst>
          </p:cNvPr>
          <p:cNvSpPr txBox="1"/>
          <p:nvPr/>
        </p:nvSpPr>
        <p:spPr>
          <a:xfrm>
            <a:off x="595891" y="2034635"/>
            <a:ext cx="4829271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&amp; </a:t>
            </a:r>
            <a:r>
              <a:rPr lang="en-US" altLang="ko-KR" sz="4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kubernetes</a:t>
            </a:r>
            <a:endParaRPr lang="en-US" altLang="ko-KR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9206D-11AA-43A0-A21E-C0F645C22175}"/>
              </a:ext>
            </a:extLst>
          </p:cNvPr>
          <p:cNvSpPr txBox="1"/>
          <p:nvPr/>
        </p:nvSpPr>
        <p:spPr>
          <a:xfrm>
            <a:off x="595892" y="3295438"/>
            <a:ext cx="14878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2023.09.26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6A714-48B7-4B73-B598-18764CEA0419}"/>
              </a:ext>
            </a:extLst>
          </p:cNvPr>
          <p:cNvSpPr txBox="1"/>
          <p:nvPr/>
        </p:nvSpPr>
        <p:spPr>
          <a:xfrm>
            <a:off x="595890" y="1683025"/>
            <a:ext cx="29145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C52A2">
                    <a:alpha val="40000"/>
                  </a:srgbClr>
                </a:solidFill>
                <a:latin typeface="Century Gothic" panose="020B0502020202020204" pitchFamily="34" charset="0"/>
                <a:ea typeface="나눔바른고딕" panose="020B0603020101020101" pitchFamily="50" charset="-127"/>
              </a:rPr>
              <a:t>Beginning of the Great Voyage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C52A2">
                  <a:alpha val="40000"/>
                </a:srgbClr>
              </a:solidFill>
              <a:latin typeface="Century Gothic" panose="020B0502020202020204" pitchFamily="34" charset="0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C719A6-DBBC-4361-86FF-25D71AF3BA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92" y="5844670"/>
            <a:ext cx="1203129" cy="4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2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496BDC-CB56-480F-9293-E31CA667C79A}"/>
              </a:ext>
            </a:extLst>
          </p:cNvPr>
          <p:cNvSpPr/>
          <p:nvPr/>
        </p:nvSpPr>
        <p:spPr>
          <a:xfrm rot="5400000">
            <a:off x="4514995" y="-4516171"/>
            <a:ext cx="876011" cy="9906001"/>
          </a:xfrm>
          <a:prstGeom prst="rect">
            <a:avLst/>
          </a:prstGeom>
          <a:solidFill>
            <a:srgbClr val="0C52A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9E60B1-C513-4598-BEEF-A3F3258EE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15" y="245193"/>
            <a:ext cx="1034696" cy="35777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587BC19-E89A-472A-AE65-3FFEBEA378EF}"/>
              </a:ext>
            </a:extLst>
          </p:cNvPr>
          <p:cNvSpPr txBox="1"/>
          <p:nvPr/>
        </p:nvSpPr>
        <p:spPr>
          <a:xfrm>
            <a:off x="994092" y="338982"/>
            <a:ext cx="136992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B351676F-8014-44A1-B228-674D6DF6BB2C}"/>
              </a:ext>
            </a:extLst>
          </p:cNvPr>
          <p:cNvSpPr>
            <a:spLocks/>
          </p:cNvSpPr>
          <p:nvPr/>
        </p:nvSpPr>
        <p:spPr bwMode="auto">
          <a:xfrm rot="10800000">
            <a:off x="389358" y="1644"/>
            <a:ext cx="501975" cy="88596"/>
          </a:xfrm>
          <a:custGeom>
            <a:avLst/>
            <a:gdLst>
              <a:gd name="T0" fmla="*/ 971 w 1055"/>
              <a:gd name="T1" fmla="*/ 109 h 162"/>
              <a:gd name="T2" fmla="*/ 828 w 1055"/>
              <a:gd name="T3" fmla="*/ 0 h 162"/>
              <a:gd name="T4" fmla="*/ 627 w 1055"/>
              <a:gd name="T5" fmla="*/ 0 h 162"/>
              <a:gd name="T6" fmla="*/ 428 w 1055"/>
              <a:gd name="T7" fmla="*/ 0 h 162"/>
              <a:gd name="T8" fmla="*/ 227 w 1055"/>
              <a:gd name="T9" fmla="*/ 0 h 162"/>
              <a:gd name="T10" fmla="*/ 84 w 1055"/>
              <a:gd name="T11" fmla="*/ 109 h 162"/>
              <a:gd name="T12" fmla="*/ 0 w 1055"/>
              <a:gd name="T13" fmla="*/ 162 h 162"/>
              <a:gd name="T14" fmla="*/ 428 w 1055"/>
              <a:gd name="T15" fmla="*/ 162 h 162"/>
              <a:gd name="T16" fmla="*/ 627 w 1055"/>
              <a:gd name="T17" fmla="*/ 162 h 162"/>
              <a:gd name="T18" fmla="*/ 1055 w 1055"/>
              <a:gd name="T19" fmla="*/ 162 h 162"/>
              <a:gd name="T20" fmla="*/ 971 w 1055"/>
              <a:gd name="T21" fmla="*/ 10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5" h="162">
                <a:moveTo>
                  <a:pt x="971" y="109"/>
                </a:moveTo>
                <a:cubicBezTo>
                  <a:pt x="928" y="50"/>
                  <a:pt x="918" y="0"/>
                  <a:pt x="828" y="0"/>
                </a:cubicBezTo>
                <a:cubicBezTo>
                  <a:pt x="803" y="0"/>
                  <a:pt x="715" y="0"/>
                  <a:pt x="627" y="0"/>
                </a:cubicBezTo>
                <a:cubicBezTo>
                  <a:pt x="627" y="0"/>
                  <a:pt x="528" y="0"/>
                  <a:pt x="428" y="0"/>
                </a:cubicBezTo>
                <a:cubicBezTo>
                  <a:pt x="341" y="0"/>
                  <a:pt x="252" y="0"/>
                  <a:pt x="227" y="0"/>
                </a:cubicBezTo>
                <a:cubicBezTo>
                  <a:pt x="138" y="0"/>
                  <a:pt x="127" y="50"/>
                  <a:pt x="84" y="109"/>
                </a:cubicBezTo>
                <a:cubicBezTo>
                  <a:pt x="50" y="154"/>
                  <a:pt x="14" y="161"/>
                  <a:pt x="0" y="162"/>
                </a:cubicBezTo>
                <a:cubicBezTo>
                  <a:pt x="428" y="162"/>
                  <a:pt x="428" y="162"/>
                  <a:pt x="428" y="162"/>
                </a:cubicBezTo>
                <a:cubicBezTo>
                  <a:pt x="627" y="162"/>
                  <a:pt x="627" y="162"/>
                  <a:pt x="627" y="162"/>
                </a:cubicBezTo>
                <a:cubicBezTo>
                  <a:pt x="1055" y="162"/>
                  <a:pt x="1055" y="162"/>
                  <a:pt x="1055" y="162"/>
                </a:cubicBezTo>
                <a:cubicBezTo>
                  <a:pt x="1041" y="161"/>
                  <a:pt x="1005" y="154"/>
                  <a:pt x="971" y="109"/>
                </a:cubicBezTo>
                <a:close/>
              </a:path>
            </a:pathLst>
          </a:custGeom>
          <a:solidFill>
            <a:srgbClr val="0C5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BE03AF-991F-43D2-B752-575AE42FCF60}"/>
              </a:ext>
            </a:extLst>
          </p:cNvPr>
          <p:cNvSpPr txBox="1"/>
          <p:nvPr/>
        </p:nvSpPr>
        <p:spPr>
          <a:xfrm>
            <a:off x="265485" y="15156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355A7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Ⅰ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355A7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 flipH="1"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E142FBD-9E12-4ED3-8128-5D60958025BC}"/>
              </a:ext>
            </a:extLst>
          </p:cNvPr>
          <p:cNvGrpSpPr/>
          <p:nvPr/>
        </p:nvGrpSpPr>
        <p:grpSpPr>
          <a:xfrm rot="10800000" flipH="1">
            <a:off x="8736081" y="788990"/>
            <a:ext cx="354146" cy="63623"/>
            <a:chOff x="8604122" y="800100"/>
            <a:chExt cx="354146" cy="6362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4FB8B3-22BB-4303-B9DB-0A5F9B134E9D}"/>
                </a:ext>
              </a:extLst>
            </p:cNvPr>
            <p:cNvSpPr/>
            <p:nvPr userDrawn="1"/>
          </p:nvSpPr>
          <p:spPr>
            <a:xfrm>
              <a:off x="8604122" y="800100"/>
              <a:ext cx="63500" cy="63500"/>
            </a:xfrm>
            <a:prstGeom prst="ellipse">
              <a:avLst/>
            </a:prstGeom>
            <a:solidFill>
              <a:srgbClr val="0C5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FD72B0E-C6AB-4FDC-8AA1-6E1B0AEFD02E}"/>
                </a:ext>
              </a:extLst>
            </p:cNvPr>
            <p:cNvSpPr/>
            <p:nvPr userDrawn="1"/>
          </p:nvSpPr>
          <p:spPr>
            <a:xfrm>
              <a:off x="8749445" y="800223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36978C4-0FDD-4FBB-9707-FF1663229DCE}"/>
                </a:ext>
              </a:extLst>
            </p:cNvPr>
            <p:cNvSpPr/>
            <p:nvPr userDrawn="1"/>
          </p:nvSpPr>
          <p:spPr>
            <a:xfrm>
              <a:off x="8894768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921002"/>
            <a:ext cx="261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사용하는 이유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1510542"/>
            <a:ext cx="87591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경우 호스트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OS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위에서 실행되는 독립적인 공간을 제공하며 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독립적인 개발 환경이 보장 된다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애플리케이션의 개발과 배포가 편리해진다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내부에서 여러 작업을 한 뒤 배포를 할 때 이를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도커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일종의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패키지로 만들어 배포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그렇기에 운영 서버에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 패키지를 설치할 필요가 없으며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의존성 걱정 없으며 커널을 포함하고 있지 않기 때문에 용량이 적어 배포 속도가 빠르다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애플리케이션의 독립성과 확장성이 높아짐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마이크로 서비스 구조로 여러 모듈을 독립된 형태로 구성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하고 있기 때문에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언어에 종속되지 않고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변화에 빠르게 대응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하며 각 모듈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관리가 쉬워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독립성과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확장성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높아진다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184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496BDC-CB56-480F-9293-E31CA667C79A}"/>
              </a:ext>
            </a:extLst>
          </p:cNvPr>
          <p:cNvSpPr/>
          <p:nvPr/>
        </p:nvSpPr>
        <p:spPr>
          <a:xfrm rot="5400000">
            <a:off x="4514995" y="-4516171"/>
            <a:ext cx="876011" cy="9906001"/>
          </a:xfrm>
          <a:prstGeom prst="rect">
            <a:avLst/>
          </a:prstGeom>
          <a:solidFill>
            <a:srgbClr val="0C52A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9E60B1-C513-4598-BEEF-A3F3258EE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15" y="245193"/>
            <a:ext cx="1034696" cy="35777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587BC19-E89A-472A-AE65-3FFEBEA378EF}"/>
              </a:ext>
            </a:extLst>
          </p:cNvPr>
          <p:cNvSpPr txBox="1"/>
          <p:nvPr/>
        </p:nvSpPr>
        <p:spPr>
          <a:xfrm>
            <a:off x="994092" y="338982"/>
            <a:ext cx="136992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B351676F-8014-44A1-B228-674D6DF6BB2C}"/>
              </a:ext>
            </a:extLst>
          </p:cNvPr>
          <p:cNvSpPr>
            <a:spLocks/>
          </p:cNvSpPr>
          <p:nvPr/>
        </p:nvSpPr>
        <p:spPr bwMode="auto">
          <a:xfrm rot="10800000">
            <a:off x="389358" y="1644"/>
            <a:ext cx="501975" cy="88596"/>
          </a:xfrm>
          <a:custGeom>
            <a:avLst/>
            <a:gdLst>
              <a:gd name="T0" fmla="*/ 971 w 1055"/>
              <a:gd name="T1" fmla="*/ 109 h 162"/>
              <a:gd name="T2" fmla="*/ 828 w 1055"/>
              <a:gd name="T3" fmla="*/ 0 h 162"/>
              <a:gd name="T4" fmla="*/ 627 w 1055"/>
              <a:gd name="T5" fmla="*/ 0 h 162"/>
              <a:gd name="T6" fmla="*/ 428 w 1055"/>
              <a:gd name="T7" fmla="*/ 0 h 162"/>
              <a:gd name="T8" fmla="*/ 227 w 1055"/>
              <a:gd name="T9" fmla="*/ 0 h 162"/>
              <a:gd name="T10" fmla="*/ 84 w 1055"/>
              <a:gd name="T11" fmla="*/ 109 h 162"/>
              <a:gd name="T12" fmla="*/ 0 w 1055"/>
              <a:gd name="T13" fmla="*/ 162 h 162"/>
              <a:gd name="T14" fmla="*/ 428 w 1055"/>
              <a:gd name="T15" fmla="*/ 162 h 162"/>
              <a:gd name="T16" fmla="*/ 627 w 1055"/>
              <a:gd name="T17" fmla="*/ 162 h 162"/>
              <a:gd name="T18" fmla="*/ 1055 w 1055"/>
              <a:gd name="T19" fmla="*/ 162 h 162"/>
              <a:gd name="T20" fmla="*/ 971 w 1055"/>
              <a:gd name="T21" fmla="*/ 10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5" h="162">
                <a:moveTo>
                  <a:pt x="971" y="109"/>
                </a:moveTo>
                <a:cubicBezTo>
                  <a:pt x="928" y="50"/>
                  <a:pt x="918" y="0"/>
                  <a:pt x="828" y="0"/>
                </a:cubicBezTo>
                <a:cubicBezTo>
                  <a:pt x="803" y="0"/>
                  <a:pt x="715" y="0"/>
                  <a:pt x="627" y="0"/>
                </a:cubicBezTo>
                <a:cubicBezTo>
                  <a:pt x="627" y="0"/>
                  <a:pt x="528" y="0"/>
                  <a:pt x="428" y="0"/>
                </a:cubicBezTo>
                <a:cubicBezTo>
                  <a:pt x="341" y="0"/>
                  <a:pt x="252" y="0"/>
                  <a:pt x="227" y="0"/>
                </a:cubicBezTo>
                <a:cubicBezTo>
                  <a:pt x="138" y="0"/>
                  <a:pt x="127" y="50"/>
                  <a:pt x="84" y="109"/>
                </a:cubicBezTo>
                <a:cubicBezTo>
                  <a:pt x="50" y="154"/>
                  <a:pt x="14" y="161"/>
                  <a:pt x="0" y="162"/>
                </a:cubicBezTo>
                <a:cubicBezTo>
                  <a:pt x="428" y="162"/>
                  <a:pt x="428" y="162"/>
                  <a:pt x="428" y="162"/>
                </a:cubicBezTo>
                <a:cubicBezTo>
                  <a:pt x="627" y="162"/>
                  <a:pt x="627" y="162"/>
                  <a:pt x="627" y="162"/>
                </a:cubicBezTo>
                <a:cubicBezTo>
                  <a:pt x="1055" y="162"/>
                  <a:pt x="1055" y="162"/>
                  <a:pt x="1055" y="162"/>
                </a:cubicBezTo>
                <a:cubicBezTo>
                  <a:pt x="1041" y="161"/>
                  <a:pt x="1005" y="154"/>
                  <a:pt x="971" y="109"/>
                </a:cubicBezTo>
                <a:close/>
              </a:path>
            </a:pathLst>
          </a:custGeom>
          <a:solidFill>
            <a:srgbClr val="0C5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BE03AF-991F-43D2-B752-575AE42FCF60}"/>
              </a:ext>
            </a:extLst>
          </p:cNvPr>
          <p:cNvSpPr txBox="1"/>
          <p:nvPr/>
        </p:nvSpPr>
        <p:spPr>
          <a:xfrm>
            <a:off x="265485" y="15156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355A7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Ⅰ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355A7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 flipH="1"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E142FBD-9E12-4ED3-8128-5D60958025BC}"/>
              </a:ext>
            </a:extLst>
          </p:cNvPr>
          <p:cNvGrpSpPr/>
          <p:nvPr/>
        </p:nvGrpSpPr>
        <p:grpSpPr>
          <a:xfrm rot="10800000" flipH="1">
            <a:off x="8736081" y="788990"/>
            <a:ext cx="354146" cy="63623"/>
            <a:chOff x="8604122" y="800100"/>
            <a:chExt cx="354146" cy="6362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4FB8B3-22BB-4303-B9DB-0A5F9B134E9D}"/>
                </a:ext>
              </a:extLst>
            </p:cNvPr>
            <p:cNvSpPr/>
            <p:nvPr userDrawn="1"/>
          </p:nvSpPr>
          <p:spPr>
            <a:xfrm>
              <a:off x="8604122" y="800100"/>
              <a:ext cx="63500" cy="63500"/>
            </a:xfrm>
            <a:prstGeom prst="ellipse">
              <a:avLst/>
            </a:prstGeom>
            <a:solidFill>
              <a:srgbClr val="0C5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FD72B0E-C6AB-4FDC-8AA1-6E1B0AEFD02E}"/>
                </a:ext>
              </a:extLst>
            </p:cNvPr>
            <p:cNvSpPr/>
            <p:nvPr userDrawn="1"/>
          </p:nvSpPr>
          <p:spPr>
            <a:xfrm>
              <a:off x="8749445" y="800223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36978C4-0FDD-4FBB-9707-FF1663229DCE}"/>
                </a:ext>
              </a:extLst>
            </p:cNvPr>
            <p:cNvSpPr/>
            <p:nvPr userDrawn="1"/>
          </p:nvSpPr>
          <p:spPr>
            <a:xfrm>
              <a:off x="8894768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921002"/>
            <a:ext cx="172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한계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E18F5A-99C4-186E-0822-F5A15C31DA9F}"/>
              </a:ext>
            </a:extLst>
          </p:cNvPr>
          <p:cNvSpPr txBox="1"/>
          <p:nvPr/>
        </p:nvSpPr>
        <p:spPr>
          <a:xfrm>
            <a:off x="389358" y="1356553"/>
            <a:ext cx="754501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리눅스 환경이 아닌 경우 가상머신 필요 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환경에서 사용할 수 있지만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컨테이너를 격리하는 기술로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리눅스 네임 스페이스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리눅스 컨트롤 그룹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같은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리눅스 커널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사용하게 된다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그렇기에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OS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경우 구동하기 위해서는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가상머신이 필요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하다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서비스가 커질 수록 관리가 힘들다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서비스가 커지게 될수록 관리해야 하는 컨테이너의 양이 급격히 증가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도커를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사용하여 관리한다 하더라도 관리가 힘들고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 및 컨테이너 배치가 어렵다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417F2D4-FA2F-804F-268A-2379E28AC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58" y="3019052"/>
            <a:ext cx="42291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1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496BDC-CB56-480F-9293-E31CA667C79A}"/>
              </a:ext>
            </a:extLst>
          </p:cNvPr>
          <p:cNvSpPr/>
          <p:nvPr/>
        </p:nvSpPr>
        <p:spPr>
          <a:xfrm rot="5400000">
            <a:off x="4514995" y="-4516171"/>
            <a:ext cx="876011" cy="9906001"/>
          </a:xfrm>
          <a:prstGeom prst="rect">
            <a:avLst/>
          </a:prstGeom>
          <a:solidFill>
            <a:srgbClr val="0C52A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9E60B1-C513-4598-BEEF-A3F3258EE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15" y="245193"/>
            <a:ext cx="1034696" cy="35777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587BC19-E89A-472A-AE65-3FFEBEA378EF}"/>
              </a:ext>
            </a:extLst>
          </p:cNvPr>
          <p:cNvSpPr txBox="1"/>
          <p:nvPr/>
        </p:nvSpPr>
        <p:spPr>
          <a:xfrm>
            <a:off x="994092" y="338982"/>
            <a:ext cx="136992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B351676F-8014-44A1-B228-674D6DF6BB2C}"/>
              </a:ext>
            </a:extLst>
          </p:cNvPr>
          <p:cNvSpPr>
            <a:spLocks/>
          </p:cNvSpPr>
          <p:nvPr/>
        </p:nvSpPr>
        <p:spPr bwMode="auto">
          <a:xfrm rot="10800000">
            <a:off x="389358" y="1644"/>
            <a:ext cx="501975" cy="88596"/>
          </a:xfrm>
          <a:custGeom>
            <a:avLst/>
            <a:gdLst>
              <a:gd name="T0" fmla="*/ 971 w 1055"/>
              <a:gd name="T1" fmla="*/ 109 h 162"/>
              <a:gd name="T2" fmla="*/ 828 w 1055"/>
              <a:gd name="T3" fmla="*/ 0 h 162"/>
              <a:gd name="T4" fmla="*/ 627 w 1055"/>
              <a:gd name="T5" fmla="*/ 0 h 162"/>
              <a:gd name="T6" fmla="*/ 428 w 1055"/>
              <a:gd name="T7" fmla="*/ 0 h 162"/>
              <a:gd name="T8" fmla="*/ 227 w 1055"/>
              <a:gd name="T9" fmla="*/ 0 h 162"/>
              <a:gd name="T10" fmla="*/ 84 w 1055"/>
              <a:gd name="T11" fmla="*/ 109 h 162"/>
              <a:gd name="T12" fmla="*/ 0 w 1055"/>
              <a:gd name="T13" fmla="*/ 162 h 162"/>
              <a:gd name="T14" fmla="*/ 428 w 1055"/>
              <a:gd name="T15" fmla="*/ 162 h 162"/>
              <a:gd name="T16" fmla="*/ 627 w 1055"/>
              <a:gd name="T17" fmla="*/ 162 h 162"/>
              <a:gd name="T18" fmla="*/ 1055 w 1055"/>
              <a:gd name="T19" fmla="*/ 162 h 162"/>
              <a:gd name="T20" fmla="*/ 971 w 1055"/>
              <a:gd name="T21" fmla="*/ 10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5" h="162">
                <a:moveTo>
                  <a:pt x="971" y="109"/>
                </a:moveTo>
                <a:cubicBezTo>
                  <a:pt x="928" y="50"/>
                  <a:pt x="918" y="0"/>
                  <a:pt x="828" y="0"/>
                </a:cubicBezTo>
                <a:cubicBezTo>
                  <a:pt x="803" y="0"/>
                  <a:pt x="715" y="0"/>
                  <a:pt x="627" y="0"/>
                </a:cubicBezTo>
                <a:cubicBezTo>
                  <a:pt x="627" y="0"/>
                  <a:pt x="528" y="0"/>
                  <a:pt x="428" y="0"/>
                </a:cubicBezTo>
                <a:cubicBezTo>
                  <a:pt x="341" y="0"/>
                  <a:pt x="252" y="0"/>
                  <a:pt x="227" y="0"/>
                </a:cubicBezTo>
                <a:cubicBezTo>
                  <a:pt x="138" y="0"/>
                  <a:pt x="127" y="50"/>
                  <a:pt x="84" y="109"/>
                </a:cubicBezTo>
                <a:cubicBezTo>
                  <a:pt x="50" y="154"/>
                  <a:pt x="14" y="161"/>
                  <a:pt x="0" y="162"/>
                </a:cubicBezTo>
                <a:cubicBezTo>
                  <a:pt x="428" y="162"/>
                  <a:pt x="428" y="162"/>
                  <a:pt x="428" y="162"/>
                </a:cubicBezTo>
                <a:cubicBezTo>
                  <a:pt x="627" y="162"/>
                  <a:pt x="627" y="162"/>
                  <a:pt x="627" y="162"/>
                </a:cubicBezTo>
                <a:cubicBezTo>
                  <a:pt x="1055" y="162"/>
                  <a:pt x="1055" y="162"/>
                  <a:pt x="1055" y="162"/>
                </a:cubicBezTo>
                <a:cubicBezTo>
                  <a:pt x="1041" y="161"/>
                  <a:pt x="1005" y="154"/>
                  <a:pt x="971" y="109"/>
                </a:cubicBezTo>
                <a:close/>
              </a:path>
            </a:pathLst>
          </a:custGeom>
          <a:solidFill>
            <a:srgbClr val="0C5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BE03AF-991F-43D2-B752-575AE42FCF60}"/>
              </a:ext>
            </a:extLst>
          </p:cNvPr>
          <p:cNvSpPr txBox="1"/>
          <p:nvPr/>
        </p:nvSpPr>
        <p:spPr>
          <a:xfrm>
            <a:off x="265485" y="15156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355A7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Ⅰ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355A7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 flipH="1"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E142FBD-9E12-4ED3-8128-5D60958025BC}"/>
              </a:ext>
            </a:extLst>
          </p:cNvPr>
          <p:cNvGrpSpPr/>
          <p:nvPr/>
        </p:nvGrpSpPr>
        <p:grpSpPr>
          <a:xfrm rot="10800000" flipH="1">
            <a:off x="8736081" y="788990"/>
            <a:ext cx="354146" cy="63623"/>
            <a:chOff x="8604122" y="800100"/>
            <a:chExt cx="354146" cy="6362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4FB8B3-22BB-4303-B9DB-0A5F9B134E9D}"/>
                </a:ext>
              </a:extLst>
            </p:cNvPr>
            <p:cNvSpPr/>
            <p:nvPr userDrawn="1"/>
          </p:nvSpPr>
          <p:spPr>
            <a:xfrm>
              <a:off x="8604122" y="800100"/>
              <a:ext cx="63500" cy="63500"/>
            </a:xfrm>
            <a:prstGeom prst="ellipse">
              <a:avLst/>
            </a:prstGeom>
            <a:solidFill>
              <a:srgbClr val="0C5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FD72B0E-C6AB-4FDC-8AA1-6E1B0AEFD02E}"/>
                </a:ext>
              </a:extLst>
            </p:cNvPr>
            <p:cNvSpPr/>
            <p:nvPr userDrawn="1"/>
          </p:nvSpPr>
          <p:spPr>
            <a:xfrm>
              <a:off x="8749445" y="800223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36978C4-0FDD-4FBB-9707-FF1663229DCE}"/>
                </a:ext>
              </a:extLst>
            </p:cNvPr>
            <p:cNvSpPr/>
            <p:nvPr userDrawn="1"/>
          </p:nvSpPr>
          <p:spPr>
            <a:xfrm>
              <a:off x="8894768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921002"/>
            <a:ext cx="366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Swarm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Compose 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6456" y="3508883"/>
            <a:ext cx="8907755" cy="2841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Docker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Swarm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대의 서버를 하나로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통합하여 생기는 문제점들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서버가 추가된 것을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발견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하고 어떤 서버에 컨테이너를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할당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것인가를 정해주고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 걸리는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부하를 분산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시켜주는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솔루션 </a:t>
            </a: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Docker Compose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개의 컨테이너를 하나의 프로젝트로서 한번에 다루게 해주는 것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https://blog.kakaocdn.net/dn/1u6ty/btrVP9tjh22/OPFHmSUdoDHUhn5Kcxkxq1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85" y="1477462"/>
            <a:ext cx="4907016" cy="197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51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496BDC-CB56-480F-9293-E31CA667C79A}"/>
              </a:ext>
            </a:extLst>
          </p:cNvPr>
          <p:cNvSpPr/>
          <p:nvPr/>
        </p:nvSpPr>
        <p:spPr>
          <a:xfrm rot="5400000">
            <a:off x="4514995" y="-4516172"/>
            <a:ext cx="876011" cy="9906001"/>
          </a:xfrm>
          <a:prstGeom prst="rect">
            <a:avLst/>
          </a:prstGeom>
          <a:solidFill>
            <a:srgbClr val="0C52A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9E60B1-C513-4598-BEEF-A3F3258EE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15" y="245193"/>
            <a:ext cx="1034696" cy="35777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Freeform 7">
            <a:extLst>
              <a:ext uri="{FF2B5EF4-FFF2-40B4-BE49-F238E27FC236}">
                <a16:creationId xmlns:a16="http://schemas.microsoft.com/office/drawing/2014/main" id="{B351676F-8014-44A1-B228-674D6DF6BB2C}"/>
              </a:ext>
            </a:extLst>
          </p:cNvPr>
          <p:cNvSpPr>
            <a:spLocks/>
          </p:cNvSpPr>
          <p:nvPr/>
        </p:nvSpPr>
        <p:spPr bwMode="auto">
          <a:xfrm rot="10800000">
            <a:off x="389358" y="1644"/>
            <a:ext cx="501975" cy="88596"/>
          </a:xfrm>
          <a:custGeom>
            <a:avLst/>
            <a:gdLst>
              <a:gd name="T0" fmla="*/ 971 w 1055"/>
              <a:gd name="T1" fmla="*/ 109 h 162"/>
              <a:gd name="T2" fmla="*/ 828 w 1055"/>
              <a:gd name="T3" fmla="*/ 0 h 162"/>
              <a:gd name="T4" fmla="*/ 627 w 1055"/>
              <a:gd name="T5" fmla="*/ 0 h 162"/>
              <a:gd name="T6" fmla="*/ 428 w 1055"/>
              <a:gd name="T7" fmla="*/ 0 h 162"/>
              <a:gd name="T8" fmla="*/ 227 w 1055"/>
              <a:gd name="T9" fmla="*/ 0 h 162"/>
              <a:gd name="T10" fmla="*/ 84 w 1055"/>
              <a:gd name="T11" fmla="*/ 109 h 162"/>
              <a:gd name="T12" fmla="*/ 0 w 1055"/>
              <a:gd name="T13" fmla="*/ 162 h 162"/>
              <a:gd name="T14" fmla="*/ 428 w 1055"/>
              <a:gd name="T15" fmla="*/ 162 h 162"/>
              <a:gd name="T16" fmla="*/ 627 w 1055"/>
              <a:gd name="T17" fmla="*/ 162 h 162"/>
              <a:gd name="T18" fmla="*/ 1055 w 1055"/>
              <a:gd name="T19" fmla="*/ 162 h 162"/>
              <a:gd name="T20" fmla="*/ 971 w 1055"/>
              <a:gd name="T21" fmla="*/ 10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5" h="162">
                <a:moveTo>
                  <a:pt x="971" y="109"/>
                </a:moveTo>
                <a:cubicBezTo>
                  <a:pt x="928" y="50"/>
                  <a:pt x="918" y="0"/>
                  <a:pt x="828" y="0"/>
                </a:cubicBezTo>
                <a:cubicBezTo>
                  <a:pt x="803" y="0"/>
                  <a:pt x="715" y="0"/>
                  <a:pt x="627" y="0"/>
                </a:cubicBezTo>
                <a:cubicBezTo>
                  <a:pt x="627" y="0"/>
                  <a:pt x="528" y="0"/>
                  <a:pt x="428" y="0"/>
                </a:cubicBezTo>
                <a:cubicBezTo>
                  <a:pt x="341" y="0"/>
                  <a:pt x="252" y="0"/>
                  <a:pt x="227" y="0"/>
                </a:cubicBezTo>
                <a:cubicBezTo>
                  <a:pt x="138" y="0"/>
                  <a:pt x="127" y="50"/>
                  <a:pt x="84" y="109"/>
                </a:cubicBezTo>
                <a:cubicBezTo>
                  <a:pt x="50" y="154"/>
                  <a:pt x="14" y="161"/>
                  <a:pt x="0" y="162"/>
                </a:cubicBezTo>
                <a:cubicBezTo>
                  <a:pt x="428" y="162"/>
                  <a:pt x="428" y="162"/>
                  <a:pt x="428" y="162"/>
                </a:cubicBezTo>
                <a:cubicBezTo>
                  <a:pt x="627" y="162"/>
                  <a:pt x="627" y="162"/>
                  <a:pt x="627" y="162"/>
                </a:cubicBezTo>
                <a:cubicBezTo>
                  <a:pt x="1055" y="162"/>
                  <a:pt x="1055" y="162"/>
                  <a:pt x="1055" y="162"/>
                </a:cubicBezTo>
                <a:cubicBezTo>
                  <a:pt x="1041" y="161"/>
                  <a:pt x="1005" y="154"/>
                  <a:pt x="971" y="109"/>
                </a:cubicBezTo>
                <a:close/>
              </a:path>
            </a:pathLst>
          </a:custGeom>
          <a:solidFill>
            <a:srgbClr val="0C5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E142FBD-9E12-4ED3-8128-5D60958025BC}"/>
              </a:ext>
            </a:extLst>
          </p:cNvPr>
          <p:cNvGrpSpPr/>
          <p:nvPr/>
        </p:nvGrpSpPr>
        <p:grpSpPr>
          <a:xfrm flipH="1">
            <a:off x="8736145" y="800100"/>
            <a:ext cx="354082" cy="63500"/>
            <a:chOff x="8604186" y="800100"/>
            <a:chExt cx="354082" cy="635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4FB8B3-22BB-4303-B9DB-0A5F9B134E9D}"/>
                </a:ext>
              </a:extLst>
            </p:cNvPr>
            <p:cNvSpPr/>
            <p:nvPr userDrawn="1"/>
          </p:nvSpPr>
          <p:spPr>
            <a:xfrm>
              <a:off x="8749445" y="800100"/>
              <a:ext cx="63500" cy="63500"/>
            </a:xfrm>
            <a:prstGeom prst="ellipse">
              <a:avLst/>
            </a:prstGeom>
            <a:solidFill>
              <a:srgbClr val="0C5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FD72B0E-C6AB-4FDC-8AA1-6E1B0AEFD02E}"/>
                </a:ext>
              </a:extLst>
            </p:cNvPr>
            <p:cNvSpPr/>
            <p:nvPr userDrawn="1"/>
          </p:nvSpPr>
          <p:spPr>
            <a:xfrm>
              <a:off x="8604186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36978C4-0FDD-4FBB-9707-FF1663229DCE}"/>
                </a:ext>
              </a:extLst>
            </p:cNvPr>
            <p:cNvSpPr/>
            <p:nvPr userDrawn="1"/>
          </p:nvSpPr>
          <p:spPr>
            <a:xfrm>
              <a:off x="8894768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880BAF2-8411-47A6-A4B2-68B9FCFE7CFC}"/>
              </a:ext>
            </a:extLst>
          </p:cNvPr>
          <p:cNvSpPr txBox="1"/>
          <p:nvPr/>
        </p:nvSpPr>
        <p:spPr>
          <a:xfrm>
            <a:off x="265485" y="185093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395D7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Ⅱ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395D7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78380" y="1837188"/>
            <a:ext cx="4327621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87BC19-E89A-472A-AE65-3FFEBEA378EF}"/>
              </a:ext>
            </a:extLst>
          </p:cNvPr>
          <p:cNvSpPr txBox="1"/>
          <p:nvPr/>
        </p:nvSpPr>
        <p:spPr>
          <a:xfrm>
            <a:off x="994092" y="338982"/>
            <a:ext cx="193886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Kubernetes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A9DE9-E30A-3723-EC39-8EF9CBDE4218}"/>
              </a:ext>
            </a:extLst>
          </p:cNvPr>
          <p:cNvSpPr txBox="1"/>
          <p:nvPr/>
        </p:nvSpPr>
        <p:spPr>
          <a:xfrm>
            <a:off x="389358" y="921002"/>
            <a:ext cx="173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Kubernetes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란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E18F5A-99C4-186E-0822-F5A15C31DA9F}"/>
              </a:ext>
            </a:extLst>
          </p:cNvPr>
          <p:cNvSpPr txBox="1"/>
          <p:nvPr/>
        </p:nvSpPr>
        <p:spPr>
          <a:xfrm>
            <a:off x="389358" y="1336502"/>
            <a:ext cx="7545014" cy="4873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구글에서 출시한 컨테이너 오케스트레이션 도구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스케일링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스케줄링 및 관리를 자동화하는 포괄적인 시스템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오케스트레이션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대의 컨테이너를 효과적으로 관리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해주는 도구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복잡한 컨테이너를 효과적으로 관리해주며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서버의 관리자 역할을 하는 도구</a:t>
            </a: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39" y="2028234"/>
            <a:ext cx="4938434" cy="336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4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496BDC-CB56-480F-9293-E31CA667C79A}"/>
              </a:ext>
            </a:extLst>
          </p:cNvPr>
          <p:cNvSpPr/>
          <p:nvPr/>
        </p:nvSpPr>
        <p:spPr>
          <a:xfrm rot="5400000">
            <a:off x="4514995" y="-4516172"/>
            <a:ext cx="876011" cy="9906001"/>
          </a:xfrm>
          <a:prstGeom prst="rect">
            <a:avLst/>
          </a:prstGeom>
          <a:solidFill>
            <a:srgbClr val="0C52A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9E60B1-C513-4598-BEEF-A3F3258EE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15" y="245193"/>
            <a:ext cx="1034696" cy="35777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Freeform 7">
            <a:extLst>
              <a:ext uri="{FF2B5EF4-FFF2-40B4-BE49-F238E27FC236}">
                <a16:creationId xmlns:a16="http://schemas.microsoft.com/office/drawing/2014/main" id="{B351676F-8014-44A1-B228-674D6DF6BB2C}"/>
              </a:ext>
            </a:extLst>
          </p:cNvPr>
          <p:cNvSpPr>
            <a:spLocks/>
          </p:cNvSpPr>
          <p:nvPr/>
        </p:nvSpPr>
        <p:spPr bwMode="auto">
          <a:xfrm rot="10800000">
            <a:off x="389358" y="1644"/>
            <a:ext cx="501975" cy="88596"/>
          </a:xfrm>
          <a:custGeom>
            <a:avLst/>
            <a:gdLst>
              <a:gd name="T0" fmla="*/ 971 w 1055"/>
              <a:gd name="T1" fmla="*/ 109 h 162"/>
              <a:gd name="T2" fmla="*/ 828 w 1055"/>
              <a:gd name="T3" fmla="*/ 0 h 162"/>
              <a:gd name="T4" fmla="*/ 627 w 1055"/>
              <a:gd name="T5" fmla="*/ 0 h 162"/>
              <a:gd name="T6" fmla="*/ 428 w 1055"/>
              <a:gd name="T7" fmla="*/ 0 h 162"/>
              <a:gd name="T8" fmla="*/ 227 w 1055"/>
              <a:gd name="T9" fmla="*/ 0 h 162"/>
              <a:gd name="T10" fmla="*/ 84 w 1055"/>
              <a:gd name="T11" fmla="*/ 109 h 162"/>
              <a:gd name="T12" fmla="*/ 0 w 1055"/>
              <a:gd name="T13" fmla="*/ 162 h 162"/>
              <a:gd name="T14" fmla="*/ 428 w 1055"/>
              <a:gd name="T15" fmla="*/ 162 h 162"/>
              <a:gd name="T16" fmla="*/ 627 w 1055"/>
              <a:gd name="T17" fmla="*/ 162 h 162"/>
              <a:gd name="T18" fmla="*/ 1055 w 1055"/>
              <a:gd name="T19" fmla="*/ 162 h 162"/>
              <a:gd name="T20" fmla="*/ 971 w 1055"/>
              <a:gd name="T21" fmla="*/ 10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5" h="162">
                <a:moveTo>
                  <a:pt x="971" y="109"/>
                </a:moveTo>
                <a:cubicBezTo>
                  <a:pt x="928" y="50"/>
                  <a:pt x="918" y="0"/>
                  <a:pt x="828" y="0"/>
                </a:cubicBezTo>
                <a:cubicBezTo>
                  <a:pt x="803" y="0"/>
                  <a:pt x="715" y="0"/>
                  <a:pt x="627" y="0"/>
                </a:cubicBezTo>
                <a:cubicBezTo>
                  <a:pt x="627" y="0"/>
                  <a:pt x="528" y="0"/>
                  <a:pt x="428" y="0"/>
                </a:cubicBezTo>
                <a:cubicBezTo>
                  <a:pt x="341" y="0"/>
                  <a:pt x="252" y="0"/>
                  <a:pt x="227" y="0"/>
                </a:cubicBezTo>
                <a:cubicBezTo>
                  <a:pt x="138" y="0"/>
                  <a:pt x="127" y="50"/>
                  <a:pt x="84" y="109"/>
                </a:cubicBezTo>
                <a:cubicBezTo>
                  <a:pt x="50" y="154"/>
                  <a:pt x="14" y="161"/>
                  <a:pt x="0" y="162"/>
                </a:cubicBezTo>
                <a:cubicBezTo>
                  <a:pt x="428" y="162"/>
                  <a:pt x="428" y="162"/>
                  <a:pt x="428" y="162"/>
                </a:cubicBezTo>
                <a:cubicBezTo>
                  <a:pt x="627" y="162"/>
                  <a:pt x="627" y="162"/>
                  <a:pt x="627" y="162"/>
                </a:cubicBezTo>
                <a:cubicBezTo>
                  <a:pt x="1055" y="162"/>
                  <a:pt x="1055" y="162"/>
                  <a:pt x="1055" y="162"/>
                </a:cubicBezTo>
                <a:cubicBezTo>
                  <a:pt x="1041" y="161"/>
                  <a:pt x="1005" y="154"/>
                  <a:pt x="971" y="109"/>
                </a:cubicBezTo>
                <a:close/>
              </a:path>
            </a:pathLst>
          </a:custGeom>
          <a:solidFill>
            <a:srgbClr val="0C5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E142FBD-9E12-4ED3-8128-5D60958025BC}"/>
              </a:ext>
            </a:extLst>
          </p:cNvPr>
          <p:cNvGrpSpPr/>
          <p:nvPr/>
        </p:nvGrpSpPr>
        <p:grpSpPr>
          <a:xfrm flipH="1">
            <a:off x="8736145" y="800100"/>
            <a:ext cx="354082" cy="63500"/>
            <a:chOff x="8604186" y="800100"/>
            <a:chExt cx="354082" cy="635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4FB8B3-22BB-4303-B9DB-0A5F9B134E9D}"/>
                </a:ext>
              </a:extLst>
            </p:cNvPr>
            <p:cNvSpPr/>
            <p:nvPr userDrawn="1"/>
          </p:nvSpPr>
          <p:spPr>
            <a:xfrm>
              <a:off x="8749445" y="800100"/>
              <a:ext cx="63500" cy="63500"/>
            </a:xfrm>
            <a:prstGeom prst="ellipse">
              <a:avLst/>
            </a:prstGeom>
            <a:solidFill>
              <a:srgbClr val="0C5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FD72B0E-C6AB-4FDC-8AA1-6E1B0AEFD02E}"/>
                </a:ext>
              </a:extLst>
            </p:cNvPr>
            <p:cNvSpPr/>
            <p:nvPr userDrawn="1"/>
          </p:nvSpPr>
          <p:spPr>
            <a:xfrm>
              <a:off x="8604186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36978C4-0FDD-4FBB-9707-FF1663229DCE}"/>
                </a:ext>
              </a:extLst>
            </p:cNvPr>
            <p:cNvSpPr/>
            <p:nvPr userDrawn="1"/>
          </p:nvSpPr>
          <p:spPr>
            <a:xfrm>
              <a:off x="8894768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880BAF2-8411-47A6-A4B2-68B9FCFE7CFC}"/>
              </a:ext>
            </a:extLst>
          </p:cNvPr>
          <p:cNvSpPr txBox="1"/>
          <p:nvPr/>
        </p:nvSpPr>
        <p:spPr>
          <a:xfrm>
            <a:off x="265485" y="185093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395D7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Ⅱ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395D7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78380" y="1837188"/>
            <a:ext cx="4327621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87BC19-E89A-472A-AE65-3FFEBEA378EF}"/>
              </a:ext>
            </a:extLst>
          </p:cNvPr>
          <p:cNvSpPr txBox="1"/>
          <p:nvPr/>
        </p:nvSpPr>
        <p:spPr>
          <a:xfrm>
            <a:off x="994092" y="338982"/>
            <a:ext cx="193886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Kubernetes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A9DE9-E30A-3723-EC39-8EF9CBDE4218}"/>
              </a:ext>
            </a:extLst>
          </p:cNvPr>
          <p:cNvSpPr txBox="1"/>
          <p:nvPr/>
        </p:nvSpPr>
        <p:spPr>
          <a:xfrm>
            <a:off x="389358" y="921002"/>
            <a:ext cx="4830168" cy="3406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Kubernetes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특징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리소스는 오브젝트 형태로 관리 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 보다는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YAML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사용한다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개의 컴포넌트로 구성되어 있다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962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496BDC-CB56-480F-9293-E31CA667C79A}"/>
              </a:ext>
            </a:extLst>
          </p:cNvPr>
          <p:cNvSpPr/>
          <p:nvPr/>
        </p:nvSpPr>
        <p:spPr>
          <a:xfrm rot="5400000">
            <a:off x="4514995" y="-4516172"/>
            <a:ext cx="876011" cy="9906001"/>
          </a:xfrm>
          <a:prstGeom prst="rect">
            <a:avLst/>
          </a:prstGeom>
          <a:solidFill>
            <a:srgbClr val="0C52A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9E60B1-C513-4598-BEEF-A3F3258EE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15" y="245193"/>
            <a:ext cx="1034696" cy="35777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Freeform 7">
            <a:extLst>
              <a:ext uri="{FF2B5EF4-FFF2-40B4-BE49-F238E27FC236}">
                <a16:creationId xmlns:a16="http://schemas.microsoft.com/office/drawing/2014/main" id="{B351676F-8014-44A1-B228-674D6DF6BB2C}"/>
              </a:ext>
            </a:extLst>
          </p:cNvPr>
          <p:cNvSpPr>
            <a:spLocks/>
          </p:cNvSpPr>
          <p:nvPr/>
        </p:nvSpPr>
        <p:spPr bwMode="auto">
          <a:xfrm rot="10800000">
            <a:off x="389358" y="1644"/>
            <a:ext cx="501975" cy="88596"/>
          </a:xfrm>
          <a:custGeom>
            <a:avLst/>
            <a:gdLst>
              <a:gd name="T0" fmla="*/ 971 w 1055"/>
              <a:gd name="T1" fmla="*/ 109 h 162"/>
              <a:gd name="T2" fmla="*/ 828 w 1055"/>
              <a:gd name="T3" fmla="*/ 0 h 162"/>
              <a:gd name="T4" fmla="*/ 627 w 1055"/>
              <a:gd name="T5" fmla="*/ 0 h 162"/>
              <a:gd name="T6" fmla="*/ 428 w 1055"/>
              <a:gd name="T7" fmla="*/ 0 h 162"/>
              <a:gd name="T8" fmla="*/ 227 w 1055"/>
              <a:gd name="T9" fmla="*/ 0 h 162"/>
              <a:gd name="T10" fmla="*/ 84 w 1055"/>
              <a:gd name="T11" fmla="*/ 109 h 162"/>
              <a:gd name="T12" fmla="*/ 0 w 1055"/>
              <a:gd name="T13" fmla="*/ 162 h 162"/>
              <a:gd name="T14" fmla="*/ 428 w 1055"/>
              <a:gd name="T15" fmla="*/ 162 h 162"/>
              <a:gd name="T16" fmla="*/ 627 w 1055"/>
              <a:gd name="T17" fmla="*/ 162 h 162"/>
              <a:gd name="T18" fmla="*/ 1055 w 1055"/>
              <a:gd name="T19" fmla="*/ 162 h 162"/>
              <a:gd name="T20" fmla="*/ 971 w 1055"/>
              <a:gd name="T21" fmla="*/ 10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5" h="162">
                <a:moveTo>
                  <a:pt x="971" y="109"/>
                </a:moveTo>
                <a:cubicBezTo>
                  <a:pt x="928" y="50"/>
                  <a:pt x="918" y="0"/>
                  <a:pt x="828" y="0"/>
                </a:cubicBezTo>
                <a:cubicBezTo>
                  <a:pt x="803" y="0"/>
                  <a:pt x="715" y="0"/>
                  <a:pt x="627" y="0"/>
                </a:cubicBezTo>
                <a:cubicBezTo>
                  <a:pt x="627" y="0"/>
                  <a:pt x="528" y="0"/>
                  <a:pt x="428" y="0"/>
                </a:cubicBezTo>
                <a:cubicBezTo>
                  <a:pt x="341" y="0"/>
                  <a:pt x="252" y="0"/>
                  <a:pt x="227" y="0"/>
                </a:cubicBezTo>
                <a:cubicBezTo>
                  <a:pt x="138" y="0"/>
                  <a:pt x="127" y="50"/>
                  <a:pt x="84" y="109"/>
                </a:cubicBezTo>
                <a:cubicBezTo>
                  <a:pt x="50" y="154"/>
                  <a:pt x="14" y="161"/>
                  <a:pt x="0" y="162"/>
                </a:cubicBezTo>
                <a:cubicBezTo>
                  <a:pt x="428" y="162"/>
                  <a:pt x="428" y="162"/>
                  <a:pt x="428" y="162"/>
                </a:cubicBezTo>
                <a:cubicBezTo>
                  <a:pt x="627" y="162"/>
                  <a:pt x="627" y="162"/>
                  <a:pt x="627" y="162"/>
                </a:cubicBezTo>
                <a:cubicBezTo>
                  <a:pt x="1055" y="162"/>
                  <a:pt x="1055" y="162"/>
                  <a:pt x="1055" y="162"/>
                </a:cubicBezTo>
                <a:cubicBezTo>
                  <a:pt x="1041" y="161"/>
                  <a:pt x="1005" y="154"/>
                  <a:pt x="971" y="109"/>
                </a:cubicBezTo>
                <a:close/>
              </a:path>
            </a:pathLst>
          </a:custGeom>
          <a:solidFill>
            <a:srgbClr val="0C5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E142FBD-9E12-4ED3-8128-5D60958025BC}"/>
              </a:ext>
            </a:extLst>
          </p:cNvPr>
          <p:cNvGrpSpPr/>
          <p:nvPr/>
        </p:nvGrpSpPr>
        <p:grpSpPr>
          <a:xfrm flipH="1">
            <a:off x="8736145" y="800100"/>
            <a:ext cx="354082" cy="63500"/>
            <a:chOff x="8604186" y="800100"/>
            <a:chExt cx="354082" cy="635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4FB8B3-22BB-4303-B9DB-0A5F9B134E9D}"/>
                </a:ext>
              </a:extLst>
            </p:cNvPr>
            <p:cNvSpPr/>
            <p:nvPr userDrawn="1"/>
          </p:nvSpPr>
          <p:spPr>
            <a:xfrm>
              <a:off x="8749445" y="800100"/>
              <a:ext cx="63500" cy="63500"/>
            </a:xfrm>
            <a:prstGeom prst="ellipse">
              <a:avLst/>
            </a:prstGeom>
            <a:solidFill>
              <a:srgbClr val="0C5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FD72B0E-C6AB-4FDC-8AA1-6E1B0AEFD02E}"/>
                </a:ext>
              </a:extLst>
            </p:cNvPr>
            <p:cNvSpPr/>
            <p:nvPr userDrawn="1"/>
          </p:nvSpPr>
          <p:spPr>
            <a:xfrm>
              <a:off x="8604186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36978C4-0FDD-4FBB-9707-FF1663229DCE}"/>
                </a:ext>
              </a:extLst>
            </p:cNvPr>
            <p:cNvSpPr/>
            <p:nvPr userDrawn="1"/>
          </p:nvSpPr>
          <p:spPr>
            <a:xfrm>
              <a:off x="8894768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880BAF2-8411-47A6-A4B2-68B9FCFE7CFC}"/>
              </a:ext>
            </a:extLst>
          </p:cNvPr>
          <p:cNvSpPr txBox="1"/>
          <p:nvPr/>
        </p:nvSpPr>
        <p:spPr>
          <a:xfrm>
            <a:off x="265485" y="185093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395D7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Ⅱ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395D7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78380" y="1837188"/>
            <a:ext cx="4327621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spcBef>
                <a:spcPct val="0"/>
              </a:spcBef>
            </a:pP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87BC19-E89A-472A-AE65-3FFEBEA378EF}"/>
              </a:ext>
            </a:extLst>
          </p:cNvPr>
          <p:cNvSpPr txBox="1"/>
          <p:nvPr/>
        </p:nvSpPr>
        <p:spPr>
          <a:xfrm>
            <a:off x="994092" y="338982"/>
            <a:ext cx="193886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Kubernetes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A9DE9-E30A-3723-EC39-8EF9CBDE4218}"/>
              </a:ext>
            </a:extLst>
          </p:cNvPr>
          <p:cNvSpPr txBox="1"/>
          <p:nvPr/>
        </p:nvSpPr>
        <p:spPr>
          <a:xfrm>
            <a:off x="389358" y="921002"/>
            <a:ext cx="8674169" cy="523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Kubernetes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이유 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5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자원 </a:t>
            </a:r>
            <a:r>
              <a:rPr lang="ko-KR" altLang="en-US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클러스터링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마이크로 서비스 구조의 컨테이너 배포 서비스 장애 복구 등 컨테이너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기반의 서비스 운영에 필요한 대부분의 기능 지원 </a:t>
            </a: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구글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레드햇을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비롯한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많은 오픈소스 진영에서 </a:t>
            </a:r>
            <a:r>
              <a:rPr lang="ko-KR" altLang="en-US" sz="16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쿠버네티스에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소스코드를 기여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하고 있으며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그로 인한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안정성과 신뢰성 </a:t>
            </a: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기반의 </a:t>
            </a:r>
            <a:r>
              <a:rPr lang="ko-KR" altLang="en-US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클라우드를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운영할 때 필요한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대부분의 기능과 컴포넌트를 사용자가 직접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커스터마이징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가능</a:t>
            </a:r>
            <a:endParaRPr lang="en-US" altLang="ko-KR" sz="16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Kubernetes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유의 점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4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도커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스웜에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비해서 기능이 많은 만큼 복잡하며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배우고 학습하는 시간이 오래 걸린다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그렇기에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 규모의 조직이 아닌 경우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이러한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배우고 학습하는 시간 자체가 짐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되는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오버엔지니어링이 될 수 있다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8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96BDC-CB56-480F-9293-E31CA667C79A}"/>
              </a:ext>
            </a:extLst>
          </p:cNvPr>
          <p:cNvSpPr/>
          <p:nvPr/>
        </p:nvSpPr>
        <p:spPr>
          <a:xfrm rot="5400000">
            <a:off x="4514995" y="-4527406"/>
            <a:ext cx="876011" cy="9906001"/>
          </a:xfrm>
          <a:prstGeom prst="rect">
            <a:avLst/>
          </a:prstGeom>
          <a:solidFill>
            <a:srgbClr val="0C52A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9E60B1-C513-4598-BEEF-A3F3258EE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15" y="245193"/>
            <a:ext cx="1034696" cy="35777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Freeform 7">
            <a:extLst>
              <a:ext uri="{FF2B5EF4-FFF2-40B4-BE49-F238E27FC236}">
                <a16:creationId xmlns:a16="http://schemas.microsoft.com/office/drawing/2014/main" id="{B351676F-8014-44A1-B228-674D6DF6BB2C}"/>
              </a:ext>
            </a:extLst>
          </p:cNvPr>
          <p:cNvSpPr>
            <a:spLocks/>
          </p:cNvSpPr>
          <p:nvPr/>
        </p:nvSpPr>
        <p:spPr bwMode="auto">
          <a:xfrm rot="10800000">
            <a:off x="389358" y="1644"/>
            <a:ext cx="501975" cy="88596"/>
          </a:xfrm>
          <a:custGeom>
            <a:avLst/>
            <a:gdLst>
              <a:gd name="T0" fmla="*/ 971 w 1055"/>
              <a:gd name="T1" fmla="*/ 109 h 162"/>
              <a:gd name="T2" fmla="*/ 828 w 1055"/>
              <a:gd name="T3" fmla="*/ 0 h 162"/>
              <a:gd name="T4" fmla="*/ 627 w 1055"/>
              <a:gd name="T5" fmla="*/ 0 h 162"/>
              <a:gd name="T6" fmla="*/ 428 w 1055"/>
              <a:gd name="T7" fmla="*/ 0 h 162"/>
              <a:gd name="T8" fmla="*/ 227 w 1055"/>
              <a:gd name="T9" fmla="*/ 0 h 162"/>
              <a:gd name="T10" fmla="*/ 84 w 1055"/>
              <a:gd name="T11" fmla="*/ 109 h 162"/>
              <a:gd name="T12" fmla="*/ 0 w 1055"/>
              <a:gd name="T13" fmla="*/ 162 h 162"/>
              <a:gd name="T14" fmla="*/ 428 w 1055"/>
              <a:gd name="T15" fmla="*/ 162 h 162"/>
              <a:gd name="T16" fmla="*/ 627 w 1055"/>
              <a:gd name="T17" fmla="*/ 162 h 162"/>
              <a:gd name="T18" fmla="*/ 1055 w 1055"/>
              <a:gd name="T19" fmla="*/ 162 h 162"/>
              <a:gd name="T20" fmla="*/ 971 w 1055"/>
              <a:gd name="T21" fmla="*/ 10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5" h="162">
                <a:moveTo>
                  <a:pt x="971" y="109"/>
                </a:moveTo>
                <a:cubicBezTo>
                  <a:pt x="928" y="50"/>
                  <a:pt x="918" y="0"/>
                  <a:pt x="828" y="0"/>
                </a:cubicBezTo>
                <a:cubicBezTo>
                  <a:pt x="803" y="0"/>
                  <a:pt x="715" y="0"/>
                  <a:pt x="627" y="0"/>
                </a:cubicBezTo>
                <a:cubicBezTo>
                  <a:pt x="627" y="0"/>
                  <a:pt x="528" y="0"/>
                  <a:pt x="428" y="0"/>
                </a:cubicBezTo>
                <a:cubicBezTo>
                  <a:pt x="341" y="0"/>
                  <a:pt x="252" y="0"/>
                  <a:pt x="227" y="0"/>
                </a:cubicBezTo>
                <a:cubicBezTo>
                  <a:pt x="138" y="0"/>
                  <a:pt x="127" y="50"/>
                  <a:pt x="84" y="109"/>
                </a:cubicBezTo>
                <a:cubicBezTo>
                  <a:pt x="50" y="154"/>
                  <a:pt x="14" y="161"/>
                  <a:pt x="0" y="162"/>
                </a:cubicBezTo>
                <a:cubicBezTo>
                  <a:pt x="428" y="162"/>
                  <a:pt x="428" y="162"/>
                  <a:pt x="428" y="162"/>
                </a:cubicBezTo>
                <a:cubicBezTo>
                  <a:pt x="627" y="162"/>
                  <a:pt x="627" y="162"/>
                  <a:pt x="627" y="162"/>
                </a:cubicBezTo>
                <a:cubicBezTo>
                  <a:pt x="1055" y="162"/>
                  <a:pt x="1055" y="162"/>
                  <a:pt x="1055" y="162"/>
                </a:cubicBezTo>
                <a:cubicBezTo>
                  <a:pt x="1041" y="161"/>
                  <a:pt x="1005" y="154"/>
                  <a:pt x="971" y="109"/>
                </a:cubicBezTo>
                <a:close/>
              </a:path>
            </a:pathLst>
          </a:custGeom>
          <a:solidFill>
            <a:srgbClr val="0C5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E142FBD-9E12-4ED3-8128-5D60958025BC}"/>
              </a:ext>
            </a:extLst>
          </p:cNvPr>
          <p:cNvGrpSpPr/>
          <p:nvPr/>
        </p:nvGrpSpPr>
        <p:grpSpPr>
          <a:xfrm flipH="1">
            <a:off x="8736145" y="800100"/>
            <a:ext cx="354018" cy="63500"/>
            <a:chOff x="8604250" y="800100"/>
            <a:chExt cx="354018" cy="635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4FB8B3-22BB-4303-B9DB-0A5F9B134E9D}"/>
                </a:ext>
              </a:extLst>
            </p:cNvPr>
            <p:cNvSpPr/>
            <p:nvPr userDrawn="1"/>
          </p:nvSpPr>
          <p:spPr>
            <a:xfrm>
              <a:off x="8604250" y="800100"/>
              <a:ext cx="63500" cy="63500"/>
            </a:xfrm>
            <a:prstGeom prst="ellipse">
              <a:avLst/>
            </a:prstGeom>
            <a:solidFill>
              <a:srgbClr val="0C5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FD72B0E-C6AB-4FDC-8AA1-6E1B0AEFD02E}"/>
                </a:ext>
              </a:extLst>
            </p:cNvPr>
            <p:cNvSpPr/>
            <p:nvPr userDrawn="1"/>
          </p:nvSpPr>
          <p:spPr>
            <a:xfrm>
              <a:off x="8749509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36978C4-0FDD-4FBB-9707-FF1663229DCE}"/>
                </a:ext>
              </a:extLst>
            </p:cNvPr>
            <p:cNvSpPr/>
            <p:nvPr userDrawn="1"/>
          </p:nvSpPr>
          <p:spPr>
            <a:xfrm>
              <a:off x="8894768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96467EB-8289-424A-BC99-FF8CF440F889}"/>
              </a:ext>
            </a:extLst>
          </p:cNvPr>
          <p:cNvSpPr txBox="1"/>
          <p:nvPr/>
        </p:nvSpPr>
        <p:spPr>
          <a:xfrm>
            <a:off x="265485" y="185093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90AB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Ⅲ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F90AB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87BC19-E89A-472A-AE65-3FFEBEA378EF}"/>
              </a:ext>
            </a:extLst>
          </p:cNvPr>
          <p:cNvSpPr txBox="1"/>
          <p:nvPr/>
        </p:nvSpPr>
        <p:spPr>
          <a:xfrm>
            <a:off x="994092" y="338982"/>
            <a:ext cx="105028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57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937A118-3D87-4102-A889-77717113617C}"/>
              </a:ext>
            </a:extLst>
          </p:cNvPr>
          <p:cNvCxnSpPr/>
          <p:nvPr/>
        </p:nvCxnSpPr>
        <p:spPr>
          <a:xfrm>
            <a:off x="0" y="1231107"/>
            <a:ext cx="990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708E87F-FF8F-40F2-BD96-8965EEF048F3}"/>
              </a:ext>
            </a:extLst>
          </p:cNvPr>
          <p:cNvSpPr/>
          <p:nvPr/>
        </p:nvSpPr>
        <p:spPr>
          <a:xfrm>
            <a:off x="3645480" y="1001067"/>
            <a:ext cx="2615045" cy="529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F663DA8-89A4-4505-92FF-93E2B5228C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803" y="490827"/>
            <a:ext cx="994322" cy="3438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4ECE8A-21F3-4CD2-B388-1CA4663A0D6B}"/>
              </a:ext>
            </a:extLst>
          </p:cNvPr>
          <p:cNvSpPr txBox="1"/>
          <p:nvPr/>
        </p:nvSpPr>
        <p:spPr>
          <a:xfrm>
            <a:off x="1191096" y="3422605"/>
            <a:ext cx="121379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Docker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BE03AF-991F-43D2-B752-575AE42FCF60}"/>
              </a:ext>
            </a:extLst>
          </p:cNvPr>
          <p:cNvSpPr txBox="1"/>
          <p:nvPr/>
        </p:nvSpPr>
        <p:spPr>
          <a:xfrm>
            <a:off x="1423523" y="272552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355A7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Ⅰ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355A7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ED5383-76B4-4C07-87E2-DB6CB5FBB91E}"/>
              </a:ext>
            </a:extLst>
          </p:cNvPr>
          <p:cNvSpPr txBox="1"/>
          <p:nvPr/>
        </p:nvSpPr>
        <p:spPr>
          <a:xfrm>
            <a:off x="1450774" y="2577829"/>
            <a:ext cx="694421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CHAPTER</a:t>
            </a:r>
            <a:endParaRPr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6467EB-8289-424A-BC99-FF8CF440F889}"/>
              </a:ext>
            </a:extLst>
          </p:cNvPr>
          <p:cNvSpPr txBox="1"/>
          <p:nvPr/>
        </p:nvSpPr>
        <p:spPr>
          <a:xfrm>
            <a:off x="7733559" y="272552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90AB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Ⅲ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F90AB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56AFB9F-61F3-4EA9-9580-FF50BBE51D35}"/>
              </a:ext>
            </a:extLst>
          </p:cNvPr>
          <p:cNvSpPr txBox="1"/>
          <p:nvPr/>
        </p:nvSpPr>
        <p:spPr>
          <a:xfrm>
            <a:off x="7760810" y="2577829"/>
            <a:ext cx="694421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CHAPTER</a:t>
            </a:r>
            <a:endParaRPr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880BAF2-8411-47A6-A4B2-68B9FCFE7CFC}"/>
              </a:ext>
            </a:extLst>
          </p:cNvPr>
          <p:cNvSpPr txBox="1"/>
          <p:nvPr/>
        </p:nvSpPr>
        <p:spPr>
          <a:xfrm>
            <a:off x="4633448" y="272552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395D7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Ⅱ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395D7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BD2313E-3502-4A49-8670-146EB024F3B5}"/>
              </a:ext>
            </a:extLst>
          </p:cNvPr>
          <p:cNvSpPr txBox="1"/>
          <p:nvPr/>
        </p:nvSpPr>
        <p:spPr>
          <a:xfrm>
            <a:off x="4660699" y="2577829"/>
            <a:ext cx="694421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CHAPTER</a:t>
            </a:r>
            <a:endParaRPr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960555EA-8A46-496C-8CB7-A75B07436024}"/>
              </a:ext>
            </a:extLst>
          </p:cNvPr>
          <p:cNvGrpSpPr/>
          <p:nvPr/>
        </p:nvGrpSpPr>
        <p:grpSpPr>
          <a:xfrm>
            <a:off x="521632" y="3313985"/>
            <a:ext cx="8862736" cy="678900"/>
            <a:chOff x="521632" y="3313985"/>
            <a:chExt cx="8862736" cy="67890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C67B5CD-3912-4DD0-B697-DBD3204DCE21}"/>
                </a:ext>
              </a:extLst>
            </p:cNvPr>
            <p:cNvGrpSpPr/>
            <p:nvPr/>
          </p:nvGrpSpPr>
          <p:grpSpPr>
            <a:xfrm>
              <a:off x="521632" y="3313985"/>
              <a:ext cx="2552700" cy="678900"/>
              <a:chOff x="582757" y="3371135"/>
              <a:chExt cx="2320636" cy="678900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1BFE7974-A425-4A7A-B560-C26D022B12BB}"/>
                  </a:ext>
                </a:extLst>
              </p:cNvPr>
              <p:cNvCxnSpPr/>
              <p:nvPr/>
            </p:nvCxnSpPr>
            <p:spPr>
              <a:xfrm>
                <a:off x="582757" y="3371135"/>
                <a:ext cx="23206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34D2F1F3-9542-4040-9677-FB9C468B2469}"/>
                  </a:ext>
                </a:extLst>
              </p:cNvPr>
              <p:cNvCxnSpPr/>
              <p:nvPr/>
            </p:nvCxnSpPr>
            <p:spPr>
              <a:xfrm>
                <a:off x="582757" y="4050035"/>
                <a:ext cx="23206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D08184D-0548-4036-9C1C-24C96172D592}"/>
                </a:ext>
              </a:extLst>
            </p:cNvPr>
            <p:cNvGrpSpPr/>
            <p:nvPr/>
          </p:nvGrpSpPr>
          <p:grpSpPr>
            <a:xfrm>
              <a:off x="3731557" y="3313985"/>
              <a:ext cx="2552700" cy="678900"/>
              <a:chOff x="582757" y="3371135"/>
              <a:chExt cx="2320636" cy="678900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9DE3C53A-7A47-40DC-ABE0-E27705438255}"/>
                  </a:ext>
                </a:extLst>
              </p:cNvPr>
              <p:cNvCxnSpPr/>
              <p:nvPr/>
            </p:nvCxnSpPr>
            <p:spPr>
              <a:xfrm>
                <a:off x="582757" y="3371135"/>
                <a:ext cx="23206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36288419-EEBE-46C8-8AD6-3B824FF66A91}"/>
                  </a:ext>
                </a:extLst>
              </p:cNvPr>
              <p:cNvCxnSpPr/>
              <p:nvPr/>
            </p:nvCxnSpPr>
            <p:spPr>
              <a:xfrm>
                <a:off x="582757" y="4050035"/>
                <a:ext cx="23206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D8A030ED-9404-4AAC-899D-3DF6B9B48D64}"/>
                </a:ext>
              </a:extLst>
            </p:cNvPr>
            <p:cNvGrpSpPr/>
            <p:nvPr/>
          </p:nvGrpSpPr>
          <p:grpSpPr>
            <a:xfrm>
              <a:off x="6831668" y="3313985"/>
              <a:ext cx="2552700" cy="678900"/>
              <a:chOff x="582757" y="3371135"/>
              <a:chExt cx="2320636" cy="678900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5B2AD1CF-C0F4-4045-BCB6-247E70612E7F}"/>
                  </a:ext>
                </a:extLst>
              </p:cNvPr>
              <p:cNvCxnSpPr/>
              <p:nvPr/>
            </p:nvCxnSpPr>
            <p:spPr>
              <a:xfrm>
                <a:off x="582757" y="3371135"/>
                <a:ext cx="23206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31ADB9A4-FB00-4B41-BF7B-63B51EE4FCEA}"/>
                  </a:ext>
                </a:extLst>
              </p:cNvPr>
              <p:cNvCxnSpPr/>
              <p:nvPr/>
            </p:nvCxnSpPr>
            <p:spPr>
              <a:xfrm>
                <a:off x="582757" y="4050035"/>
                <a:ext cx="232063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35996A3-361F-45F6-B0B8-856FDC06FCB2}"/>
              </a:ext>
            </a:extLst>
          </p:cNvPr>
          <p:cNvSpPr txBox="1"/>
          <p:nvPr/>
        </p:nvSpPr>
        <p:spPr>
          <a:xfrm>
            <a:off x="3827321" y="1543579"/>
            <a:ext cx="2251365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Delegate</a:t>
            </a:r>
            <a:endParaRPr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CD6E94-AD36-4A6B-99F3-1FED67BF7035}"/>
              </a:ext>
            </a:extLst>
          </p:cNvPr>
          <p:cNvSpPr txBox="1"/>
          <p:nvPr/>
        </p:nvSpPr>
        <p:spPr>
          <a:xfrm>
            <a:off x="6969995" y="4155382"/>
            <a:ext cx="2045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7F90AB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ubuntu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4" name="Group 4">
            <a:extLst>
              <a:ext uri="{FF2B5EF4-FFF2-40B4-BE49-F238E27FC236}">
                <a16:creationId xmlns:a16="http://schemas.microsoft.com/office/drawing/2014/main" id="{0CE7E929-C48C-47F8-8654-27C7103B68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5602" y="1029786"/>
            <a:ext cx="2057977" cy="402647"/>
            <a:chOff x="2408" y="636"/>
            <a:chExt cx="1426" cy="279"/>
          </a:xfrm>
          <a:solidFill>
            <a:srgbClr val="0355A7"/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2B494E97-4370-498A-A366-7DBAF3B2C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" y="637"/>
              <a:ext cx="129" cy="278"/>
            </a:xfrm>
            <a:custGeom>
              <a:avLst/>
              <a:gdLst>
                <a:gd name="T0" fmla="*/ 64 w 127"/>
                <a:gd name="T1" fmla="*/ 272 h 272"/>
                <a:gd name="T2" fmla="*/ 19 w 127"/>
                <a:gd name="T3" fmla="*/ 253 h 272"/>
                <a:gd name="T4" fmla="*/ 0 w 127"/>
                <a:gd name="T5" fmla="*/ 208 h 272"/>
                <a:gd name="T6" fmla="*/ 0 w 127"/>
                <a:gd name="T7" fmla="*/ 63 h 272"/>
                <a:gd name="T8" fmla="*/ 19 w 127"/>
                <a:gd name="T9" fmla="*/ 18 h 272"/>
                <a:gd name="T10" fmla="*/ 64 w 127"/>
                <a:gd name="T11" fmla="*/ 0 h 272"/>
                <a:gd name="T12" fmla="*/ 109 w 127"/>
                <a:gd name="T13" fmla="*/ 18 h 272"/>
                <a:gd name="T14" fmla="*/ 127 w 127"/>
                <a:gd name="T15" fmla="*/ 63 h 272"/>
                <a:gd name="T16" fmla="*/ 127 w 127"/>
                <a:gd name="T17" fmla="*/ 94 h 272"/>
                <a:gd name="T18" fmla="*/ 86 w 127"/>
                <a:gd name="T19" fmla="*/ 94 h 272"/>
                <a:gd name="T20" fmla="*/ 86 w 127"/>
                <a:gd name="T21" fmla="*/ 63 h 272"/>
                <a:gd name="T22" fmla="*/ 79 w 127"/>
                <a:gd name="T23" fmla="*/ 46 h 272"/>
                <a:gd name="T24" fmla="*/ 62 w 127"/>
                <a:gd name="T25" fmla="*/ 39 h 272"/>
                <a:gd name="T26" fmla="*/ 46 w 127"/>
                <a:gd name="T27" fmla="*/ 46 h 272"/>
                <a:gd name="T28" fmla="*/ 40 w 127"/>
                <a:gd name="T29" fmla="*/ 63 h 272"/>
                <a:gd name="T30" fmla="*/ 40 w 127"/>
                <a:gd name="T31" fmla="*/ 208 h 272"/>
                <a:gd name="T32" fmla="*/ 46 w 127"/>
                <a:gd name="T33" fmla="*/ 224 h 272"/>
                <a:gd name="T34" fmla="*/ 62 w 127"/>
                <a:gd name="T35" fmla="*/ 231 h 272"/>
                <a:gd name="T36" fmla="*/ 79 w 127"/>
                <a:gd name="T37" fmla="*/ 224 h 272"/>
                <a:gd name="T38" fmla="*/ 86 w 127"/>
                <a:gd name="T39" fmla="*/ 208 h 272"/>
                <a:gd name="T40" fmla="*/ 86 w 127"/>
                <a:gd name="T41" fmla="*/ 171 h 272"/>
                <a:gd name="T42" fmla="*/ 127 w 127"/>
                <a:gd name="T43" fmla="*/ 171 h 272"/>
                <a:gd name="T44" fmla="*/ 127 w 127"/>
                <a:gd name="T45" fmla="*/ 208 h 272"/>
                <a:gd name="T46" fmla="*/ 108 w 127"/>
                <a:gd name="T47" fmla="*/ 253 h 272"/>
                <a:gd name="T48" fmla="*/ 64 w 127"/>
                <a:gd name="T49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7" h="272">
                  <a:moveTo>
                    <a:pt x="64" y="272"/>
                  </a:moveTo>
                  <a:cubicBezTo>
                    <a:pt x="46" y="272"/>
                    <a:pt x="31" y="266"/>
                    <a:pt x="19" y="253"/>
                  </a:cubicBezTo>
                  <a:cubicBezTo>
                    <a:pt x="6" y="241"/>
                    <a:pt x="0" y="226"/>
                    <a:pt x="0" y="20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46"/>
                    <a:pt x="6" y="31"/>
                    <a:pt x="19" y="18"/>
                  </a:cubicBezTo>
                  <a:cubicBezTo>
                    <a:pt x="31" y="6"/>
                    <a:pt x="46" y="0"/>
                    <a:pt x="64" y="0"/>
                  </a:cubicBezTo>
                  <a:cubicBezTo>
                    <a:pt x="81" y="0"/>
                    <a:pt x="96" y="6"/>
                    <a:pt x="109" y="18"/>
                  </a:cubicBezTo>
                  <a:cubicBezTo>
                    <a:pt x="121" y="31"/>
                    <a:pt x="127" y="46"/>
                    <a:pt x="127" y="63"/>
                  </a:cubicBezTo>
                  <a:cubicBezTo>
                    <a:pt x="127" y="94"/>
                    <a:pt x="127" y="94"/>
                    <a:pt x="127" y="94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56"/>
                    <a:pt x="83" y="51"/>
                    <a:pt x="79" y="46"/>
                  </a:cubicBezTo>
                  <a:cubicBezTo>
                    <a:pt x="74" y="42"/>
                    <a:pt x="69" y="39"/>
                    <a:pt x="62" y="39"/>
                  </a:cubicBezTo>
                  <a:cubicBezTo>
                    <a:pt x="56" y="39"/>
                    <a:pt x="51" y="42"/>
                    <a:pt x="46" y="46"/>
                  </a:cubicBezTo>
                  <a:cubicBezTo>
                    <a:pt x="42" y="51"/>
                    <a:pt x="40" y="56"/>
                    <a:pt x="40" y="63"/>
                  </a:cubicBezTo>
                  <a:cubicBezTo>
                    <a:pt x="40" y="208"/>
                    <a:pt x="40" y="208"/>
                    <a:pt x="40" y="208"/>
                  </a:cubicBezTo>
                  <a:cubicBezTo>
                    <a:pt x="40" y="214"/>
                    <a:pt x="42" y="220"/>
                    <a:pt x="46" y="224"/>
                  </a:cubicBezTo>
                  <a:cubicBezTo>
                    <a:pt x="51" y="229"/>
                    <a:pt x="56" y="231"/>
                    <a:pt x="62" y="231"/>
                  </a:cubicBezTo>
                  <a:cubicBezTo>
                    <a:pt x="69" y="231"/>
                    <a:pt x="74" y="229"/>
                    <a:pt x="79" y="224"/>
                  </a:cubicBezTo>
                  <a:cubicBezTo>
                    <a:pt x="83" y="220"/>
                    <a:pt x="86" y="214"/>
                    <a:pt x="86" y="208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7" y="208"/>
                    <a:pt x="127" y="208"/>
                    <a:pt x="127" y="208"/>
                  </a:cubicBezTo>
                  <a:cubicBezTo>
                    <a:pt x="127" y="226"/>
                    <a:pt x="121" y="241"/>
                    <a:pt x="108" y="253"/>
                  </a:cubicBezTo>
                  <a:cubicBezTo>
                    <a:pt x="96" y="266"/>
                    <a:pt x="81" y="272"/>
                    <a:pt x="64" y="2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AD4A34EC-754A-4958-802F-94358C5AB3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" y="636"/>
              <a:ext cx="129" cy="279"/>
            </a:xfrm>
            <a:custGeom>
              <a:avLst/>
              <a:gdLst>
                <a:gd name="T0" fmla="*/ 63 w 127"/>
                <a:gd name="T1" fmla="*/ 0 h 273"/>
                <a:gd name="T2" fmla="*/ 108 w 127"/>
                <a:gd name="T3" fmla="*/ 19 h 273"/>
                <a:gd name="T4" fmla="*/ 127 w 127"/>
                <a:gd name="T5" fmla="*/ 64 h 273"/>
                <a:gd name="T6" fmla="*/ 127 w 127"/>
                <a:gd name="T7" fmla="*/ 209 h 273"/>
                <a:gd name="T8" fmla="*/ 108 w 127"/>
                <a:gd name="T9" fmla="*/ 254 h 273"/>
                <a:gd name="T10" fmla="*/ 63 w 127"/>
                <a:gd name="T11" fmla="*/ 273 h 273"/>
                <a:gd name="T12" fmla="*/ 18 w 127"/>
                <a:gd name="T13" fmla="*/ 254 h 273"/>
                <a:gd name="T14" fmla="*/ 0 w 127"/>
                <a:gd name="T15" fmla="*/ 209 h 273"/>
                <a:gd name="T16" fmla="*/ 0 w 127"/>
                <a:gd name="T17" fmla="*/ 64 h 273"/>
                <a:gd name="T18" fmla="*/ 18 w 127"/>
                <a:gd name="T19" fmla="*/ 19 h 273"/>
                <a:gd name="T20" fmla="*/ 63 w 127"/>
                <a:gd name="T21" fmla="*/ 0 h 273"/>
                <a:gd name="T22" fmla="*/ 85 w 127"/>
                <a:gd name="T23" fmla="*/ 63 h 273"/>
                <a:gd name="T24" fmla="*/ 78 w 127"/>
                <a:gd name="T25" fmla="*/ 47 h 273"/>
                <a:gd name="T26" fmla="*/ 62 w 127"/>
                <a:gd name="T27" fmla="*/ 40 h 273"/>
                <a:gd name="T28" fmla="*/ 46 w 127"/>
                <a:gd name="T29" fmla="*/ 47 h 273"/>
                <a:gd name="T30" fmla="*/ 39 w 127"/>
                <a:gd name="T31" fmla="*/ 63 h 273"/>
                <a:gd name="T32" fmla="*/ 39 w 127"/>
                <a:gd name="T33" fmla="*/ 209 h 273"/>
                <a:gd name="T34" fmla="*/ 46 w 127"/>
                <a:gd name="T35" fmla="*/ 225 h 273"/>
                <a:gd name="T36" fmla="*/ 62 w 127"/>
                <a:gd name="T37" fmla="*/ 231 h 273"/>
                <a:gd name="T38" fmla="*/ 78 w 127"/>
                <a:gd name="T39" fmla="*/ 225 h 273"/>
                <a:gd name="T40" fmla="*/ 85 w 127"/>
                <a:gd name="T41" fmla="*/ 209 h 273"/>
                <a:gd name="T42" fmla="*/ 85 w 127"/>
                <a:gd name="T43" fmla="*/ 6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7" h="273">
                  <a:moveTo>
                    <a:pt x="63" y="0"/>
                  </a:moveTo>
                  <a:cubicBezTo>
                    <a:pt x="81" y="0"/>
                    <a:pt x="96" y="7"/>
                    <a:pt x="108" y="19"/>
                  </a:cubicBezTo>
                  <a:cubicBezTo>
                    <a:pt x="121" y="31"/>
                    <a:pt x="127" y="46"/>
                    <a:pt x="127" y="64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127" y="227"/>
                    <a:pt x="121" y="242"/>
                    <a:pt x="108" y="254"/>
                  </a:cubicBezTo>
                  <a:cubicBezTo>
                    <a:pt x="96" y="266"/>
                    <a:pt x="81" y="273"/>
                    <a:pt x="63" y="273"/>
                  </a:cubicBezTo>
                  <a:cubicBezTo>
                    <a:pt x="45" y="273"/>
                    <a:pt x="31" y="266"/>
                    <a:pt x="18" y="254"/>
                  </a:cubicBezTo>
                  <a:cubicBezTo>
                    <a:pt x="6" y="242"/>
                    <a:pt x="0" y="227"/>
                    <a:pt x="0" y="20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46"/>
                    <a:pt x="6" y="31"/>
                    <a:pt x="18" y="19"/>
                  </a:cubicBezTo>
                  <a:cubicBezTo>
                    <a:pt x="31" y="7"/>
                    <a:pt x="46" y="0"/>
                    <a:pt x="63" y="0"/>
                  </a:cubicBezTo>
                  <a:close/>
                  <a:moveTo>
                    <a:pt x="85" y="63"/>
                  </a:moveTo>
                  <a:cubicBezTo>
                    <a:pt x="85" y="57"/>
                    <a:pt x="83" y="51"/>
                    <a:pt x="78" y="47"/>
                  </a:cubicBezTo>
                  <a:cubicBezTo>
                    <a:pt x="74" y="42"/>
                    <a:pt x="68" y="40"/>
                    <a:pt x="62" y="40"/>
                  </a:cubicBezTo>
                  <a:cubicBezTo>
                    <a:pt x="56" y="40"/>
                    <a:pt x="50" y="42"/>
                    <a:pt x="46" y="47"/>
                  </a:cubicBezTo>
                  <a:cubicBezTo>
                    <a:pt x="41" y="51"/>
                    <a:pt x="39" y="57"/>
                    <a:pt x="39" y="63"/>
                  </a:cubicBezTo>
                  <a:cubicBezTo>
                    <a:pt x="39" y="209"/>
                    <a:pt x="39" y="209"/>
                    <a:pt x="39" y="209"/>
                  </a:cubicBezTo>
                  <a:cubicBezTo>
                    <a:pt x="39" y="215"/>
                    <a:pt x="41" y="220"/>
                    <a:pt x="46" y="225"/>
                  </a:cubicBezTo>
                  <a:cubicBezTo>
                    <a:pt x="50" y="229"/>
                    <a:pt x="56" y="231"/>
                    <a:pt x="62" y="231"/>
                  </a:cubicBezTo>
                  <a:cubicBezTo>
                    <a:pt x="68" y="231"/>
                    <a:pt x="74" y="229"/>
                    <a:pt x="78" y="225"/>
                  </a:cubicBezTo>
                  <a:cubicBezTo>
                    <a:pt x="83" y="220"/>
                    <a:pt x="85" y="215"/>
                    <a:pt x="85" y="209"/>
                  </a:cubicBezTo>
                  <a:lnTo>
                    <a:pt x="85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C31CB73D-9958-41CF-8B4C-DB0821F9D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0" y="640"/>
              <a:ext cx="141" cy="271"/>
            </a:xfrm>
            <a:custGeom>
              <a:avLst/>
              <a:gdLst>
                <a:gd name="T0" fmla="*/ 45 w 141"/>
                <a:gd name="T1" fmla="*/ 0 h 271"/>
                <a:gd name="T2" fmla="*/ 100 w 141"/>
                <a:gd name="T3" fmla="*/ 182 h 271"/>
                <a:gd name="T4" fmla="*/ 100 w 141"/>
                <a:gd name="T5" fmla="*/ 0 h 271"/>
                <a:gd name="T6" fmla="*/ 141 w 141"/>
                <a:gd name="T7" fmla="*/ 0 h 271"/>
                <a:gd name="T8" fmla="*/ 141 w 141"/>
                <a:gd name="T9" fmla="*/ 271 h 271"/>
                <a:gd name="T10" fmla="*/ 97 w 141"/>
                <a:gd name="T11" fmla="*/ 271 h 271"/>
                <a:gd name="T12" fmla="*/ 40 w 141"/>
                <a:gd name="T13" fmla="*/ 97 h 271"/>
                <a:gd name="T14" fmla="*/ 40 w 141"/>
                <a:gd name="T15" fmla="*/ 271 h 271"/>
                <a:gd name="T16" fmla="*/ 0 w 141"/>
                <a:gd name="T17" fmla="*/ 271 h 271"/>
                <a:gd name="T18" fmla="*/ 0 w 141"/>
                <a:gd name="T19" fmla="*/ 0 h 271"/>
                <a:gd name="T20" fmla="*/ 45 w 141"/>
                <a:gd name="T2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271">
                  <a:moveTo>
                    <a:pt x="45" y="0"/>
                  </a:moveTo>
                  <a:lnTo>
                    <a:pt x="100" y="182"/>
                  </a:lnTo>
                  <a:lnTo>
                    <a:pt x="100" y="0"/>
                  </a:lnTo>
                  <a:lnTo>
                    <a:pt x="141" y="0"/>
                  </a:lnTo>
                  <a:lnTo>
                    <a:pt x="141" y="271"/>
                  </a:lnTo>
                  <a:lnTo>
                    <a:pt x="97" y="271"/>
                  </a:lnTo>
                  <a:lnTo>
                    <a:pt x="40" y="97"/>
                  </a:lnTo>
                  <a:lnTo>
                    <a:pt x="40" y="271"/>
                  </a:lnTo>
                  <a:lnTo>
                    <a:pt x="0" y="271"/>
                  </a:lnTo>
                  <a:lnTo>
                    <a:pt x="0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9F2C7B6E-D1A1-4F56-A89A-D211390B4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640"/>
              <a:ext cx="127" cy="271"/>
            </a:xfrm>
            <a:custGeom>
              <a:avLst/>
              <a:gdLst>
                <a:gd name="T0" fmla="*/ 43 w 127"/>
                <a:gd name="T1" fmla="*/ 41 h 271"/>
                <a:gd name="T2" fmla="*/ 0 w 127"/>
                <a:gd name="T3" fmla="*/ 41 h 271"/>
                <a:gd name="T4" fmla="*/ 0 w 127"/>
                <a:gd name="T5" fmla="*/ 0 h 271"/>
                <a:gd name="T6" fmla="*/ 127 w 127"/>
                <a:gd name="T7" fmla="*/ 0 h 271"/>
                <a:gd name="T8" fmla="*/ 127 w 127"/>
                <a:gd name="T9" fmla="*/ 41 h 271"/>
                <a:gd name="T10" fmla="*/ 84 w 127"/>
                <a:gd name="T11" fmla="*/ 41 h 271"/>
                <a:gd name="T12" fmla="*/ 84 w 127"/>
                <a:gd name="T13" fmla="*/ 271 h 271"/>
                <a:gd name="T14" fmla="*/ 43 w 127"/>
                <a:gd name="T15" fmla="*/ 271 h 271"/>
                <a:gd name="T16" fmla="*/ 43 w 127"/>
                <a:gd name="T17" fmla="*/ 4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71">
                  <a:moveTo>
                    <a:pt x="43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127" y="0"/>
                  </a:lnTo>
                  <a:lnTo>
                    <a:pt x="127" y="41"/>
                  </a:lnTo>
                  <a:lnTo>
                    <a:pt x="84" y="41"/>
                  </a:lnTo>
                  <a:lnTo>
                    <a:pt x="84" y="271"/>
                  </a:lnTo>
                  <a:lnTo>
                    <a:pt x="43" y="271"/>
                  </a:lnTo>
                  <a:lnTo>
                    <a:pt x="43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DC3B3671-C0BC-4C80-AE90-F090DDCC2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9" y="640"/>
              <a:ext cx="115" cy="271"/>
            </a:xfrm>
            <a:custGeom>
              <a:avLst/>
              <a:gdLst>
                <a:gd name="T0" fmla="*/ 0 w 115"/>
                <a:gd name="T1" fmla="*/ 271 h 271"/>
                <a:gd name="T2" fmla="*/ 0 w 115"/>
                <a:gd name="T3" fmla="*/ 0 h 271"/>
                <a:gd name="T4" fmla="*/ 115 w 115"/>
                <a:gd name="T5" fmla="*/ 0 h 271"/>
                <a:gd name="T6" fmla="*/ 115 w 115"/>
                <a:gd name="T7" fmla="*/ 41 h 271"/>
                <a:gd name="T8" fmla="*/ 40 w 115"/>
                <a:gd name="T9" fmla="*/ 41 h 271"/>
                <a:gd name="T10" fmla="*/ 40 w 115"/>
                <a:gd name="T11" fmla="*/ 115 h 271"/>
                <a:gd name="T12" fmla="*/ 95 w 115"/>
                <a:gd name="T13" fmla="*/ 115 h 271"/>
                <a:gd name="T14" fmla="*/ 95 w 115"/>
                <a:gd name="T15" fmla="*/ 156 h 271"/>
                <a:gd name="T16" fmla="*/ 40 w 115"/>
                <a:gd name="T17" fmla="*/ 156 h 271"/>
                <a:gd name="T18" fmla="*/ 40 w 115"/>
                <a:gd name="T19" fmla="*/ 230 h 271"/>
                <a:gd name="T20" fmla="*/ 115 w 115"/>
                <a:gd name="T21" fmla="*/ 230 h 271"/>
                <a:gd name="T22" fmla="*/ 115 w 115"/>
                <a:gd name="T23" fmla="*/ 271 h 271"/>
                <a:gd name="T24" fmla="*/ 0 w 115"/>
                <a:gd name="T2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271">
                  <a:moveTo>
                    <a:pt x="0" y="271"/>
                  </a:moveTo>
                  <a:lnTo>
                    <a:pt x="0" y="0"/>
                  </a:lnTo>
                  <a:lnTo>
                    <a:pt x="115" y="0"/>
                  </a:lnTo>
                  <a:lnTo>
                    <a:pt x="115" y="41"/>
                  </a:lnTo>
                  <a:lnTo>
                    <a:pt x="40" y="41"/>
                  </a:lnTo>
                  <a:lnTo>
                    <a:pt x="40" y="115"/>
                  </a:lnTo>
                  <a:lnTo>
                    <a:pt x="95" y="115"/>
                  </a:lnTo>
                  <a:lnTo>
                    <a:pt x="95" y="156"/>
                  </a:lnTo>
                  <a:lnTo>
                    <a:pt x="40" y="156"/>
                  </a:lnTo>
                  <a:lnTo>
                    <a:pt x="40" y="230"/>
                  </a:lnTo>
                  <a:lnTo>
                    <a:pt x="115" y="230"/>
                  </a:lnTo>
                  <a:lnTo>
                    <a:pt x="115" y="271"/>
                  </a:lnTo>
                  <a:lnTo>
                    <a:pt x="0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4F729BED-1218-4093-AD01-9661FBB04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" y="640"/>
              <a:ext cx="140" cy="271"/>
            </a:xfrm>
            <a:custGeom>
              <a:avLst/>
              <a:gdLst>
                <a:gd name="T0" fmla="*/ 46 w 140"/>
                <a:gd name="T1" fmla="*/ 0 h 271"/>
                <a:gd name="T2" fmla="*/ 100 w 140"/>
                <a:gd name="T3" fmla="*/ 182 h 271"/>
                <a:gd name="T4" fmla="*/ 100 w 140"/>
                <a:gd name="T5" fmla="*/ 0 h 271"/>
                <a:gd name="T6" fmla="*/ 140 w 140"/>
                <a:gd name="T7" fmla="*/ 0 h 271"/>
                <a:gd name="T8" fmla="*/ 140 w 140"/>
                <a:gd name="T9" fmla="*/ 271 h 271"/>
                <a:gd name="T10" fmla="*/ 97 w 140"/>
                <a:gd name="T11" fmla="*/ 271 h 271"/>
                <a:gd name="T12" fmla="*/ 41 w 140"/>
                <a:gd name="T13" fmla="*/ 97 h 271"/>
                <a:gd name="T14" fmla="*/ 41 w 140"/>
                <a:gd name="T15" fmla="*/ 271 h 271"/>
                <a:gd name="T16" fmla="*/ 0 w 140"/>
                <a:gd name="T17" fmla="*/ 271 h 271"/>
                <a:gd name="T18" fmla="*/ 0 w 140"/>
                <a:gd name="T19" fmla="*/ 0 h 271"/>
                <a:gd name="T20" fmla="*/ 46 w 140"/>
                <a:gd name="T2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" h="271">
                  <a:moveTo>
                    <a:pt x="46" y="0"/>
                  </a:moveTo>
                  <a:lnTo>
                    <a:pt x="100" y="182"/>
                  </a:lnTo>
                  <a:lnTo>
                    <a:pt x="100" y="0"/>
                  </a:lnTo>
                  <a:lnTo>
                    <a:pt x="140" y="0"/>
                  </a:lnTo>
                  <a:lnTo>
                    <a:pt x="140" y="271"/>
                  </a:lnTo>
                  <a:lnTo>
                    <a:pt x="97" y="271"/>
                  </a:lnTo>
                  <a:lnTo>
                    <a:pt x="41" y="97"/>
                  </a:lnTo>
                  <a:lnTo>
                    <a:pt x="41" y="271"/>
                  </a:lnTo>
                  <a:lnTo>
                    <a:pt x="0" y="271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0B13666E-9526-4CD8-AD05-D1DA83513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640"/>
              <a:ext cx="127" cy="271"/>
            </a:xfrm>
            <a:custGeom>
              <a:avLst/>
              <a:gdLst>
                <a:gd name="T0" fmla="*/ 44 w 127"/>
                <a:gd name="T1" fmla="*/ 41 h 271"/>
                <a:gd name="T2" fmla="*/ 0 w 127"/>
                <a:gd name="T3" fmla="*/ 41 h 271"/>
                <a:gd name="T4" fmla="*/ 0 w 127"/>
                <a:gd name="T5" fmla="*/ 0 h 271"/>
                <a:gd name="T6" fmla="*/ 127 w 127"/>
                <a:gd name="T7" fmla="*/ 0 h 271"/>
                <a:gd name="T8" fmla="*/ 127 w 127"/>
                <a:gd name="T9" fmla="*/ 41 h 271"/>
                <a:gd name="T10" fmla="*/ 84 w 127"/>
                <a:gd name="T11" fmla="*/ 41 h 271"/>
                <a:gd name="T12" fmla="*/ 84 w 127"/>
                <a:gd name="T13" fmla="*/ 271 h 271"/>
                <a:gd name="T14" fmla="*/ 44 w 127"/>
                <a:gd name="T15" fmla="*/ 271 h 271"/>
                <a:gd name="T16" fmla="*/ 44 w 127"/>
                <a:gd name="T17" fmla="*/ 4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71">
                  <a:moveTo>
                    <a:pt x="44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127" y="0"/>
                  </a:lnTo>
                  <a:lnTo>
                    <a:pt x="127" y="41"/>
                  </a:lnTo>
                  <a:lnTo>
                    <a:pt x="84" y="41"/>
                  </a:lnTo>
                  <a:lnTo>
                    <a:pt x="84" y="271"/>
                  </a:lnTo>
                  <a:lnTo>
                    <a:pt x="44" y="271"/>
                  </a:ln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69DC75A3-FEA7-4583-8AF5-C28C04108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" y="636"/>
              <a:ext cx="135" cy="279"/>
            </a:xfrm>
            <a:custGeom>
              <a:avLst/>
              <a:gdLst>
                <a:gd name="T0" fmla="*/ 132 w 133"/>
                <a:gd name="T1" fmla="*/ 203 h 273"/>
                <a:gd name="T2" fmla="*/ 118 w 133"/>
                <a:gd name="T3" fmla="*/ 251 h 273"/>
                <a:gd name="T4" fmla="*/ 91 w 133"/>
                <a:gd name="T5" fmla="*/ 270 h 273"/>
                <a:gd name="T6" fmla="*/ 68 w 133"/>
                <a:gd name="T7" fmla="*/ 273 h 273"/>
                <a:gd name="T8" fmla="*/ 29 w 133"/>
                <a:gd name="T9" fmla="*/ 261 h 273"/>
                <a:gd name="T10" fmla="*/ 9 w 133"/>
                <a:gd name="T11" fmla="*/ 235 h 273"/>
                <a:gd name="T12" fmla="*/ 0 w 133"/>
                <a:gd name="T13" fmla="*/ 197 h 273"/>
                <a:gd name="T14" fmla="*/ 38 w 133"/>
                <a:gd name="T15" fmla="*/ 195 h 273"/>
                <a:gd name="T16" fmla="*/ 50 w 133"/>
                <a:gd name="T17" fmla="*/ 228 h 273"/>
                <a:gd name="T18" fmla="*/ 67 w 133"/>
                <a:gd name="T19" fmla="*/ 236 h 273"/>
                <a:gd name="T20" fmla="*/ 88 w 133"/>
                <a:gd name="T21" fmla="*/ 223 h 273"/>
                <a:gd name="T22" fmla="*/ 92 w 133"/>
                <a:gd name="T23" fmla="*/ 205 h 273"/>
                <a:gd name="T24" fmla="*/ 77 w 133"/>
                <a:gd name="T25" fmla="*/ 172 h 273"/>
                <a:gd name="T26" fmla="*/ 41 w 133"/>
                <a:gd name="T27" fmla="*/ 139 h 273"/>
                <a:gd name="T28" fmla="*/ 13 w 133"/>
                <a:gd name="T29" fmla="*/ 104 h 273"/>
                <a:gd name="T30" fmla="*/ 4 w 133"/>
                <a:gd name="T31" fmla="*/ 67 h 273"/>
                <a:gd name="T32" fmla="*/ 29 w 133"/>
                <a:gd name="T33" fmla="*/ 12 h 273"/>
                <a:gd name="T34" fmla="*/ 66 w 133"/>
                <a:gd name="T35" fmla="*/ 0 h 273"/>
                <a:gd name="T36" fmla="*/ 103 w 133"/>
                <a:gd name="T37" fmla="*/ 10 h 273"/>
                <a:gd name="T38" fmla="*/ 122 w 133"/>
                <a:gd name="T39" fmla="*/ 31 h 273"/>
                <a:gd name="T40" fmla="*/ 131 w 133"/>
                <a:gd name="T41" fmla="*/ 61 h 273"/>
                <a:gd name="T42" fmla="*/ 92 w 133"/>
                <a:gd name="T43" fmla="*/ 68 h 273"/>
                <a:gd name="T44" fmla="*/ 83 w 133"/>
                <a:gd name="T45" fmla="*/ 43 h 273"/>
                <a:gd name="T46" fmla="*/ 67 w 133"/>
                <a:gd name="T47" fmla="*/ 36 h 273"/>
                <a:gd name="T48" fmla="*/ 50 w 133"/>
                <a:gd name="T49" fmla="*/ 46 h 273"/>
                <a:gd name="T50" fmla="*/ 46 w 133"/>
                <a:gd name="T51" fmla="*/ 66 h 273"/>
                <a:gd name="T52" fmla="*/ 61 w 133"/>
                <a:gd name="T53" fmla="*/ 103 h 273"/>
                <a:gd name="T54" fmla="*/ 79 w 133"/>
                <a:gd name="T55" fmla="*/ 120 h 273"/>
                <a:gd name="T56" fmla="*/ 98 w 133"/>
                <a:gd name="T57" fmla="*/ 136 h 273"/>
                <a:gd name="T58" fmla="*/ 120 w 133"/>
                <a:gd name="T59" fmla="*/ 165 h 273"/>
                <a:gd name="T60" fmla="*/ 127 w 133"/>
                <a:gd name="T61" fmla="*/ 178 h 273"/>
                <a:gd name="T62" fmla="*/ 132 w 133"/>
                <a:gd name="T63" fmla="*/ 20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3" h="273">
                  <a:moveTo>
                    <a:pt x="132" y="203"/>
                  </a:moveTo>
                  <a:cubicBezTo>
                    <a:pt x="133" y="222"/>
                    <a:pt x="128" y="238"/>
                    <a:pt x="118" y="251"/>
                  </a:cubicBezTo>
                  <a:cubicBezTo>
                    <a:pt x="112" y="260"/>
                    <a:pt x="102" y="266"/>
                    <a:pt x="91" y="270"/>
                  </a:cubicBezTo>
                  <a:cubicBezTo>
                    <a:pt x="84" y="272"/>
                    <a:pt x="77" y="273"/>
                    <a:pt x="68" y="273"/>
                  </a:cubicBezTo>
                  <a:cubicBezTo>
                    <a:pt x="53" y="273"/>
                    <a:pt x="40" y="269"/>
                    <a:pt x="29" y="261"/>
                  </a:cubicBezTo>
                  <a:cubicBezTo>
                    <a:pt x="21" y="255"/>
                    <a:pt x="14" y="246"/>
                    <a:pt x="9" y="235"/>
                  </a:cubicBezTo>
                  <a:cubicBezTo>
                    <a:pt x="4" y="224"/>
                    <a:pt x="1" y="211"/>
                    <a:pt x="0" y="197"/>
                  </a:cubicBezTo>
                  <a:cubicBezTo>
                    <a:pt x="38" y="195"/>
                    <a:pt x="38" y="195"/>
                    <a:pt x="38" y="195"/>
                  </a:cubicBezTo>
                  <a:cubicBezTo>
                    <a:pt x="40" y="210"/>
                    <a:pt x="44" y="221"/>
                    <a:pt x="50" y="228"/>
                  </a:cubicBezTo>
                  <a:cubicBezTo>
                    <a:pt x="55" y="234"/>
                    <a:pt x="61" y="236"/>
                    <a:pt x="67" y="236"/>
                  </a:cubicBezTo>
                  <a:cubicBezTo>
                    <a:pt x="76" y="235"/>
                    <a:pt x="83" y="231"/>
                    <a:pt x="88" y="223"/>
                  </a:cubicBezTo>
                  <a:cubicBezTo>
                    <a:pt x="91" y="219"/>
                    <a:pt x="92" y="213"/>
                    <a:pt x="92" y="205"/>
                  </a:cubicBezTo>
                  <a:cubicBezTo>
                    <a:pt x="92" y="194"/>
                    <a:pt x="87" y="183"/>
                    <a:pt x="77" y="172"/>
                  </a:cubicBezTo>
                  <a:cubicBezTo>
                    <a:pt x="69" y="165"/>
                    <a:pt x="57" y="154"/>
                    <a:pt x="41" y="139"/>
                  </a:cubicBezTo>
                  <a:cubicBezTo>
                    <a:pt x="28" y="126"/>
                    <a:pt x="19" y="114"/>
                    <a:pt x="13" y="104"/>
                  </a:cubicBezTo>
                  <a:cubicBezTo>
                    <a:pt x="7" y="92"/>
                    <a:pt x="4" y="80"/>
                    <a:pt x="4" y="67"/>
                  </a:cubicBezTo>
                  <a:cubicBezTo>
                    <a:pt x="4" y="42"/>
                    <a:pt x="12" y="24"/>
                    <a:pt x="29" y="12"/>
                  </a:cubicBezTo>
                  <a:cubicBezTo>
                    <a:pt x="39" y="4"/>
                    <a:pt x="51" y="0"/>
                    <a:pt x="66" y="0"/>
                  </a:cubicBezTo>
                  <a:cubicBezTo>
                    <a:pt x="80" y="0"/>
                    <a:pt x="92" y="4"/>
                    <a:pt x="103" y="10"/>
                  </a:cubicBezTo>
                  <a:cubicBezTo>
                    <a:pt x="111" y="15"/>
                    <a:pt x="117" y="22"/>
                    <a:pt x="122" y="31"/>
                  </a:cubicBezTo>
                  <a:cubicBezTo>
                    <a:pt x="127" y="40"/>
                    <a:pt x="130" y="50"/>
                    <a:pt x="131" y="61"/>
                  </a:cubicBezTo>
                  <a:cubicBezTo>
                    <a:pt x="92" y="68"/>
                    <a:pt x="92" y="68"/>
                    <a:pt x="92" y="68"/>
                  </a:cubicBezTo>
                  <a:cubicBezTo>
                    <a:pt x="91" y="58"/>
                    <a:pt x="88" y="49"/>
                    <a:pt x="83" y="43"/>
                  </a:cubicBezTo>
                  <a:cubicBezTo>
                    <a:pt x="79" y="39"/>
                    <a:pt x="74" y="36"/>
                    <a:pt x="67" y="36"/>
                  </a:cubicBezTo>
                  <a:cubicBezTo>
                    <a:pt x="60" y="36"/>
                    <a:pt x="54" y="40"/>
                    <a:pt x="50" y="46"/>
                  </a:cubicBezTo>
                  <a:cubicBezTo>
                    <a:pt x="47" y="51"/>
                    <a:pt x="46" y="58"/>
                    <a:pt x="46" y="66"/>
                  </a:cubicBezTo>
                  <a:cubicBezTo>
                    <a:pt x="46" y="78"/>
                    <a:pt x="51" y="90"/>
                    <a:pt x="61" y="103"/>
                  </a:cubicBezTo>
                  <a:cubicBezTo>
                    <a:pt x="65" y="108"/>
                    <a:pt x="71" y="113"/>
                    <a:pt x="79" y="120"/>
                  </a:cubicBezTo>
                  <a:cubicBezTo>
                    <a:pt x="88" y="128"/>
                    <a:pt x="95" y="133"/>
                    <a:pt x="98" y="136"/>
                  </a:cubicBezTo>
                  <a:cubicBezTo>
                    <a:pt x="107" y="146"/>
                    <a:pt x="115" y="156"/>
                    <a:pt x="120" y="165"/>
                  </a:cubicBezTo>
                  <a:cubicBezTo>
                    <a:pt x="123" y="170"/>
                    <a:pt x="125" y="174"/>
                    <a:pt x="127" y="178"/>
                  </a:cubicBezTo>
                  <a:cubicBezTo>
                    <a:pt x="130" y="187"/>
                    <a:pt x="132" y="196"/>
                    <a:pt x="132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556406" y="4155382"/>
            <a:ext cx="26212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란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기존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VM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차이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사용 이유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한계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4ECE8A-21F3-4CD2-B388-1CA4663A0D6B}"/>
              </a:ext>
            </a:extLst>
          </p:cNvPr>
          <p:cNvSpPr txBox="1"/>
          <p:nvPr/>
        </p:nvSpPr>
        <p:spPr>
          <a:xfrm>
            <a:off x="4094338" y="3422605"/>
            <a:ext cx="1815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kubernetes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4ECE8A-21F3-4CD2-B388-1CA4663A0D6B}"/>
              </a:ext>
            </a:extLst>
          </p:cNvPr>
          <p:cNvSpPr txBox="1"/>
          <p:nvPr/>
        </p:nvSpPr>
        <p:spPr>
          <a:xfrm>
            <a:off x="7052369" y="3422605"/>
            <a:ext cx="224612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Docker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와 연동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768547" y="4155382"/>
            <a:ext cx="2973699" cy="1036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Kubernetes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란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Kubernetes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사용하는 이유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48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496BDC-CB56-480F-9293-E31CA667C79A}"/>
              </a:ext>
            </a:extLst>
          </p:cNvPr>
          <p:cNvSpPr/>
          <p:nvPr/>
        </p:nvSpPr>
        <p:spPr>
          <a:xfrm rot="5400000">
            <a:off x="4514995" y="-4516171"/>
            <a:ext cx="876011" cy="9906001"/>
          </a:xfrm>
          <a:prstGeom prst="rect">
            <a:avLst/>
          </a:prstGeom>
          <a:solidFill>
            <a:srgbClr val="0C52A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9E60B1-C513-4598-BEEF-A3F3258EE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15" y="245193"/>
            <a:ext cx="1034696" cy="35777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587BC19-E89A-472A-AE65-3FFEBEA378EF}"/>
              </a:ext>
            </a:extLst>
          </p:cNvPr>
          <p:cNvSpPr txBox="1"/>
          <p:nvPr/>
        </p:nvSpPr>
        <p:spPr>
          <a:xfrm>
            <a:off x="994092" y="338982"/>
            <a:ext cx="136992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B351676F-8014-44A1-B228-674D6DF6BB2C}"/>
              </a:ext>
            </a:extLst>
          </p:cNvPr>
          <p:cNvSpPr>
            <a:spLocks/>
          </p:cNvSpPr>
          <p:nvPr/>
        </p:nvSpPr>
        <p:spPr bwMode="auto">
          <a:xfrm rot="10800000">
            <a:off x="389358" y="1644"/>
            <a:ext cx="501975" cy="88596"/>
          </a:xfrm>
          <a:custGeom>
            <a:avLst/>
            <a:gdLst>
              <a:gd name="T0" fmla="*/ 971 w 1055"/>
              <a:gd name="T1" fmla="*/ 109 h 162"/>
              <a:gd name="T2" fmla="*/ 828 w 1055"/>
              <a:gd name="T3" fmla="*/ 0 h 162"/>
              <a:gd name="T4" fmla="*/ 627 w 1055"/>
              <a:gd name="T5" fmla="*/ 0 h 162"/>
              <a:gd name="T6" fmla="*/ 428 w 1055"/>
              <a:gd name="T7" fmla="*/ 0 h 162"/>
              <a:gd name="T8" fmla="*/ 227 w 1055"/>
              <a:gd name="T9" fmla="*/ 0 h 162"/>
              <a:gd name="T10" fmla="*/ 84 w 1055"/>
              <a:gd name="T11" fmla="*/ 109 h 162"/>
              <a:gd name="T12" fmla="*/ 0 w 1055"/>
              <a:gd name="T13" fmla="*/ 162 h 162"/>
              <a:gd name="T14" fmla="*/ 428 w 1055"/>
              <a:gd name="T15" fmla="*/ 162 h 162"/>
              <a:gd name="T16" fmla="*/ 627 w 1055"/>
              <a:gd name="T17" fmla="*/ 162 h 162"/>
              <a:gd name="T18" fmla="*/ 1055 w 1055"/>
              <a:gd name="T19" fmla="*/ 162 h 162"/>
              <a:gd name="T20" fmla="*/ 971 w 1055"/>
              <a:gd name="T21" fmla="*/ 10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5" h="162">
                <a:moveTo>
                  <a:pt x="971" y="109"/>
                </a:moveTo>
                <a:cubicBezTo>
                  <a:pt x="928" y="50"/>
                  <a:pt x="918" y="0"/>
                  <a:pt x="828" y="0"/>
                </a:cubicBezTo>
                <a:cubicBezTo>
                  <a:pt x="803" y="0"/>
                  <a:pt x="715" y="0"/>
                  <a:pt x="627" y="0"/>
                </a:cubicBezTo>
                <a:cubicBezTo>
                  <a:pt x="627" y="0"/>
                  <a:pt x="528" y="0"/>
                  <a:pt x="428" y="0"/>
                </a:cubicBezTo>
                <a:cubicBezTo>
                  <a:pt x="341" y="0"/>
                  <a:pt x="252" y="0"/>
                  <a:pt x="227" y="0"/>
                </a:cubicBezTo>
                <a:cubicBezTo>
                  <a:pt x="138" y="0"/>
                  <a:pt x="127" y="50"/>
                  <a:pt x="84" y="109"/>
                </a:cubicBezTo>
                <a:cubicBezTo>
                  <a:pt x="50" y="154"/>
                  <a:pt x="14" y="161"/>
                  <a:pt x="0" y="162"/>
                </a:cubicBezTo>
                <a:cubicBezTo>
                  <a:pt x="428" y="162"/>
                  <a:pt x="428" y="162"/>
                  <a:pt x="428" y="162"/>
                </a:cubicBezTo>
                <a:cubicBezTo>
                  <a:pt x="627" y="162"/>
                  <a:pt x="627" y="162"/>
                  <a:pt x="627" y="162"/>
                </a:cubicBezTo>
                <a:cubicBezTo>
                  <a:pt x="1055" y="162"/>
                  <a:pt x="1055" y="162"/>
                  <a:pt x="1055" y="162"/>
                </a:cubicBezTo>
                <a:cubicBezTo>
                  <a:pt x="1041" y="161"/>
                  <a:pt x="1005" y="154"/>
                  <a:pt x="971" y="109"/>
                </a:cubicBezTo>
                <a:close/>
              </a:path>
            </a:pathLst>
          </a:custGeom>
          <a:solidFill>
            <a:srgbClr val="0C5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BE03AF-991F-43D2-B752-575AE42FCF60}"/>
              </a:ext>
            </a:extLst>
          </p:cNvPr>
          <p:cNvSpPr txBox="1"/>
          <p:nvPr/>
        </p:nvSpPr>
        <p:spPr>
          <a:xfrm>
            <a:off x="265485" y="15156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355A7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Ⅰ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355A7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 flipH="1"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E142FBD-9E12-4ED3-8128-5D60958025BC}"/>
              </a:ext>
            </a:extLst>
          </p:cNvPr>
          <p:cNvGrpSpPr/>
          <p:nvPr/>
        </p:nvGrpSpPr>
        <p:grpSpPr>
          <a:xfrm rot="10800000" flipH="1">
            <a:off x="8736081" y="788990"/>
            <a:ext cx="354146" cy="63623"/>
            <a:chOff x="8604122" y="800100"/>
            <a:chExt cx="354146" cy="6362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4FB8B3-22BB-4303-B9DB-0A5F9B134E9D}"/>
                </a:ext>
              </a:extLst>
            </p:cNvPr>
            <p:cNvSpPr/>
            <p:nvPr userDrawn="1"/>
          </p:nvSpPr>
          <p:spPr>
            <a:xfrm>
              <a:off x="8604122" y="800100"/>
              <a:ext cx="63500" cy="63500"/>
            </a:xfrm>
            <a:prstGeom prst="ellipse">
              <a:avLst/>
            </a:prstGeom>
            <a:solidFill>
              <a:srgbClr val="0C5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FD72B0E-C6AB-4FDC-8AA1-6E1B0AEFD02E}"/>
                </a:ext>
              </a:extLst>
            </p:cNvPr>
            <p:cNvSpPr/>
            <p:nvPr userDrawn="1"/>
          </p:nvSpPr>
          <p:spPr>
            <a:xfrm>
              <a:off x="8749445" y="800223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36978C4-0FDD-4FBB-9707-FF1663229DCE}"/>
                </a:ext>
              </a:extLst>
            </p:cNvPr>
            <p:cNvSpPr/>
            <p:nvPr userDrawn="1"/>
          </p:nvSpPr>
          <p:spPr>
            <a:xfrm>
              <a:off x="8894768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1468907"/>
            <a:ext cx="8135560" cy="4703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시스템 에서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독자적인 시스템 환경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분리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하여 구축하는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리눅스 컨테이너에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기능을 추가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하여 컨테이너로서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쉽게 사용할 수 있게 만들어진 </a:t>
            </a:r>
            <a:r>
              <a:rPr lang="ko-KR" altLang="en-US" sz="1600" b="1" u="sng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오픈소스 프로젝트</a:t>
            </a:r>
            <a:endParaRPr lang="en-US" altLang="ko-KR" sz="1600" b="1" u="sng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b="1" u="sng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도커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엔진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컨테이너를 사용하고 관리해주는 주체로 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자체만으로도 컨테이너 제어 가능하다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도커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이미지와 컨테이너</a:t>
            </a:r>
            <a:endParaRPr lang="en-US" altLang="ko-KR" sz="5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컨테이너를 생성할 때 필요한 요소이며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 머신 생성 시 사용하는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ISO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파일과 동일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5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이미지의 목적에 맞는 파일이 들어간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시스템과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격리된 시스템 자원 및 네트워크를 사용할 수 있는 독립된 공간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독립되었기에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컨테이너와 호스트의 영향을 받지 않는다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921002"/>
            <a:ext cx="128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란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4564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496BDC-CB56-480F-9293-E31CA667C79A}"/>
              </a:ext>
            </a:extLst>
          </p:cNvPr>
          <p:cNvSpPr/>
          <p:nvPr/>
        </p:nvSpPr>
        <p:spPr>
          <a:xfrm rot="5400000">
            <a:off x="4514995" y="-4516171"/>
            <a:ext cx="876011" cy="9906001"/>
          </a:xfrm>
          <a:prstGeom prst="rect">
            <a:avLst/>
          </a:prstGeom>
          <a:solidFill>
            <a:srgbClr val="0C52A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9E60B1-C513-4598-BEEF-A3F3258EE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15" y="245193"/>
            <a:ext cx="1034696" cy="35777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587BC19-E89A-472A-AE65-3FFEBEA378EF}"/>
              </a:ext>
            </a:extLst>
          </p:cNvPr>
          <p:cNvSpPr txBox="1"/>
          <p:nvPr/>
        </p:nvSpPr>
        <p:spPr>
          <a:xfrm>
            <a:off x="994092" y="338982"/>
            <a:ext cx="136992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B351676F-8014-44A1-B228-674D6DF6BB2C}"/>
              </a:ext>
            </a:extLst>
          </p:cNvPr>
          <p:cNvSpPr>
            <a:spLocks/>
          </p:cNvSpPr>
          <p:nvPr/>
        </p:nvSpPr>
        <p:spPr bwMode="auto">
          <a:xfrm rot="10800000">
            <a:off x="389358" y="1644"/>
            <a:ext cx="501975" cy="88596"/>
          </a:xfrm>
          <a:custGeom>
            <a:avLst/>
            <a:gdLst>
              <a:gd name="T0" fmla="*/ 971 w 1055"/>
              <a:gd name="T1" fmla="*/ 109 h 162"/>
              <a:gd name="T2" fmla="*/ 828 w 1055"/>
              <a:gd name="T3" fmla="*/ 0 h 162"/>
              <a:gd name="T4" fmla="*/ 627 w 1055"/>
              <a:gd name="T5" fmla="*/ 0 h 162"/>
              <a:gd name="T6" fmla="*/ 428 w 1055"/>
              <a:gd name="T7" fmla="*/ 0 h 162"/>
              <a:gd name="T8" fmla="*/ 227 w 1055"/>
              <a:gd name="T9" fmla="*/ 0 h 162"/>
              <a:gd name="T10" fmla="*/ 84 w 1055"/>
              <a:gd name="T11" fmla="*/ 109 h 162"/>
              <a:gd name="T12" fmla="*/ 0 w 1055"/>
              <a:gd name="T13" fmla="*/ 162 h 162"/>
              <a:gd name="T14" fmla="*/ 428 w 1055"/>
              <a:gd name="T15" fmla="*/ 162 h 162"/>
              <a:gd name="T16" fmla="*/ 627 w 1055"/>
              <a:gd name="T17" fmla="*/ 162 h 162"/>
              <a:gd name="T18" fmla="*/ 1055 w 1055"/>
              <a:gd name="T19" fmla="*/ 162 h 162"/>
              <a:gd name="T20" fmla="*/ 971 w 1055"/>
              <a:gd name="T21" fmla="*/ 10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5" h="162">
                <a:moveTo>
                  <a:pt x="971" y="109"/>
                </a:moveTo>
                <a:cubicBezTo>
                  <a:pt x="928" y="50"/>
                  <a:pt x="918" y="0"/>
                  <a:pt x="828" y="0"/>
                </a:cubicBezTo>
                <a:cubicBezTo>
                  <a:pt x="803" y="0"/>
                  <a:pt x="715" y="0"/>
                  <a:pt x="627" y="0"/>
                </a:cubicBezTo>
                <a:cubicBezTo>
                  <a:pt x="627" y="0"/>
                  <a:pt x="528" y="0"/>
                  <a:pt x="428" y="0"/>
                </a:cubicBezTo>
                <a:cubicBezTo>
                  <a:pt x="341" y="0"/>
                  <a:pt x="252" y="0"/>
                  <a:pt x="227" y="0"/>
                </a:cubicBezTo>
                <a:cubicBezTo>
                  <a:pt x="138" y="0"/>
                  <a:pt x="127" y="50"/>
                  <a:pt x="84" y="109"/>
                </a:cubicBezTo>
                <a:cubicBezTo>
                  <a:pt x="50" y="154"/>
                  <a:pt x="14" y="161"/>
                  <a:pt x="0" y="162"/>
                </a:cubicBezTo>
                <a:cubicBezTo>
                  <a:pt x="428" y="162"/>
                  <a:pt x="428" y="162"/>
                  <a:pt x="428" y="162"/>
                </a:cubicBezTo>
                <a:cubicBezTo>
                  <a:pt x="627" y="162"/>
                  <a:pt x="627" y="162"/>
                  <a:pt x="627" y="162"/>
                </a:cubicBezTo>
                <a:cubicBezTo>
                  <a:pt x="1055" y="162"/>
                  <a:pt x="1055" y="162"/>
                  <a:pt x="1055" y="162"/>
                </a:cubicBezTo>
                <a:cubicBezTo>
                  <a:pt x="1041" y="161"/>
                  <a:pt x="1005" y="154"/>
                  <a:pt x="971" y="109"/>
                </a:cubicBezTo>
                <a:close/>
              </a:path>
            </a:pathLst>
          </a:custGeom>
          <a:solidFill>
            <a:srgbClr val="0C5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BE03AF-991F-43D2-B752-575AE42FCF60}"/>
              </a:ext>
            </a:extLst>
          </p:cNvPr>
          <p:cNvSpPr txBox="1"/>
          <p:nvPr/>
        </p:nvSpPr>
        <p:spPr>
          <a:xfrm>
            <a:off x="265485" y="15156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355A7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Ⅰ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355A7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 flipH="1"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E142FBD-9E12-4ED3-8128-5D60958025BC}"/>
              </a:ext>
            </a:extLst>
          </p:cNvPr>
          <p:cNvGrpSpPr/>
          <p:nvPr/>
        </p:nvGrpSpPr>
        <p:grpSpPr>
          <a:xfrm rot="10800000" flipH="1">
            <a:off x="8736081" y="788990"/>
            <a:ext cx="354146" cy="63623"/>
            <a:chOff x="8604122" y="800100"/>
            <a:chExt cx="354146" cy="6362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4FB8B3-22BB-4303-B9DB-0A5F9B134E9D}"/>
                </a:ext>
              </a:extLst>
            </p:cNvPr>
            <p:cNvSpPr/>
            <p:nvPr userDrawn="1"/>
          </p:nvSpPr>
          <p:spPr>
            <a:xfrm>
              <a:off x="8604122" y="800100"/>
              <a:ext cx="63500" cy="63500"/>
            </a:xfrm>
            <a:prstGeom prst="ellipse">
              <a:avLst/>
            </a:prstGeom>
            <a:solidFill>
              <a:srgbClr val="0C5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FD72B0E-C6AB-4FDC-8AA1-6E1B0AEFD02E}"/>
                </a:ext>
              </a:extLst>
            </p:cNvPr>
            <p:cNvSpPr/>
            <p:nvPr userDrawn="1"/>
          </p:nvSpPr>
          <p:spPr>
            <a:xfrm>
              <a:off x="8749445" y="800223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36978C4-0FDD-4FBB-9707-FF1663229DCE}"/>
                </a:ext>
              </a:extLst>
            </p:cNvPr>
            <p:cNvSpPr/>
            <p:nvPr userDrawn="1"/>
          </p:nvSpPr>
          <p:spPr>
            <a:xfrm>
              <a:off x="8894768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65485" y="1303929"/>
            <a:ext cx="8064030" cy="4268650"/>
            <a:chOff x="1014408" y="1917668"/>
            <a:chExt cx="8064030" cy="4268650"/>
          </a:xfrm>
        </p:grpSpPr>
        <p:pic>
          <p:nvPicPr>
            <p:cNvPr id="24" name="Picture 2" descr="post-thumbnai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408" y="1917668"/>
              <a:ext cx="6495258" cy="3176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F0E2AC-F4AE-4865-B586-6D1E9FE23508}"/>
                </a:ext>
              </a:extLst>
            </p:cNvPr>
            <p:cNvSpPr txBox="1"/>
            <p:nvPr/>
          </p:nvSpPr>
          <p:spPr>
            <a:xfrm>
              <a:off x="1138281" y="4996247"/>
              <a:ext cx="4373142" cy="974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800"/>
                </a:spcBef>
                <a:buClr>
                  <a:srgbClr val="0395D7"/>
                </a:buClr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기존의 방식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</a:p>
            <a:p>
              <a:pPr>
                <a:spcBef>
                  <a:spcPts val="800"/>
                </a:spcBef>
                <a:buClr>
                  <a:srgbClr val="0395D7"/>
                </a:buClr>
              </a:pP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호스트로부터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독립적인 자원을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spcBef>
                  <a:spcPts val="800"/>
                </a:spcBef>
                <a:buClr>
                  <a:srgbClr val="0395D7"/>
                </a:buClr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할당</a:t>
              </a: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받아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운용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F0E2AC-F4AE-4865-B586-6D1E9FE23508}"/>
                </a:ext>
              </a:extLst>
            </p:cNvPr>
            <p:cNvSpPr txBox="1"/>
            <p:nvPr/>
          </p:nvSpPr>
          <p:spPr>
            <a:xfrm>
              <a:off x="4705296" y="4996249"/>
              <a:ext cx="4373142" cy="1190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800"/>
                </a:spcBef>
                <a:buClr>
                  <a:srgbClr val="0395D7"/>
                </a:buClr>
              </a:pPr>
              <a:r>
                <a:rPr lang="ko-KR" altLang="en-US" sz="16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도커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방식</a:t>
              </a:r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</a:p>
            <a:p>
              <a:pPr>
                <a:spcBef>
                  <a:spcPts val="800"/>
                </a:spcBef>
                <a:buClr>
                  <a:srgbClr val="0395D7"/>
                </a:buClr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컨테이너에 필요한 커널은 호스트와 공유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spcBef>
                  <a:spcPts val="800"/>
                </a:spcBef>
                <a:buClr>
                  <a:srgbClr val="0395D7"/>
                </a:buClr>
              </a:pPr>
              <a:r>
                <a: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컨테이너 안에는 애플리케이션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구동을 위한 라이브러리와 실행 파일만 존재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921002"/>
            <a:ext cx="26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기존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VM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차이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5863842"/>
            <a:ext cx="7571303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컨테이너를 이미지로 만들어 배포하는 시간이 기존 가상 머신 대비 빠르며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가상화 공간을 사용할 때의 손실이 거의 없다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56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496BDC-CB56-480F-9293-E31CA667C79A}"/>
              </a:ext>
            </a:extLst>
          </p:cNvPr>
          <p:cNvSpPr/>
          <p:nvPr/>
        </p:nvSpPr>
        <p:spPr>
          <a:xfrm rot="5400000">
            <a:off x="4514995" y="-4516171"/>
            <a:ext cx="876011" cy="9906001"/>
          </a:xfrm>
          <a:prstGeom prst="rect">
            <a:avLst/>
          </a:prstGeom>
          <a:solidFill>
            <a:srgbClr val="0C52A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9E60B1-C513-4598-BEEF-A3F3258EE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15" y="245193"/>
            <a:ext cx="1034696" cy="35777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587BC19-E89A-472A-AE65-3FFEBEA378EF}"/>
              </a:ext>
            </a:extLst>
          </p:cNvPr>
          <p:cNvSpPr txBox="1"/>
          <p:nvPr/>
        </p:nvSpPr>
        <p:spPr>
          <a:xfrm>
            <a:off x="994092" y="338982"/>
            <a:ext cx="136992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B351676F-8014-44A1-B228-674D6DF6BB2C}"/>
              </a:ext>
            </a:extLst>
          </p:cNvPr>
          <p:cNvSpPr>
            <a:spLocks/>
          </p:cNvSpPr>
          <p:nvPr/>
        </p:nvSpPr>
        <p:spPr bwMode="auto">
          <a:xfrm rot="10800000">
            <a:off x="389358" y="1644"/>
            <a:ext cx="501975" cy="88596"/>
          </a:xfrm>
          <a:custGeom>
            <a:avLst/>
            <a:gdLst>
              <a:gd name="T0" fmla="*/ 971 w 1055"/>
              <a:gd name="T1" fmla="*/ 109 h 162"/>
              <a:gd name="T2" fmla="*/ 828 w 1055"/>
              <a:gd name="T3" fmla="*/ 0 h 162"/>
              <a:gd name="T4" fmla="*/ 627 w 1055"/>
              <a:gd name="T5" fmla="*/ 0 h 162"/>
              <a:gd name="T6" fmla="*/ 428 w 1055"/>
              <a:gd name="T7" fmla="*/ 0 h 162"/>
              <a:gd name="T8" fmla="*/ 227 w 1055"/>
              <a:gd name="T9" fmla="*/ 0 h 162"/>
              <a:gd name="T10" fmla="*/ 84 w 1055"/>
              <a:gd name="T11" fmla="*/ 109 h 162"/>
              <a:gd name="T12" fmla="*/ 0 w 1055"/>
              <a:gd name="T13" fmla="*/ 162 h 162"/>
              <a:gd name="T14" fmla="*/ 428 w 1055"/>
              <a:gd name="T15" fmla="*/ 162 h 162"/>
              <a:gd name="T16" fmla="*/ 627 w 1055"/>
              <a:gd name="T17" fmla="*/ 162 h 162"/>
              <a:gd name="T18" fmla="*/ 1055 w 1055"/>
              <a:gd name="T19" fmla="*/ 162 h 162"/>
              <a:gd name="T20" fmla="*/ 971 w 1055"/>
              <a:gd name="T21" fmla="*/ 10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5" h="162">
                <a:moveTo>
                  <a:pt x="971" y="109"/>
                </a:moveTo>
                <a:cubicBezTo>
                  <a:pt x="928" y="50"/>
                  <a:pt x="918" y="0"/>
                  <a:pt x="828" y="0"/>
                </a:cubicBezTo>
                <a:cubicBezTo>
                  <a:pt x="803" y="0"/>
                  <a:pt x="715" y="0"/>
                  <a:pt x="627" y="0"/>
                </a:cubicBezTo>
                <a:cubicBezTo>
                  <a:pt x="627" y="0"/>
                  <a:pt x="528" y="0"/>
                  <a:pt x="428" y="0"/>
                </a:cubicBezTo>
                <a:cubicBezTo>
                  <a:pt x="341" y="0"/>
                  <a:pt x="252" y="0"/>
                  <a:pt x="227" y="0"/>
                </a:cubicBezTo>
                <a:cubicBezTo>
                  <a:pt x="138" y="0"/>
                  <a:pt x="127" y="50"/>
                  <a:pt x="84" y="109"/>
                </a:cubicBezTo>
                <a:cubicBezTo>
                  <a:pt x="50" y="154"/>
                  <a:pt x="14" y="161"/>
                  <a:pt x="0" y="162"/>
                </a:cubicBezTo>
                <a:cubicBezTo>
                  <a:pt x="428" y="162"/>
                  <a:pt x="428" y="162"/>
                  <a:pt x="428" y="162"/>
                </a:cubicBezTo>
                <a:cubicBezTo>
                  <a:pt x="627" y="162"/>
                  <a:pt x="627" y="162"/>
                  <a:pt x="627" y="162"/>
                </a:cubicBezTo>
                <a:cubicBezTo>
                  <a:pt x="1055" y="162"/>
                  <a:pt x="1055" y="162"/>
                  <a:pt x="1055" y="162"/>
                </a:cubicBezTo>
                <a:cubicBezTo>
                  <a:pt x="1041" y="161"/>
                  <a:pt x="1005" y="154"/>
                  <a:pt x="971" y="109"/>
                </a:cubicBezTo>
                <a:close/>
              </a:path>
            </a:pathLst>
          </a:custGeom>
          <a:solidFill>
            <a:srgbClr val="0C5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BE03AF-991F-43D2-B752-575AE42FCF60}"/>
              </a:ext>
            </a:extLst>
          </p:cNvPr>
          <p:cNvSpPr txBox="1"/>
          <p:nvPr/>
        </p:nvSpPr>
        <p:spPr>
          <a:xfrm>
            <a:off x="265485" y="15156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355A7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Ⅰ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355A7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 flipH="1"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E142FBD-9E12-4ED3-8128-5D60958025BC}"/>
              </a:ext>
            </a:extLst>
          </p:cNvPr>
          <p:cNvGrpSpPr/>
          <p:nvPr/>
        </p:nvGrpSpPr>
        <p:grpSpPr>
          <a:xfrm rot="10800000" flipH="1">
            <a:off x="8736081" y="788990"/>
            <a:ext cx="354146" cy="63623"/>
            <a:chOff x="8604122" y="800100"/>
            <a:chExt cx="354146" cy="6362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4FB8B3-22BB-4303-B9DB-0A5F9B134E9D}"/>
                </a:ext>
              </a:extLst>
            </p:cNvPr>
            <p:cNvSpPr/>
            <p:nvPr userDrawn="1"/>
          </p:nvSpPr>
          <p:spPr>
            <a:xfrm>
              <a:off x="8604122" y="800100"/>
              <a:ext cx="63500" cy="63500"/>
            </a:xfrm>
            <a:prstGeom prst="ellipse">
              <a:avLst/>
            </a:prstGeom>
            <a:solidFill>
              <a:srgbClr val="0C5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FD72B0E-C6AB-4FDC-8AA1-6E1B0AEFD02E}"/>
                </a:ext>
              </a:extLst>
            </p:cNvPr>
            <p:cNvSpPr/>
            <p:nvPr userDrawn="1"/>
          </p:nvSpPr>
          <p:spPr>
            <a:xfrm>
              <a:off x="8749445" y="800223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36978C4-0FDD-4FBB-9707-FF1663229DCE}"/>
                </a:ext>
              </a:extLst>
            </p:cNvPr>
            <p:cNvSpPr/>
            <p:nvPr userDrawn="1"/>
          </p:nvSpPr>
          <p:spPr>
            <a:xfrm>
              <a:off x="8894768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921002"/>
            <a:ext cx="3943452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이미지를 받은 후 설치 예시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desktop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09" y="1693008"/>
            <a:ext cx="6498652" cy="17871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3503221"/>
            <a:ext cx="471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Docker Search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설치할 이미지 파일 검색 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23833" y="2465015"/>
            <a:ext cx="1173707" cy="261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b="28345"/>
          <a:stretch/>
        </p:blipFill>
        <p:spPr>
          <a:xfrm>
            <a:off x="451263" y="3917120"/>
            <a:ext cx="6504098" cy="169051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005016" y="5128602"/>
            <a:ext cx="409433" cy="357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7" y="5701564"/>
            <a:ext cx="584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설치할 이미지 파일 옆에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Pull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눌러 이미지 다운로드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13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b="64059"/>
          <a:stretch/>
        </p:blipFill>
        <p:spPr>
          <a:xfrm>
            <a:off x="510279" y="3880460"/>
            <a:ext cx="5239481" cy="110247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5496BDC-CB56-480F-9293-E31CA667C79A}"/>
              </a:ext>
            </a:extLst>
          </p:cNvPr>
          <p:cNvSpPr/>
          <p:nvPr/>
        </p:nvSpPr>
        <p:spPr>
          <a:xfrm rot="5400000">
            <a:off x="4514995" y="-4516171"/>
            <a:ext cx="876011" cy="9906001"/>
          </a:xfrm>
          <a:prstGeom prst="rect">
            <a:avLst/>
          </a:prstGeom>
          <a:solidFill>
            <a:srgbClr val="0C52A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9E60B1-C513-4598-BEEF-A3F3258EED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15" y="245193"/>
            <a:ext cx="1034696" cy="35777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587BC19-E89A-472A-AE65-3FFEBEA378EF}"/>
              </a:ext>
            </a:extLst>
          </p:cNvPr>
          <p:cNvSpPr txBox="1"/>
          <p:nvPr/>
        </p:nvSpPr>
        <p:spPr>
          <a:xfrm>
            <a:off x="994092" y="338982"/>
            <a:ext cx="136992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B351676F-8014-44A1-B228-674D6DF6BB2C}"/>
              </a:ext>
            </a:extLst>
          </p:cNvPr>
          <p:cNvSpPr>
            <a:spLocks/>
          </p:cNvSpPr>
          <p:nvPr/>
        </p:nvSpPr>
        <p:spPr bwMode="auto">
          <a:xfrm rot="10800000">
            <a:off x="389358" y="1644"/>
            <a:ext cx="501975" cy="88596"/>
          </a:xfrm>
          <a:custGeom>
            <a:avLst/>
            <a:gdLst>
              <a:gd name="T0" fmla="*/ 971 w 1055"/>
              <a:gd name="T1" fmla="*/ 109 h 162"/>
              <a:gd name="T2" fmla="*/ 828 w 1055"/>
              <a:gd name="T3" fmla="*/ 0 h 162"/>
              <a:gd name="T4" fmla="*/ 627 w 1055"/>
              <a:gd name="T5" fmla="*/ 0 h 162"/>
              <a:gd name="T6" fmla="*/ 428 w 1055"/>
              <a:gd name="T7" fmla="*/ 0 h 162"/>
              <a:gd name="T8" fmla="*/ 227 w 1055"/>
              <a:gd name="T9" fmla="*/ 0 h 162"/>
              <a:gd name="T10" fmla="*/ 84 w 1055"/>
              <a:gd name="T11" fmla="*/ 109 h 162"/>
              <a:gd name="T12" fmla="*/ 0 w 1055"/>
              <a:gd name="T13" fmla="*/ 162 h 162"/>
              <a:gd name="T14" fmla="*/ 428 w 1055"/>
              <a:gd name="T15" fmla="*/ 162 h 162"/>
              <a:gd name="T16" fmla="*/ 627 w 1055"/>
              <a:gd name="T17" fmla="*/ 162 h 162"/>
              <a:gd name="T18" fmla="*/ 1055 w 1055"/>
              <a:gd name="T19" fmla="*/ 162 h 162"/>
              <a:gd name="T20" fmla="*/ 971 w 1055"/>
              <a:gd name="T21" fmla="*/ 10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5" h="162">
                <a:moveTo>
                  <a:pt x="971" y="109"/>
                </a:moveTo>
                <a:cubicBezTo>
                  <a:pt x="928" y="50"/>
                  <a:pt x="918" y="0"/>
                  <a:pt x="828" y="0"/>
                </a:cubicBezTo>
                <a:cubicBezTo>
                  <a:pt x="803" y="0"/>
                  <a:pt x="715" y="0"/>
                  <a:pt x="627" y="0"/>
                </a:cubicBezTo>
                <a:cubicBezTo>
                  <a:pt x="627" y="0"/>
                  <a:pt x="528" y="0"/>
                  <a:pt x="428" y="0"/>
                </a:cubicBezTo>
                <a:cubicBezTo>
                  <a:pt x="341" y="0"/>
                  <a:pt x="252" y="0"/>
                  <a:pt x="227" y="0"/>
                </a:cubicBezTo>
                <a:cubicBezTo>
                  <a:pt x="138" y="0"/>
                  <a:pt x="127" y="50"/>
                  <a:pt x="84" y="109"/>
                </a:cubicBezTo>
                <a:cubicBezTo>
                  <a:pt x="50" y="154"/>
                  <a:pt x="14" y="161"/>
                  <a:pt x="0" y="162"/>
                </a:cubicBezTo>
                <a:cubicBezTo>
                  <a:pt x="428" y="162"/>
                  <a:pt x="428" y="162"/>
                  <a:pt x="428" y="162"/>
                </a:cubicBezTo>
                <a:cubicBezTo>
                  <a:pt x="627" y="162"/>
                  <a:pt x="627" y="162"/>
                  <a:pt x="627" y="162"/>
                </a:cubicBezTo>
                <a:cubicBezTo>
                  <a:pt x="1055" y="162"/>
                  <a:pt x="1055" y="162"/>
                  <a:pt x="1055" y="162"/>
                </a:cubicBezTo>
                <a:cubicBezTo>
                  <a:pt x="1041" y="161"/>
                  <a:pt x="1005" y="154"/>
                  <a:pt x="971" y="109"/>
                </a:cubicBezTo>
                <a:close/>
              </a:path>
            </a:pathLst>
          </a:custGeom>
          <a:solidFill>
            <a:srgbClr val="0C5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BE03AF-991F-43D2-B752-575AE42FCF60}"/>
              </a:ext>
            </a:extLst>
          </p:cNvPr>
          <p:cNvSpPr txBox="1"/>
          <p:nvPr/>
        </p:nvSpPr>
        <p:spPr>
          <a:xfrm>
            <a:off x="265485" y="15156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355A7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Ⅰ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355A7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 flipH="1"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E142FBD-9E12-4ED3-8128-5D60958025BC}"/>
              </a:ext>
            </a:extLst>
          </p:cNvPr>
          <p:cNvGrpSpPr/>
          <p:nvPr/>
        </p:nvGrpSpPr>
        <p:grpSpPr>
          <a:xfrm rot="10800000" flipH="1">
            <a:off x="8736081" y="788990"/>
            <a:ext cx="354146" cy="63623"/>
            <a:chOff x="8604122" y="800100"/>
            <a:chExt cx="354146" cy="6362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4FB8B3-22BB-4303-B9DB-0A5F9B134E9D}"/>
                </a:ext>
              </a:extLst>
            </p:cNvPr>
            <p:cNvSpPr/>
            <p:nvPr userDrawn="1"/>
          </p:nvSpPr>
          <p:spPr>
            <a:xfrm>
              <a:off x="8604122" y="800100"/>
              <a:ext cx="63500" cy="63500"/>
            </a:xfrm>
            <a:prstGeom prst="ellipse">
              <a:avLst/>
            </a:prstGeom>
            <a:solidFill>
              <a:srgbClr val="0C5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FD72B0E-C6AB-4FDC-8AA1-6E1B0AEFD02E}"/>
                </a:ext>
              </a:extLst>
            </p:cNvPr>
            <p:cNvSpPr/>
            <p:nvPr userDrawn="1"/>
          </p:nvSpPr>
          <p:spPr>
            <a:xfrm>
              <a:off x="8749445" y="800223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36978C4-0FDD-4FBB-9707-FF1663229DCE}"/>
                </a:ext>
              </a:extLst>
            </p:cNvPr>
            <p:cNvSpPr/>
            <p:nvPr userDrawn="1"/>
          </p:nvSpPr>
          <p:spPr>
            <a:xfrm>
              <a:off x="8894768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921002"/>
            <a:ext cx="3943452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이미지를 받은 후 설치 예시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desktop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3503221"/>
            <a:ext cx="533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Images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방금 다운받은 이미지 클릭 후 실행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5606077"/>
            <a:ext cx="5873980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Optional settings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containe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 설정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안하면 랜덤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Host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포트 지정해서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Run  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279" y="1658743"/>
            <a:ext cx="4976121" cy="182926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891333" y="4294487"/>
            <a:ext cx="4369730" cy="2845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rcRect t="83424" b="-3445"/>
          <a:stretch/>
        </p:blipFill>
        <p:spPr>
          <a:xfrm>
            <a:off x="510278" y="4963548"/>
            <a:ext cx="5239481" cy="614149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4342263" y="1769697"/>
            <a:ext cx="755026" cy="300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13474" y="5147665"/>
            <a:ext cx="1370168" cy="249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24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496BDC-CB56-480F-9293-E31CA667C79A}"/>
              </a:ext>
            </a:extLst>
          </p:cNvPr>
          <p:cNvSpPr/>
          <p:nvPr/>
        </p:nvSpPr>
        <p:spPr>
          <a:xfrm rot="5400000">
            <a:off x="4514995" y="-4516171"/>
            <a:ext cx="876011" cy="9906001"/>
          </a:xfrm>
          <a:prstGeom prst="rect">
            <a:avLst/>
          </a:prstGeom>
          <a:solidFill>
            <a:srgbClr val="0C52A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9E60B1-C513-4598-BEEF-A3F3258EE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15" y="245193"/>
            <a:ext cx="1034696" cy="35777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587BC19-E89A-472A-AE65-3FFEBEA378EF}"/>
              </a:ext>
            </a:extLst>
          </p:cNvPr>
          <p:cNvSpPr txBox="1"/>
          <p:nvPr/>
        </p:nvSpPr>
        <p:spPr>
          <a:xfrm>
            <a:off x="994092" y="338982"/>
            <a:ext cx="136992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B351676F-8014-44A1-B228-674D6DF6BB2C}"/>
              </a:ext>
            </a:extLst>
          </p:cNvPr>
          <p:cNvSpPr>
            <a:spLocks/>
          </p:cNvSpPr>
          <p:nvPr/>
        </p:nvSpPr>
        <p:spPr bwMode="auto">
          <a:xfrm rot="10800000">
            <a:off x="389358" y="1644"/>
            <a:ext cx="501975" cy="88596"/>
          </a:xfrm>
          <a:custGeom>
            <a:avLst/>
            <a:gdLst>
              <a:gd name="T0" fmla="*/ 971 w 1055"/>
              <a:gd name="T1" fmla="*/ 109 h 162"/>
              <a:gd name="T2" fmla="*/ 828 w 1055"/>
              <a:gd name="T3" fmla="*/ 0 h 162"/>
              <a:gd name="T4" fmla="*/ 627 w 1055"/>
              <a:gd name="T5" fmla="*/ 0 h 162"/>
              <a:gd name="T6" fmla="*/ 428 w 1055"/>
              <a:gd name="T7" fmla="*/ 0 h 162"/>
              <a:gd name="T8" fmla="*/ 227 w 1055"/>
              <a:gd name="T9" fmla="*/ 0 h 162"/>
              <a:gd name="T10" fmla="*/ 84 w 1055"/>
              <a:gd name="T11" fmla="*/ 109 h 162"/>
              <a:gd name="T12" fmla="*/ 0 w 1055"/>
              <a:gd name="T13" fmla="*/ 162 h 162"/>
              <a:gd name="T14" fmla="*/ 428 w 1055"/>
              <a:gd name="T15" fmla="*/ 162 h 162"/>
              <a:gd name="T16" fmla="*/ 627 w 1055"/>
              <a:gd name="T17" fmla="*/ 162 h 162"/>
              <a:gd name="T18" fmla="*/ 1055 w 1055"/>
              <a:gd name="T19" fmla="*/ 162 h 162"/>
              <a:gd name="T20" fmla="*/ 971 w 1055"/>
              <a:gd name="T21" fmla="*/ 10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5" h="162">
                <a:moveTo>
                  <a:pt x="971" y="109"/>
                </a:moveTo>
                <a:cubicBezTo>
                  <a:pt x="928" y="50"/>
                  <a:pt x="918" y="0"/>
                  <a:pt x="828" y="0"/>
                </a:cubicBezTo>
                <a:cubicBezTo>
                  <a:pt x="803" y="0"/>
                  <a:pt x="715" y="0"/>
                  <a:pt x="627" y="0"/>
                </a:cubicBezTo>
                <a:cubicBezTo>
                  <a:pt x="627" y="0"/>
                  <a:pt x="528" y="0"/>
                  <a:pt x="428" y="0"/>
                </a:cubicBezTo>
                <a:cubicBezTo>
                  <a:pt x="341" y="0"/>
                  <a:pt x="252" y="0"/>
                  <a:pt x="227" y="0"/>
                </a:cubicBezTo>
                <a:cubicBezTo>
                  <a:pt x="138" y="0"/>
                  <a:pt x="127" y="50"/>
                  <a:pt x="84" y="109"/>
                </a:cubicBezTo>
                <a:cubicBezTo>
                  <a:pt x="50" y="154"/>
                  <a:pt x="14" y="161"/>
                  <a:pt x="0" y="162"/>
                </a:cubicBezTo>
                <a:cubicBezTo>
                  <a:pt x="428" y="162"/>
                  <a:pt x="428" y="162"/>
                  <a:pt x="428" y="162"/>
                </a:cubicBezTo>
                <a:cubicBezTo>
                  <a:pt x="627" y="162"/>
                  <a:pt x="627" y="162"/>
                  <a:pt x="627" y="162"/>
                </a:cubicBezTo>
                <a:cubicBezTo>
                  <a:pt x="1055" y="162"/>
                  <a:pt x="1055" y="162"/>
                  <a:pt x="1055" y="162"/>
                </a:cubicBezTo>
                <a:cubicBezTo>
                  <a:pt x="1041" y="161"/>
                  <a:pt x="1005" y="154"/>
                  <a:pt x="971" y="109"/>
                </a:cubicBezTo>
                <a:close/>
              </a:path>
            </a:pathLst>
          </a:custGeom>
          <a:solidFill>
            <a:srgbClr val="0C5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BE03AF-991F-43D2-B752-575AE42FCF60}"/>
              </a:ext>
            </a:extLst>
          </p:cNvPr>
          <p:cNvSpPr txBox="1"/>
          <p:nvPr/>
        </p:nvSpPr>
        <p:spPr>
          <a:xfrm>
            <a:off x="265485" y="15156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355A7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Ⅰ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355A7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 flipH="1"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E142FBD-9E12-4ED3-8128-5D60958025BC}"/>
              </a:ext>
            </a:extLst>
          </p:cNvPr>
          <p:cNvGrpSpPr/>
          <p:nvPr/>
        </p:nvGrpSpPr>
        <p:grpSpPr>
          <a:xfrm rot="10800000" flipH="1">
            <a:off x="8736081" y="788990"/>
            <a:ext cx="354146" cy="63623"/>
            <a:chOff x="8604122" y="800100"/>
            <a:chExt cx="354146" cy="6362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4FB8B3-22BB-4303-B9DB-0A5F9B134E9D}"/>
                </a:ext>
              </a:extLst>
            </p:cNvPr>
            <p:cNvSpPr/>
            <p:nvPr userDrawn="1"/>
          </p:nvSpPr>
          <p:spPr>
            <a:xfrm>
              <a:off x="8604122" y="800100"/>
              <a:ext cx="63500" cy="63500"/>
            </a:xfrm>
            <a:prstGeom prst="ellipse">
              <a:avLst/>
            </a:prstGeom>
            <a:solidFill>
              <a:srgbClr val="0C5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FD72B0E-C6AB-4FDC-8AA1-6E1B0AEFD02E}"/>
                </a:ext>
              </a:extLst>
            </p:cNvPr>
            <p:cNvSpPr/>
            <p:nvPr userDrawn="1"/>
          </p:nvSpPr>
          <p:spPr>
            <a:xfrm>
              <a:off x="8749445" y="800223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36978C4-0FDD-4FBB-9707-FF1663229DCE}"/>
                </a:ext>
              </a:extLst>
            </p:cNvPr>
            <p:cNvSpPr/>
            <p:nvPr userDrawn="1"/>
          </p:nvSpPr>
          <p:spPr>
            <a:xfrm>
              <a:off x="8894768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921002"/>
            <a:ext cx="3943452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이미지를 받은 후 설치 예시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desktop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58" y="1716093"/>
            <a:ext cx="5259173" cy="434351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610577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확인  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05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496BDC-CB56-480F-9293-E31CA667C79A}"/>
              </a:ext>
            </a:extLst>
          </p:cNvPr>
          <p:cNvSpPr/>
          <p:nvPr/>
        </p:nvSpPr>
        <p:spPr>
          <a:xfrm rot="5400000">
            <a:off x="4514995" y="-4516171"/>
            <a:ext cx="876011" cy="9906001"/>
          </a:xfrm>
          <a:prstGeom prst="rect">
            <a:avLst/>
          </a:prstGeom>
          <a:solidFill>
            <a:srgbClr val="0C52A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9E60B1-C513-4598-BEEF-A3F3258EE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15" y="245193"/>
            <a:ext cx="1034696" cy="35777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587BC19-E89A-472A-AE65-3FFEBEA378EF}"/>
              </a:ext>
            </a:extLst>
          </p:cNvPr>
          <p:cNvSpPr txBox="1"/>
          <p:nvPr/>
        </p:nvSpPr>
        <p:spPr>
          <a:xfrm>
            <a:off x="994092" y="338982"/>
            <a:ext cx="136992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B351676F-8014-44A1-B228-674D6DF6BB2C}"/>
              </a:ext>
            </a:extLst>
          </p:cNvPr>
          <p:cNvSpPr>
            <a:spLocks/>
          </p:cNvSpPr>
          <p:nvPr/>
        </p:nvSpPr>
        <p:spPr bwMode="auto">
          <a:xfrm rot="10800000">
            <a:off x="389358" y="1644"/>
            <a:ext cx="501975" cy="88596"/>
          </a:xfrm>
          <a:custGeom>
            <a:avLst/>
            <a:gdLst>
              <a:gd name="T0" fmla="*/ 971 w 1055"/>
              <a:gd name="T1" fmla="*/ 109 h 162"/>
              <a:gd name="T2" fmla="*/ 828 w 1055"/>
              <a:gd name="T3" fmla="*/ 0 h 162"/>
              <a:gd name="T4" fmla="*/ 627 w 1055"/>
              <a:gd name="T5" fmla="*/ 0 h 162"/>
              <a:gd name="T6" fmla="*/ 428 w 1055"/>
              <a:gd name="T7" fmla="*/ 0 h 162"/>
              <a:gd name="T8" fmla="*/ 227 w 1055"/>
              <a:gd name="T9" fmla="*/ 0 h 162"/>
              <a:gd name="T10" fmla="*/ 84 w 1055"/>
              <a:gd name="T11" fmla="*/ 109 h 162"/>
              <a:gd name="T12" fmla="*/ 0 w 1055"/>
              <a:gd name="T13" fmla="*/ 162 h 162"/>
              <a:gd name="T14" fmla="*/ 428 w 1055"/>
              <a:gd name="T15" fmla="*/ 162 h 162"/>
              <a:gd name="T16" fmla="*/ 627 w 1055"/>
              <a:gd name="T17" fmla="*/ 162 h 162"/>
              <a:gd name="T18" fmla="*/ 1055 w 1055"/>
              <a:gd name="T19" fmla="*/ 162 h 162"/>
              <a:gd name="T20" fmla="*/ 971 w 1055"/>
              <a:gd name="T21" fmla="*/ 10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5" h="162">
                <a:moveTo>
                  <a:pt x="971" y="109"/>
                </a:moveTo>
                <a:cubicBezTo>
                  <a:pt x="928" y="50"/>
                  <a:pt x="918" y="0"/>
                  <a:pt x="828" y="0"/>
                </a:cubicBezTo>
                <a:cubicBezTo>
                  <a:pt x="803" y="0"/>
                  <a:pt x="715" y="0"/>
                  <a:pt x="627" y="0"/>
                </a:cubicBezTo>
                <a:cubicBezTo>
                  <a:pt x="627" y="0"/>
                  <a:pt x="528" y="0"/>
                  <a:pt x="428" y="0"/>
                </a:cubicBezTo>
                <a:cubicBezTo>
                  <a:pt x="341" y="0"/>
                  <a:pt x="252" y="0"/>
                  <a:pt x="227" y="0"/>
                </a:cubicBezTo>
                <a:cubicBezTo>
                  <a:pt x="138" y="0"/>
                  <a:pt x="127" y="50"/>
                  <a:pt x="84" y="109"/>
                </a:cubicBezTo>
                <a:cubicBezTo>
                  <a:pt x="50" y="154"/>
                  <a:pt x="14" y="161"/>
                  <a:pt x="0" y="162"/>
                </a:cubicBezTo>
                <a:cubicBezTo>
                  <a:pt x="428" y="162"/>
                  <a:pt x="428" y="162"/>
                  <a:pt x="428" y="162"/>
                </a:cubicBezTo>
                <a:cubicBezTo>
                  <a:pt x="627" y="162"/>
                  <a:pt x="627" y="162"/>
                  <a:pt x="627" y="162"/>
                </a:cubicBezTo>
                <a:cubicBezTo>
                  <a:pt x="1055" y="162"/>
                  <a:pt x="1055" y="162"/>
                  <a:pt x="1055" y="162"/>
                </a:cubicBezTo>
                <a:cubicBezTo>
                  <a:pt x="1041" y="161"/>
                  <a:pt x="1005" y="154"/>
                  <a:pt x="971" y="109"/>
                </a:cubicBezTo>
                <a:close/>
              </a:path>
            </a:pathLst>
          </a:custGeom>
          <a:solidFill>
            <a:srgbClr val="0C5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BE03AF-991F-43D2-B752-575AE42FCF60}"/>
              </a:ext>
            </a:extLst>
          </p:cNvPr>
          <p:cNvSpPr txBox="1"/>
          <p:nvPr/>
        </p:nvSpPr>
        <p:spPr>
          <a:xfrm>
            <a:off x="265485" y="15156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355A7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Ⅰ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355A7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 flipH="1"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E142FBD-9E12-4ED3-8128-5D60958025BC}"/>
              </a:ext>
            </a:extLst>
          </p:cNvPr>
          <p:cNvGrpSpPr/>
          <p:nvPr/>
        </p:nvGrpSpPr>
        <p:grpSpPr>
          <a:xfrm rot="10800000" flipH="1">
            <a:off x="8736081" y="788990"/>
            <a:ext cx="354146" cy="63623"/>
            <a:chOff x="8604122" y="800100"/>
            <a:chExt cx="354146" cy="6362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4FB8B3-22BB-4303-B9DB-0A5F9B134E9D}"/>
                </a:ext>
              </a:extLst>
            </p:cNvPr>
            <p:cNvSpPr/>
            <p:nvPr userDrawn="1"/>
          </p:nvSpPr>
          <p:spPr>
            <a:xfrm>
              <a:off x="8604122" y="800100"/>
              <a:ext cx="63500" cy="63500"/>
            </a:xfrm>
            <a:prstGeom prst="ellipse">
              <a:avLst/>
            </a:prstGeom>
            <a:solidFill>
              <a:srgbClr val="0C5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FD72B0E-C6AB-4FDC-8AA1-6E1B0AEFD02E}"/>
                </a:ext>
              </a:extLst>
            </p:cNvPr>
            <p:cNvSpPr/>
            <p:nvPr userDrawn="1"/>
          </p:nvSpPr>
          <p:spPr>
            <a:xfrm>
              <a:off x="8749445" y="800223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36978C4-0FDD-4FBB-9707-FF1663229DCE}"/>
                </a:ext>
              </a:extLst>
            </p:cNvPr>
            <p:cNvSpPr/>
            <p:nvPr userDrawn="1"/>
          </p:nvSpPr>
          <p:spPr>
            <a:xfrm>
              <a:off x="8894768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921002"/>
            <a:ext cx="4769254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실제로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VM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차이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Linux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기반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Gitlab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구동 시 리소스 소모 차이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79E0A-D741-5D59-648C-188D8F2951B6}"/>
              </a:ext>
            </a:extLst>
          </p:cNvPr>
          <p:cNvSpPr txBox="1"/>
          <p:nvPr/>
        </p:nvSpPr>
        <p:spPr>
          <a:xfrm>
            <a:off x="389357" y="3517452"/>
            <a:ext cx="2389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리소스 사용량 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34D69-2F9B-2770-651A-8B9D748FD722}"/>
              </a:ext>
            </a:extLst>
          </p:cNvPr>
          <p:cNvSpPr txBox="1"/>
          <p:nvPr/>
        </p:nvSpPr>
        <p:spPr>
          <a:xfrm>
            <a:off x="389357" y="1823813"/>
            <a:ext cx="2939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en-US" altLang="ko-KR" sz="1400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VM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머신 사용시 리소스 사용량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3AA7FF0-19F1-F42E-4521-ABB0292C0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57" y="2168395"/>
            <a:ext cx="7116033" cy="13122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99" y="3865271"/>
            <a:ext cx="5438237" cy="234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1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496BDC-CB56-480F-9293-E31CA667C79A}"/>
              </a:ext>
            </a:extLst>
          </p:cNvPr>
          <p:cNvSpPr/>
          <p:nvPr/>
        </p:nvSpPr>
        <p:spPr>
          <a:xfrm rot="5400000">
            <a:off x="4514995" y="-4516171"/>
            <a:ext cx="876011" cy="9906001"/>
          </a:xfrm>
          <a:prstGeom prst="rect">
            <a:avLst/>
          </a:prstGeom>
          <a:solidFill>
            <a:srgbClr val="0C52A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9E60B1-C513-4598-BEEF-A3F3258EE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515" y="245193"/>
            <a:ext cx="1034696" cy="35777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587BC19-E89A-472A-AE65-3FFEBEA378EF}"/>
              </a:ext>
            </a:extLst>
          </p:cNvPr>
          <p:cNvSpPr txBox="1"/>
          <p:nvPr/>
        </p:nvSpPr>
        <p:spPr>
          <a:xfrm>
            <a:off x="994092" y="338982"/>
            <a:ext cx="136992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47650" indent="-247650">
              <a:spcBef>
                <a:spcPts val="800"/>
              </a:spcBef>
              <a:buClr>
                <a:srgbClr val="0395D7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B351676F-8014-44A1-B228-674D6DF6BB2C}"/>
              </a:ext>
            </a:extLst>
          </p:cNvPr>
          <p:cNvSpPr>
            <a:spLocks/>
          </p:cNvSpPr>
          <p:nvPr/>
        </p:nvSpPr>
        <p:spPr bwMode="auto">
          <a:xfrm rot="10800000">
            <a:off x="389358" y="1644"/>
            <a:ext cx="501975" cy="88596"/>
          </a:xfrm>
          <a:custGeom>
            <a:avLst/>
            <a:gdLst>
              <a:gd name="T0" fmla="*/ 971 w 1055"/>
              <a:gd name="T1" fmla="*/ 109 h 162"/>
              <a:gd name="T2" fmla="*/ 828 w 1055"/>
              <a:gd name="T3" fmla="*/ 0 h 162"/>
              <a:gd name="T4" fmla="*/ 627 w 1055"/>
              <a:gd name="T5" fmla="*/ 0 h 162"/>
              <a:gd name="T6" fmla="*/ 428 w 1055"/>
              <a:gd name="T7" fmla="*/ 0 h 162"/>
              <a:gd name="T8" fmla="*/ 227 w 1055"/>
              <a:gd name="T9" fmla="*/ 0 h 162"/>
              <a:gd name="T10" fmla="*/ 84 w 1055"/>
              <a:gd name="T11" fmla="*/ 109 h 162"/>
              <a:gd name="T12" fmla="*/ 0 w 1055"/>
              <a:gd name="T13" fmla="*/ 162 h 162"/>
              <a:gd name="T14" fmla="*/ 428 w 1055"/>
              <a:gd name="T15" fmla="*/ 162 h 162"/>
              <a:gd name="T16" fmla="*/ 627 w 1055"/>
              <a:gd name="T17" fmla="*/ 162 h 162"/>
              <a:gd name="T18" fmla="*/ 1055 w 1055"/>
              <a:gd name="T19" fmla="*/ 162 h 162"/>
              <a:gd name="T20" fmla="*/ 971 w 1055"/>
              <a:gd name="T21" fmla="*/ 10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5" h="162">
                <a:moveTo>
                  <a:pt x="971" y="109"/>
                </a:moveTo>
                <a:cubicBezTo>
                  <a:pt x="928" y="50"/>
                  <a:pt x="918" y="0"/>
                  <a:pt x="828" y="0"/>
                </a:cubicBezTo>
                <a:cubicBezTo>
                  <a:pt x="803" y="0"/>
                  <a:pt x="715" y="0"/>
                  <a:pt x="627" y="0"/>
                </a:cubicBezTo>
                <a:cubicBezTo>
                  <a:pt x="627" y="0"/>
                  <a:pt x="528" y="0"/>
                  <a:pt x="428" y="0"/>
                </a:cubicBezTo>
                <a:cubicBezTo>
                  <a:pt x="341" y="0"/>
                  <a:pt x="252" y="0"/>
                  <a:pt x="227" y="0"/>
                </a:cubicBezTo>
                <a:cubicBezTo>
                  <a:pt x="138" y="0"/>
                  <a:pt x="127" y="50"/>
                  <a:pt x="84" y="109"/>
                </a:cubicBezTo>
                <a:cubicBezTo>
                  <a:pt x="50" y="154"/>
                  <a:pt x="14" y="161"/>
                  <a:pt x="0" y="162"/>
                </a:cubicBezTo>
                <a:cubicBezTo>
                  <a:pt x="428" y="162"/>
                  <a:pt x="428" y="162"/>
                  <a:pt x="428" y="162"/>
                </a:cubicBezTo>
                <a:cubicBezTo>
                  <a:pt x="627" y="162"/>
                  <a:pt x="627" y="162"/>
                  <a:pt x="627" y="162"/>
                </a:cubicBezTo>
                <a:cubicBezTo>
                  <a:pt x="1055" y="162"/>
                  <a:pt x="1055" y="162"/>
                  <a:pt x="1055" y="162"/>
                </a:cubicBezTo>
                <a:cubicBezTo>
                  <a:pt x="1041" y="161"/>
                  <a:pt x="1005" y="154"/>
                  <a:pt x="971" y="109"/>
                </a:cubicBezTo>
                <a:close/>
              </a:path>
            </a:pathLst>
          </a:custGeom>
          <a:solidFill>
            <a:srgbClr val="0C5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BE03AF-991F-43D2-B752-575AE42FCF60}"/>
              </a:ext>
            </a:extLst>
          </p:cNvPr>
          <p:cNvSpPr txBox="1"/>
          <p:nvPr/>
        </p:nvSpPr>
        <p:spPr>
          <a:xfrm>
            <a:off x="265485" y="151561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355A7"/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Ⅰ</a:t>
            </a:r>
            <a:endParaRPr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355A7"/>
              </a:solidFill>
              <a:latin typeface="Century Gothic" panose="020B0502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24398C-D581-4803-B822-B26CB4B9CD90}"/>
              </a:ext>
            </a:extLst>
          </p:cNvPr>
          <p:cNvGrpSpPr/>
          <p:nvPr/>
        </p:nvGrpSpPr>
        <p:grpSpPr>
          <a:xfrm flipH="1">
            <a:off x="8331863" y="732151"/>
            <a:ext cx="1162582" cy="142685"/>
            <a:chOff x="8427113" y="732149"/>
            <a:chExt cx="1162582" cy="142685"/>
          </a:xfrm>
        </p:grpSpPr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052E775D-CC77-4524-B8CC-807728C03142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781259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D5DC5A45-35AC-48EE-B8D1-B4C37CE64CED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V="1">
              <a:off x="8427113" y="732149"/>
              <a:ext cx="808436" cy="142685"/>
            </a:xfrm>
            <a:custGeom>
              <a:avLst/>
              <a:gdLst>
                <a:gd name="T0" fmla="*/ 971 w 1055"/>
                <a:gd name="T1" fmla="*/ 109 h 162"/>
                <a:gd name="T2" fmla="*/ 828 w 1055"/>
                <a:gd name="T3" fmla="*/ 0 h 162"/>
                <a:gd name="T4" fmla="*/ 627 w 1055"/>
                <a:gd name="T5" fmla="*/ 0 h 162"/>
                <a:gd name="T6" fmla="*/ 428 w 1055"/>
                <a:gd name="T7" fmla="*/ 0 h 162"/>
                <a:gd name="T8" fmla="*/ 227 w 1055"/>
                <a:gd name="T9" fmla="*/ 0 h 162"/>
                <a:gd name="T10" fmla="*/ 84 w 1055"/>
                <a:gd name="T11" fmla="*/ 109 h 162"/>
                <a:gd name="T12" fmla="*/ 0 w 1055"/>
                <a:gd name="T13" fmla="*/ 162 h 162"/>
                <a:gd name="T14" fmla="*/ 428 w 1055"/>
                <a:gd name="T15" fmla="*/ 162 h 162"/>
                <a:gd name="T16" fmla="*/ 627 w 1055"/>
                <a:gd name="T17" fmla="*/ 162 h 162"/>
                <a:gd name="T18" fmla="*/ 1055 w 1055"/>
                <a:gd name="T19" fmla="*/ 162 h 162"/>
                <a:gd name="T20" fmla="*/ 971 w 1055"/>
                <a:gd name="T21" fmla="*/ 10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5" h="162">
                  <a:moveTo>
                    <a:pt x="971" y="109"/>
                  </a:moveTo>
                  <a:cubicBezTo>
                    <a:pt x="928" y="50"/>
                    <a:pt x="918" y="0"/>
                    <a:pt x="828" y="0"/>
                  </a:cubicBezTo>
                  <a:cubicBezTo>
                    <a:pt x="803" y="0"/>
                    <a:pt x="715" y="0"/>
                    <a:pt x="627" y="0"/>
                  </a:cubicBezTo>
                  <a:cubicBezTo>
                    <a:pt x="627" y="0"/>
                    <a:pt x="528" y="0"/>
                    <a:pt x="428" y="0"/>
                  </a:cubicBezTo>
                  <a:cubicBezTo>
                    <a:pt x="341" y="0"/>
                    <a:pt x="252" y="0"/>
                    <a:pt x="227" y="0"/>
                  </a:cubicBezTo>
                  <a:cubicBezTo>
                    <a:pt x="138" y="0"/>
                    <a:pt x="127" y="50"/>
                    <a:pt x="84" y="109"/>
                  </a:cubicBezTo>
                  <a:cubicBezTo>
                    <a:pt x="50" y="154"/>
                    <a:pt x="14" y="161"/>
                    <a:pt x="0" y="162"/>
                  </a:cubicBezTo>
                  <a:cubicBezTo>
                    <a:pt x="428" y="162"/>
                    <a:pt x="428" y="162"/>
                    <a:pt x="428" y="162"/>
                  </a:cubicBezTo>
                  <a:cubicBezTo>
                    <a:pt x="627" y="162"/>
                    <a:pt x="627" y="162"/>
                    <a:pt x="627" y="162"/>
                  </a:cubicBezTo>
                  <a:cubicBezTo>
                    <a:pt x="1055" y="162"/>
                    <a:pt x="1055" y="162"/>
                    <a:pt x="1055" y="162"/>
                  </a:cubicBezTo>
                  <a:cubicBezTo>
                    <a:pt x="1041" y="161"/>
                    <a:pt x="1005" y="154"/>
                    <a:pt x="971" y="1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E142FBD-9E12-4ED3-8128-5D60958025BC}"/>
              </a:ext>
            </a:extLst>
          </p:cNvPr>
          <p:cNvGrpSpPr/>
          <p:nvPr/>
        </p:nvGrpSpPr>
        <p:grpSpPr>
          <a:xfrm rot="10800000" flipH="1">
            <a:off x="8736081" y="788990"/>
            <a:ext cx="354146" cy="63623"/>
            <a:chOff x="8604122" y="800100"/>
            <a:chExt cx="354146" cy="6362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A4FB8B3-22BB-4303-B9DB-0A5F9B134E9D}"/>
                </a:ext>
              </a:extLst>
            </p:cNvPr>
            <p:cNvSpPr/>
            <p:nvPr userDrawn="1"/>
          </p:nvSpPr>
          <p:spPr>
            <a:xfrm>
              <a:off x="8604122" y="800100"/>
              <a:ext cx="63500" cy="63500"/>
            </a:xfrm>
            <a:prstGeom prst="ellipse">
              <a:avLst/>
            </a:prstGeom>
            <a:solidFill>
              <a:srgbClr val="0C5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FD72B0E-C6AB-4FDC-8AA1-6E1B0AEFD02E}"/>
                </a:ext>
              </a:extLst>
            </p:cNvPr>
            <p:cNvSpPr/>
            <p:nvPr userDrawn="1"/>
          </p:nvSpPr>
          <p:spPr>
            <a:xfrm>
              <a:off x="8749445" y="800223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36978C4-0FDD-4FBB-9707-FF1663229DCE}"/>
                </a:ext>
              </a:extLst>
            </p:cNvPr>
            <p:cNvSpPr/>
            <p:nvPr userDrawn="1"/>
          </p:nvSpPr>
          <p:spPr>
            <a:xfrm>
              <a:off x="8894768" y="800100"/>
              <a:ext cx="63500" cy="63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6F0E2AC-F4AE-4865-B586-6D1E9FE23508}"/>
              </a:ext>
            </a:extLst>
          </p:cNvPr>
          <p:cNvSpPr txBox="1"/>
          <p:nvPr/>
        </p:nvSpPr>
        <p:spPr>
          <a:xfrm>
            <a:off x="389358" y="921002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모놀리스와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마이크로 서비스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모놀리식과 마이크로서비스 비교">
            <a:extLst>
              <a:ext uri="{FF2B5EF4-FFF2-40B4-BE49-F238E27FC236}">
                <a16:creationId xmlns:a16="http://schemas.microsoft.com/office/drawing/2014/main" id="{49B20BB2-D157-40D7-CFCE-E665C1C7A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45" y="1290334"/>
            <a:ext cx="5412504" cy="331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3AD179-28CA-AED0-46B4-AF0E2634C00F}"/>
              </a:ext>
            </a:extLst>
          </p:cNvPr>
          <p:cNvSpPr txBox="1"/>
          <p:nvPr/>
        </p:nvSpPr>
        <p:spPr>
          <a:xfrm>
            <a:off x="389358" y="4172063"/>
            <a:ext cx="909736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모놀리스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서비스를 하나로 묶어서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컴파일 및 테스트하기 때문에 수정 및 개발 시간이 오래 걸린다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서비스만 필요하더라도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하나로 묶어져 있기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전체를 가져오기 때문에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리소스 낭비 발생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마이크로 서비스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서비스를 각각으로 나누기 때문에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별도로 개발 및 테스트가 가능하며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 및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개발시간 감소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spcBef>
                <a:spcPts val="800"/>
              </a:spcBef>
              <a:buClr>
                <a:srgbClr val="0395D7"/>
              </a:buClr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따로 떨어져 있기 때문에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서비스만 가져올 수 있다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914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7338</TotalTime>
  <Words>886</Words>
  <Application>Microsoft Office PowerPoint</Application>
  <PresentationFormat>A4 용지(210x297mm)</PresentationFormat>
  <Paragraphs>227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나눔바른고딕</vt:lpstr>
      <vt:lpstr>맑은 고딕</vt:lpstr>
      <vt:lpstr>Arial</vt:lpstr>
      <vt:lpstr>Calibri</vt:lpstr>
      <vt:lpstr>Calibri Light</vt:lpstr>
      <vt:lpstr>Century Gothic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471</cp:revision>
  <dcterms:created xsi:type="dcterms:W3CDTF">2023-03-10T02:30:56Z</dcterms:created>
  <dcterms:modified xsi:type="dcterms:W3CDTF">2023-09-25T08:29:45Z</dcterms:modified>
</cp:coreProperties>
</file>