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7"/>
    <p:restoredTop sz="95833"/>
  </p:normalViewPr>
  <p:slideViewPr>
    <p:cSldViewPr snapToGrid="0" snapToObjects="1">
      <p:cViewPr>
        <p:scale>
          <a:sx n="85" d="100"/>
          <a:sy n="85" d="100"/>
        </p:scale>
        <p:origin x="64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C1D37C-EAB5-6340-8BFC-2F22A1A998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81E6-FEFF-A948-8A9B-0DB5AF2D45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279B9-DFC9-024A-A857-31E94C798220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0E6DF-0D41-6E44-9B15-F14D7BDCC9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952DF-F85C-B746-A6F9-A4AED1C8D7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7AC8-1CC1-1840-8441-1E5C729E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5053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6BB0-17C2-AB48-98E0-03223A0D5AD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BED8-B18A-0E45-ACA5-2E24945D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9263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B595-110B-404F-8AA5-04111FA01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7AC13-19D0-5B41-A7B3-0453102D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8CA3-249B-AE4D-8B94-492CD2BC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1721-DF03-7E43-914E-7DD7705817A0}" type="datetime1">
              <a:rPr lang="en-HK" smtClean="0"/>
              <a:t>27/9/2020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21E5F-0FA3-8445-9449-AF20FADC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AQA Specification Reference: 4.1.1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E7622-53CF-AB41-BEAE-9A6EC035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49D3-ACAB-3046-AB00-35EE360C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7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65AF-CDB9-414D-919D-56FBED0C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40EFA-6B91-EE4D-AB13-0E174ECB9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35EE4-01B0-A548-8D32-AD1D9C85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C0D-6711-6443-9B48-15EB2F05D46A}" type="datetime1">
              <a:rPr lang="en-HK" smtClean="0"/>
              <a:t>27/9/2020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78404-C4DB-FF4F-858B-5E9EFE09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AQA Specification Reference: 4.1.1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733C6-BF61-B144-B83B-616D25F8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49D3-ACAB-3046-AB00-35EE360C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2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0EA0D-6D8B-3A47-901A-F56B68DA5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D007E-7235-2B4A-B399-BB443691A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B9EA-D4BD-DD41-9072-ABF32987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33BE-3DF5-4243-823A-D05E53D26918}" type="datetime1">
              <a:rPr lang="en-HK" smtClean="0"/>
              <a:t>27/9/2020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197E7-4185-1C42-A16A-2C26C15A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AQA Specification Reference: 4.1.1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89A38-859A-7643-99C6-A81EA1D1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49D3-ACAB-3046-AB00-35EE360C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9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B351-2EAB-A04D-B2AE-2716FE4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140F-59A7-2541-BB2D-B12443EB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63CE9-1D80-0448-B9E2-54EEC3CE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E4A0-B594-724A-95D6-45E50F4C349C}" type="datetime1">
              <a:rPr lang="en-HK" smtClean="0"/>
              <a:t>27/9/2020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EEDE8-BCF5-D145-8D89-709A639B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AQA Specification Reference: 4.1.1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6F14-44D6-EE43-9026-C0620EBF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49D3-ACAB-3046-AB00-35EE360C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A718-06B8-4A45-BA4C-C4E683CE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6EFE1-F0DA-DD49-A389-01907BC1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DAE7-B78A-734C-A047-373FD23A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C464-4872-B449-8E5C-11C288A8A326}" type="datetime1">
              <a:rPr lang="en-HK" smtClean="0"/>
              <a:t>27/9/2020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DB5CD-8FD8-8B47-98D3-887278B6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AQA Specification Reference: 4.1.1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92275-EB39-374B-B3C7-7FBE11E3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49D3-ACAB-3046-AB00-35EE360C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8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D75F-85FF-894B-B981-1640602E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444F-4A4A-EA4E-8AD1-2E4032CF7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7085C-04B1-4644-9E16-48CB5E0E3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7D1DE-4955-4249-BFD9-DA316128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DF3-4D4A-B944-BF60-2FDE8689B532}" type="datetime1">
              <a:rPr lang="en-HK" smtClean="0"/>
              <a:t>27/9/2020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0FF16-2A98-7D42-8D14-8F75644E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AQA Specification Reference: 4.1.1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F771E-93A7-684D-A05D-2D4D8B33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49D3-ACAB-3046-AB00-35EE360C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2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7771-81EE-414F-831D-CF6B1E78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DD7A5-D861-2249-B638-6A7A12CB0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F114B-1784-EF47-B2FE-EBB6E9C03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B3169-C946-5B4A-B8C4-4B5B81A70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E2B-0AF4-E74F-83DA-DC21B331B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C07CC-96D6-C84E-9AB4-15D08CF1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A680-7C25-A144-8246-4C33D34257D7}" type="datetime1">
              <a:rPr lang="en-HK" smtClean="0"/>
              <a:t>27/9/2020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3668B-76A7-F34B-B9E5-88F02EB8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AQA Specification Reference: 4.1.1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38616-7E01-C445-8374-1B41A903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49D3-ACAB-3046-AB00-35EE360C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5935-E092-4148-B83A-30278F9A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08A1-F392-8546-AB6C-C300324A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4993-85D1-0D4B-9996-97AE285B0C8E}" type="datetime1">
              <a:rPr lang="en-HK" smtClean="0"/>
              <a:t>27/9/2020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56671-E0CE-5348-B722-FD51EADD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AQA Specification Reference: 4.1.1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9D0BE-A4E5-1248-A5DF-D209ADD0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49D3-ACAB-3046-AB00-35EE360C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2D652-B6BC-874C-8A66-D789AE8A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2372-D468-C04B-9A1F-7BD35B7B1055}" type="datetime1">
              <a:rPr lang="en-HK" smtClean="0"/>
              <a:t>27/9/2020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51C1E-BD87-EF42-84D7-18D9AFE7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AQA Specification Reference: 4.1.1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7B54A-E2F8-D043-B3A3-DC296F87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49D3-ACAB-3046-AB00-35EE360C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2692-7A6F-4640-912F-0CE6EE2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96A8-81D7-2748-BC31-FA2F16BA8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DB330-94D8-CF45-964A-2A71F1A4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886D1-2C36-9C45-8A6B-85250B29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699A-D39D-934C-A94D-82DF519DFFD8}" type="datetime1">
              <a:rPr lang="en-HK" smtClean="0"/>
              <a:t>27/9/2020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A3C91-C2C5-B64C-8B32-F3B95382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AQA Specification Reference: 4.1.1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50F24-E8BE-4F45-942D-0D2E906E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49D3-ACAB-3046-AB00-35EE360C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48C4-7F7D-B941-BA23-E97803C8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86E56-E168-C44A-98D6-76BAC933E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A9E4D-EA53-4B41-AFBC-3D77DFE2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66D44-5632-4449-A8A5-7A801071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CCBF-C52E-514E-982F-17CB06C24789}" type="datetime1">
              <a:rPr lang="en-HK" smtClean="0"/>
              <a:t>27/9/2020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F592E-667B-2D4C-A6A5-AB0562B3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AQA Specification Reference: 4.1.1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A19CF-6805-9347-A8D3-3714FD9F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49D3-ACAB-3046-AB00-35EE360C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7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24AF6-17B5-FA46-A66F-129349DD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1A393-87FD-2A47-8D6F-26510E582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9A92-3BAC-7046-A408-7767D8C31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D9838-8D2E-2C43-9AD8-FAF1105E82FE}" type="datetime1">
              <a:rPr lang="en-HK" smtClean="0"/>
              <a:t>27/9/2020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9188-5629-4B40-9CD4-3AF515853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AQA Specification Reference: 4.1.1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735B3-22AD-8F4B-B502-A168D4F37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D49D3-ACAB-3046-AB00-35EE360C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9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aleofunivers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3C9F-9991-E142-BDDB-FFD613AB0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33" y="1122363"/>
            <a:ext cx="9889067" cy="2387600"/>
          </a:xfrm>
        </p:spPr>
        <p:txBody>
          <a:bodyPr/>
          <a:lstStyle/>
          <a:p>
            <a:r>
              <a:rPr lang="en-US" b="1" dirty="0">
                <a:latin typeface="Avenir Black" panose="02000503020000020003" pitchFamily="2" charset="0"/>
              </a:rPr>
              <a:t>AQA GCSE </a:t>
            </a:r>
            <a:r>
              <a:rPr lang="en-US" b="1" dirty="0">
                <a:solidFill>
                  <a:srgbClr val="00B050"/>
                </a:solidFill>
                <a:latin typeface="Avenir Black" panose="02000503020000020003" pitchFamily="2" charset="0"/>
              </a:rPr>
              <a:t>Cell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020CD-4F29-8348-AF97-4761A0F62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AQA Specification 4.1.1 Cell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FAB21-4A07-BD4A-AD43-DDEE0A19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AQA Specification Reference: 4.1.1</a:t>
            </a:r>
          </a:p>
        </p:txBody>
      </p:sp>
    </p:spTree>
    <p:extLst>
      <p:ext uri="{BB962C8B-B14F-4D97-AF65-F5344CB8AC3E}">
        <p14:creationId xmlns:p14="http://schemas.microsoft.com/office/powerpoint/2010/main" val="2658441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F297-EDF8-BF40-9DB7-C6E10F6C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panose="02000503020000020003" pitchFamily="2" charset="0"/>
              </a:rPr>
              <a:t>What are </a:t>
            </a:r>
            <a:r>
              <a:rPr lang="en-US" b="1" dirty="0">
                <a:solidFill>
                  <a:srgbClr val="00B050"/>
                </a:solidFill>
                <a:latin typeface="Avenir Black" panose="02000503020000020003" pitchFamily="2" charset="0"/>
              </a:rPr>
              <a:t>cells</a:t>
            </a:r>
            <a:r>
              <a:rPr lang="en-US" b="1" dirty="0">
                <a:latin typeface="Avenir Black" panose="02000503020000020003" pitchFamily="2" charset="0"/>
              </a:rPr>
              <a:t>?</a:t>
            </a:r>
            <a:endParaRPr lang="en-US" b="1" dirty="0">
              <a:solidFill>
                <a:srgbClr val="00B050"/>
              </a:solidFill>
              <a:latin typeface="Avenir Black" panose="02000503020000020003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6E9A21-4CD0-A949-89C4-51EA1B60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4089" cy="4351338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Cells are the basic unit of all forms of life. </a:t>
            </a:r>
          </a:p>
          <a:p>
            <a:r>
              <a:rPr lang="en-US" dirty="0">
                <a:latin typeface="Avenir Book" panose="02000503020000020003" pitchFamily="2" charset="0"/>
              </a:rPr>
              <a:t>In this section we explore how structural differences between types of cells enables them to perform specific functions within the organism. </a:t>
            </a:r>
          </a:p>
          <a:p>
            <a:r>
              <a:rPr lang="en-US" dirty="0">
                <a:latin typeface="Avenir Book" panose="02000503020000020003" pitchFamily="2" charset="0"/>
              </a:rPr>
              <a:t>These differences in cells are controlled by genes in the nucleus. 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BD92F3B-C0F1-1445-BE07-9C9CA9C2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AQA Specification Reference: 4.1.1.1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20F1-3B9C-7748-AF26-070B57B68E97}"/>
              </a:ext>
            </a:extLst>
          </p:cNvPr>
          <p:cNvSpPr txBox="1"/>
          <p:nvPr/>
        </p:nvSpPr>
        <p:spPr>
          <a:xfrm>
            <a:off x="1089285" y="5066327"/>
            <a:ext cx="10013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B4E4E"/>
                </a:solidFill>
              </a:rPr>
              <a:t>Explore Further:</a:t>
            </a:r>
          </a:p>
          <a:p>
            <a:endParaRPr lang="en-US" dirty="0"/>
          </a:p>
          <a:p>
            <a:r>
              <a:rPr lang="en-US" dirty="0"/>
              <a:t>Know the relative scale of cells - The Scale of the Universe: </a:t>
            </a:r>
            <a:r>
              <a:rPr lang="en-US" dirty="0">
                <a:hlinkClick r:id="rId2"/>
              </a:rPr>
              <a:t>https://scaleofuniverse.com/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6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F297-EDF8-BF40-9DB7-C6E10F6C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panose="02000503020000020003" pitchFamily="2" charset="0"/>
              </a:rPr>
              <a:t>Prokaryotes vs </a:t>
            </a:r>
            <a:r>
              <a:rPr lang="en-US" b="1" dirty="0">
                <a:solidFill>
                  <a:srgbClr val="00B050"/>
                </a:solidFill>
                <a:latin typeface="Avenir Black" panose="02000503020000020003" pitchFamily="2" charset="0"/>
              </a:rPr>
              <a:t>Eukaryotes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1761990-C585-3B4B-B531-E358ABB3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471454"/>
            <a:ext cx="3794760" cy="252984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6E9A21-4CD0-A949-89C4-51EA1B60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9580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Avenir Book" panose="02000503020000020003" pitchFamily="2" charset="0"/>
              </a:rPr>
              <a:t>Eukaryotes</a:t>
            </a:r>
            <a:r>
              <a:rPr lang="en-US" dirty="0">
                <a:latin typeface="Avenir Book" panose="02000503020000020003" pitchFamily="2" charset="0"/>
              </a:rPr>
              <a:t> are organisms made of eukaryotic cells </a:t>
            </a:r>
          </a:p>
          <a:p>
            <a:r>
              <a:rPr lang="en-US" dirty="0">
                <a:latin typeface="Avenir Book" panose="02000503020000020003" pitchFamily="2" charset="0"/>
              </a:rPr>
              <a:t>Eukaryotes include </a:t>
            </a:r>
            <a:r>
              <a:rPr lang="en-US" b="1" dirty="0">
                <a:latin typeface="Avenir Book" panose="02000503020000020003" pitchFamily="2" charset="0"/>
              </a:rPr>
              <a:t>animals, plants, algae, protists and fungi</a:t>
            </a:r>
          </a:p>
          <a:p>
            <a:r>
              <a:rPr lang="en-US" dirty="0">
                <a:latin typeface="Avenir Book" panose="02000503020000020003" pitchFamily="2" charset="0"/>
              </a:rPr>
              <a:t>A </a:t>
            </a:r>
            <a:r>
              <a:rPr lang="en-US" dirty="0">
                <a:highlight>
                  <a:srgbClr val="FFFF00"/>
                </a:highlight>
                <a:latin typeface="Avenir Book" panose="02000503020000020003" pitchFamily="2" charset="0"/>
              </a:rPr>
              <a:t>prokaryote</a:t>
            </a:r>
            <a:r>
              <a:rPr lang="en-US" dirty="0">
                <a:latin typeface="Avenir Book" panose="02000503020000020003" pitchFamily="2" charset="0"/>
              </a:rPr>
              <a:t> is a prokaryotic cell </a:t>
            </a:r>
          </a:p>
          <a:p>
            <a:r>
              <a:rPr lang="en-US" dirty="0">
                <a:latin typeface="Avenir Book" panose="02000503020000020003" pitchFamily="2" charset="0"/>
              </a:rPr>
              <a:t>Prokaryotes include </a:t>
            </a:r>
            <a:r>
              <a:rPr lang="en-US" b="1" dirty="0">
                <a:latin typeface="Avenir Book" panose="02000503020000020003" pitchFamily="2" charset="0"/>
              </a:rPr>
              <a:t>bacteria and archaea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7D3F2-6F46-8D43-94F0-7F31D226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4185355"/>
            <a:ext cx="3794760" cy="209749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BD92F3B-C0F1-1445-BE07-9C9CA9C2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AQA Specification Reference: 4.1.1.1</a:t>
            </a:r>
          </a:p>
        </p:txBody>
      </p:sp>
    </p:spTree>
    <p:extLst>
      <p:ext uri="{BB962C8B-B14F-4D97-AF65-F5344CB8AC3E}">
        <p14:creationId xmlns:p14="http://schemas.microsoft.com/office/powerpoint/2010/main" val="144098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F297-EDF8-BF40-9DB7-C6E10F6C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panose="02000503020000020003" pitchFamily="2" charset="0"/>
              </a:rPr>
              <a:t>Plant vs Animal </a:t>
            </a:r>
            <a:r>
              <a:rPr lang="en-US" b="1" dirty="0">
                <a:solidFill>
                  <a:srgbClr val="00B050"/>
                </a:solidFill>
                <a:latin typeface="Avenir Black" panose="02000503020000020003" pitchFamily="2" charset="0"/>
              </a:rPr>
              <a:t>Cells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AF817-FFC9-CC44-A49C-8F6608A7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90" y="1359376"/>
            <a:ext cx="9126220" cy="5133499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575D3F-2928-264A-A91B-A235F9141A40}"/>
              </a:ext>
            </a:extLst>
          </p:cNvPr>
          <p:cNvSpPr/>
          <p:nvPr/>
        </p:nvSpPr>
        <p:spPr>
          <a:xfrm>
            <a:off x="5225143" y="2873827"/>
            <a:ext cx="1028699" cy="359229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9020FF-EBD7-7E4B-B595-9282ECA8C097}"/>
              </a:ext>
            </a:extLst>
          </p:cNvPr>
          <p:cNvSpPr/>
          <p:nvPr/>
        </p:nvSpPr>
        <p:spPr>
          <a:xfrm>
            <a:off x="5110843" y="3543298"/>
            <a:ext cx="1257300" cy="359229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AD01ADF-C2A0-B346-8B40-A86556EE8AC7}"/>
              </a:ext>
            </a:extLst>
          </p:cNvPr>
          <p:cNvSpPr/>
          <p:nvPr/>
        </p:nvSpPr>
        <p:spPr>
          <a:xfrm>
            <a:off x="4931229" y="4278084"/>
            <a:ext cx="1600200" cy="359229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CDAC3C-8653-034A-98C0-8675CAE4B9AD}"/>
              </a:ext>
            </a:extLst>
          </p:cNvPr>
          <p:cNvSpPr/>
          <p:nvPr/>
        </p:nvSpPr>
        <p:spPr>
          <a:xfrm>
            <a:off x="4963887" y="4914898"/>
            <a:ext cx="1600200" cy="359229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2C3CEDB-FB7C-7B4D-86DA-D8DDA1F380DD}"/>
              </a:ext>
            </a:extLst>
          </p:cNvPr>
          <p:cNvSpPr/>
          <p:nvPr/>
        </p:nvSpPr>
        <p:spPr>
          <a:xfrm>
            <a:off x="6095999" y="5959927"/>
            <a:ext cx="1366159" cy="359229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432EBEB-B973-A84B-9F94-90A3ED10B7FC}"/>
              </a:ext>
            </a:extLst>
          </p:cNvPr>
          <p:cNvSpPr/>
          <p:nvPr/>
        </p:nvSpPr>
        <p:spPr>
          <a:xfrm>
            <a:off x="7728856" y="6025242"/>
            <a:ext cx="1366159" cy="359229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6D2ADF8-C2DA-F940-8EE1-3A075AF4098F}"/>
              </a:ext>
            </a:extLst>
          </p:cNvPr>
          <p:cNvSpPr/>
          <p:nvPr/>
        </p:nvSpPr>
        <p:spPr>
          <a:xfrm>
            <a:off x="9524999" y="4523013"/>
            <a:ext cx="1134111" cy="391885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FA377B5-EA5A-814D-9B89-66669964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AQA Specification Reference: 4.1.1.2</a:t>
            </a:r>
          </a:p>
        </p:txBody>
      </p:sp>
    </p:spTree>
    <p:extLst>
      <p:ext uri="{BB962C8B-B14F-4D97-AF65-F5344CB8AC3E}">
        <p14:creationId xmlns:p14="http://schemas.microsoft.com/office/powerpoint/2010/main" val="77095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F297-EDF8-BF40-9DB7-C6E10F6C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panose="02000503020000020003" pitchFamily="2" charset="0"/>
              </a:rPr>
              <a:t>Organelle </a:t>
            </a:r>
            <a:r>
              <a:rPr lang="en-US" b="1" dirty="0">
                <a:solidFill>
                  <a:srgbClr val="00B050"/>
                </a:solidFill>
                <a:latin typeface="Avenir Black" panose="02000503020000020003" pitchFamily="2" charset="0"/>
              </a:rPr>
              <a:t>Functions</a:t>
            </a:r>
            <a:r>
              <a:rPr lang="en-US" dirty="0">
                <a:solidFill>
                  <a:srgbClr val="00B050"/>
                </a:solidFill>
                <a:latin typeface="Avenir Black" panose="02000503020000020003" pitchFamily="2" charset="0"/>
              </a:rPr>
              <a:t> </a:t>
            </a:r>
            <a:r>
              <a:rPr lang="en-US" sz="2200" dirty="0">
                <a:latin typeface="Avenir Black" panose="02000503020000020003" pitchFamily="2" charset="0"/>
              </a:rPr>
              <a:t>(present in animal and plant cells)</a:t>
            </a:r>
            <a:endParaRPr lang="en-US" sz="2200" b="1" dirty="0">
              <a:solidFill>
                <a:srgbClr val="00B050"/>
              </a:solidFill>
              <a:latin typeface="Avenir Black" panose="02000503020000020003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6E9A21-4CD0-A949-89C4-51EA1B60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Nucleus</a:t>
            </a:r>
            <a:r>
              <a:rPr lang="en-US" dirty="0">
                <a:latin typeface="Avenir Book" panose="02000503020000020003" pitchFamily="2" charset="0"/>
              </a:rPr>
              <a:t> – controls all the activities of the cell and contains </a:t>
            </a:r>
            <a:r>
              <a:rPr lang="en-US" dirty="0">
                <a:highlight>
                  <a:srgbClr val="FFFF00"/>
                </a:highlight>
                <a:latin typeface="Avenir Book" panose="02000503020000020003" pitchFamily="2" charset="0"/>
              </a:rPr>
              <a:t>chromosomes with genetic material</a:t>
            </a:r>
            <a:r>
              <a:rPr lang="en-US" dirty="0">
                <a:latin typeface="Avenir Book" panose="02000503020000020003" pitchFamily="2" charset="0"/>
              </a:rPr>
              <a:t> needed for protein synthesis.</a:t>
            </a:r>
          </a:p>
          <a:p>
            <a:r>
              <a:rPr lang="en-US" dirty="0">
                <a:solidFill>
                  <a:srgbClr val="0070C0"/>
                </a:solidFill>
                <a:latin typeface="Avenir Book" panose="02000503020000020003" pitchFamily="2" charset="0"/>
              </a:rPr>
              <a:t>Cytoplasm</a:t>
            </a:r>
            <a:r>
              <a:rPr lang="en-US" dirty="0">
                <a:latin typeface="Avenir Book" panose="02000503020000020003" pitchFamily="2" charset="0"/>
              </a:rPr>
              <a:t> – a liquid gel which the organelles are suspended and the site for most enzymatic </a:t>
            </a:r>
            <a:r>
              <a:rPr lang="en-US" dirty="0">
                <a:highlight>
                  <a:srgbClr val="FFFF00"/>
                </a:highlight>
                <a:latin typeface="Avenir Book" panose="02000503020000020003" pitchFamily="2" charset="0"/>
              </a:rPr>
              <a:t>reactions</a:t>
            </a:r>
            <a:r>
              <a:rPr lang="en-US" dirty="0">
                <a:latin typeface="Avenir Book" panose="02000503020000020003" pitchFamily="2" charset="0"/>
              </a:rPr>
              <a:t> and metabolic activity</a:t>
            </a:r>
          </a:p>
          <a:p>
            <a:r>
              <a:rPr lang="en-US" dirty="0">
                <a:solidFill>
                  <a:srgbClr val="0070C0"/>
                </a:solidFill>
                <a:latin typeface="Avenir Book" panose="02000503020000020003" pitchFamily="2" charset="0"/>
              </a:rPr>
              <a:t>Cell membrane </a:t>
            </a:r>
            <a:r>
              <a:rPr lang="en-US" dirty="0">
                <a:latin typeface="Avenir Book" panose="02000503020000020003" pitchFamily="2" charset="0"/>
              </a:rPr>
              <a:t>– controls the </a:t>
            </a:r>
            <a:r>
              <a:rPr lang="en-US" dirty="0">
                <a:highlight>
                  <a:srgbClr val="FFFF00"/>
                </a:highlight>
                <a:latin typeface="Avenir Book" panose="02000503020000020003" pitchFamily="2" charset="0"/>
              </a:rPr>
              <a:t>movement of substances</a:t>
            </a:r>
            <a:r>
              <a:rPr lang="en-US" dirty="0">
                <a:latin typeface="Avenir Book" panose="02000503020000020003" pitchFamily="2" charset="0"/>
              </a:rPr>
              <a:t> in and out of the cell</a:t>
            </a:r>
          </a:p>
          <a:p>
            <a:r>
              <a:rPr lang="en-US" dirty="0">
                <a:solidFill>
                  <a:srgbClr val="0070C0"/>
                </a:solidFill>
                <a:latin typeface="Avenir Book" panose="02000503020000020003" pitchFamily="2" charset="0"/>
              </a:rPr>
              <a:t>Mitochondria</a:t>
            </a:r>
            <a:r>
              <a:rPr lang="en-US" dirty="0">
                <a:latin typeface="Avenir Book" panose="02000503020000020003" pitchFamily="2" charset="0"/>
              </a:rPr>
              <a:t> – where </a:t>
            </a:r>
            <a:r>
              <a:rPr lang="en-US" dirty="0">
                <a:highlight>
                  <a:srgbClr val="FFFF00"/>
                </a:highlight>
                <a:latin typeface="Avenir Book" panose="02000503020000020003" pitchFamily="2" charset="0"/>
              </a:rPr>
              <a:t>aerobic respiration</a:t>
            </a:r>
            <a:r>
              <a:rPr lang="en-US" dirty="0">
                <a:latin typeface="Avenir Book" panose="02000503020000020003" pitchFamily="2" charset="0"/>
              </a:rPr>
              <a:t> takes place, releasing energy for the cell</a:t>
            </a:r>
          </a:p>
          <a:p>
            <a:r>
              <a:rPr lang="en-US" dirty="0">
                <a:solidFill>
                  <a:srgbClr val="0070C0"/>
                </a:solidFill>
                <a:latin typeface="Avenir Book" panose="02000503020000020003" pitchFamily="2" charset="0"/>
              </a:rPr>
              <a:t>Ribosomes</a:t>
            </a:r>
            <a:r>
              <a:rPr lang="en-US" dirty="0">
                <a:latin typeface="Avenir Book" panose="02000503020000020003" pitchFamily="2" charset="0"/>
              </a:rPr>
              <a:t> – where </a:t>
            </a:r>
            <a:r>
              <a:rPr lang="en-US" dirty="0">
                <a:highlight>
                  <a:srgbClr val="FFFF00"/>
                </a:highlight>
                <a:latin typeface="Avenir Book" panose="02000503020000020003" pitchFamily="2" charset="0"/>
              </a:rPr>
              <a:t>protein synthesis </a:t>
            </a:r>
            <a:r>
              <a:rPr lang="en-US" dirty="0">
                <a:latin typeface="Avenir Book" panose="02000503020000020003" pitchFamily="2" charset="0"/>
              </a:rPr>
              <a:t>happens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endParaRPr lang="en-US" dirty="0">
              <a:latin typeface="Avenir Book" panose="02000503020000020003" pitchFamily="2" charset="0"/>
            </a:endParaRP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7870F1-D5FA-AD48-AA62-A768CC83A9F2}"/>
              </a:ext>
            </a:extLst>
          </p:cNvPr>
          <p:cNvSpPr/>
          <p:nvPr/>
        </p:nvSpPr>
        <p:spPr>
          <a:xfrm>
            <a:off x="1191986" y="1825625"/>
            <a:ext cx="1322614" cy="378732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952AE98-7CFD-394E-8FD6-BBCED36AC355}"/>
              </a:ext>
            </a:extLst>
          </p:cNvPr>
          <p:cNvSpPr/>
          <p:nvPr/>
        </p:nvSpPr>
        <p:spPr>
          <a:xfrm>
            <a:off x="1179794" y="2986102"/>
            <a:ext cx="1660942" cy="378732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B2A5CE5-46F7-7A48-B7FB-47B9A3F1CCFE}"/>
              </a:ext>
            </a:extLst>
          </p:cNvPr>
          <p:cNvSpPr/>
          <p:nvPr/>
        </p:nvSpPr>
        <p:spPr>
          <a:xfrm>
            <a:off x="1092055" y="3737644"/>
            <a:ext cx="2528969" cy="359229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FC83BF-78AF-4544-8373-790E1FB0A475}"/>
              </a:ext>
            </a:extLst>
          </p:cNvPr>
          <p:cNvSpPr/>
          <p:nvPr/>
        </p:nvSpPr>
        <p:spPr>
          <a:xfrm>
            <a:off x="1117419" y="4598074"/>
            <a:ext cx="2162229" cy="359229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89AB47-16B5-324E-9469-F97B408BB7F6}"/>
              </a:ext>
            </a:extLst>
          </p:cNvPr>
          <p:cNvSpPr/>
          <p:nvPr/>
        </p:nvSpPr>
        <p:spPr>
          <a:xfrm>
            <a:off x="1179794" y="5458504"/>
            <a:ext cx="1746286" cy="359229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35170-F5DC-7744-A1D0-A60F22BE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AQA Specification Reference: 4.1.1.2</a:t>
            </a:r>
          </a:p>
        </p:txBody>
      </p:sp>
    </p:spTree>
    <p:extLst>
      <p:ext uri="{BB962C8B-B14F-4D97-AF65-F5344CB8AC3E}">
        <p14:creationId xmlns:p14="http://schemas.microsoft.com/office/powerpoint/2010/main" val="271047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F297-EDF8-BF40-9DB7-C6E10F6C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panose="02000503020000020003" pitchFamily="2" charset="0"/>
              </a:rPr>
              <a:t>Organelle </a:t>
            </a:r>
            <a:r>
              <a:rPr lang="en-US" b="1" dirty="0">
                <a:solidFill>
                  <a:srgbClr val="00B050"/>
                </a:solidFill>
                <a:latin typeface="Avenir Black" panose="02000503020000020003" pitchFamily="2" charset="0"/>
              </a:rPr>
              <a:t>Functions</a:t>
            </a:r>
            <a:r>
              <a:rPr lang="en-US" dirty="0">
                <a:solidFill>
                  <a:srgbClr val="00B050"/>
                </a:solidFill>
                <a:latin typeface="Avenir Black" panose="02000503020000020003" pitchFamily="2" charset="0"/>
              </a:rPr>
              <a:t> </a:t>
            </a:r>
            <a:r>
              <a:rPr lang="en-US" sz="2200" dirty="0">
                <a:latin typeface="Avenir Black" panose="02000503020000020003" pitchFamily="2" charset="0"/>
              </a:rPr>
              <a:t>(present only in plant cells)</a:t>
            </a:r>
            <a:endParaRPr lang="en-US" sz="2200" b="1" dirty="0">
              <a:solidFill>
                <a:srgbClr val="00B050"/>
              </a:solidFill>
              <a:latin typeface="Avenir Black" panose="02000503020000020003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6E9A21-4CD0-A949-89C4-51EA1B60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Cell wall </a:t>
            </a:r>
            <a:r>
              <a:rPr lang="en-US" b="1" dirty="0">
                <a:latin typeface="Avenir Book" panose="02000503020000020003" pitchFamily="2" charset="0"/>
              </a:rPr>
              <a:t>– </a:t>
            </a:r>
            <a:r>
              <a:rPr lang="en-US" dirty="0">
                <a:latin typeface="Avenir Book" panose="02000503020000020003" pitchFamily="2" charset="0"/>
              </a:rPr>
              <a:t>made of </a:t>
            </a:r>
            <a:r>
              <a:rPr lang="en-US" dirty="0">
                <a:highlight>
                  <a:srgbClr val="FFFF00"/>
                </a:highlight>
                <a:latin typeface="Avenir Book" panose="02000503020000020003" pitchFamily="2" charset="0"/>
              </a:rPr>
              <a:t>cellulose</a:t>
            </a:r>
            <a:r>
              <a:rPr lang="en-US" dirty="0">
                <a:latin typeface="Avenir Book" panose="02000503020000020003" pitchFamily="2" charset="0"/>
              </a:rPr>
              <a:t>, strengthens the cell and gives it support</a:t>
            </a:r>
          </a:p>
          <a:p>
            <a:r>
              <a:rPr lang="en-US" dirty="0">
                <a:solidFill>
                  <a:srgbClr val="0070C0"/>
                </a:solidFill>
                <a:latin typeface="Avenir Book" panose="02000503020000020003" pitchFamily="2" charset="0"/>
              </a:rPr>
              <a:t>Chloroplasts</a:t>
            </a:r>
            <a:r>
              <a:rPr lang="en-US" dirty="0">
                <a:latin typeface="Avenir Book" panose="02000503020000020003" pitchFamily="2" charset="0"/>
              </a:rPr>
              <a:t> – where </a:t>
            </a:r>
            <a:r>
              <a:rPr lang="en-US" dirty="0">
                <a:highlight>
                  <a:srgbClr val="FFFF00"/>
                </a:highlight>
                <a:latin typeface="Avenir Book" panose="02000503020000020003" pitchFamily="2" charset="0"/>
              </a:rPr>
              <a:t>photosynthesis</a:t>
            </a:r>
            <a:r>
              <a:rPr lang="en-US" dirty="0">
                <a:latin typeface="Avenir Book" panose="02000503020000020003" pitchFamily="2" charset="0"/>
              </a:rPr>
              <a:t> occurs, contains chlorophyll which absorbs light needed for photosynthesis</a:t>
            </a:r>
          </a:p>
          <a:p>
            <a:r>
              <a:rPr lang="en-US" dirty="0">
                <a:solidFill>
                  <a:srgbClr val="0070C0"/>
                </a:solidFill>
                <a:latin typeface="Avenir Book" panose="02000503020000020003" pitchFamily="2" charset="0"/>
              </a:rPr>
              <a:t>Permanent vacuole </a:t>
            </a:r>
            <a:r>
              <a:rPr lang="en-US" dirty="0">
                <a:latin typeface="Avenir Book" panose="02000503020000020003" pitchFamily="2" charset="0"/>
              </a:rPr>
              <a:t>– a space in the cytoplasm filled with </a:t>
            </a:r>
            <a:r>
              <a:rPr lang="en-US" dirty="0">
                <a:highlight>
                  <a:srgbClr val="FFFF00"/>
                </a:highlight>
                <a:latin typeface="Avenir Book" panose="02000503020000020003" pitchFamily="2" charset="0"/>
              </a:rPr>
              <a:t>cell sap</a:t>
            </a:r>
            <a:r>
              <a:rPr lang="en-US" dirty="0">
                <a:latin typeface="Avenir Book" panose="02000503020000020003" pitchFamily="2" charset="0"/>
              </a:rPr>
              <a:t>, important for keeping the cells rigid to support the plant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606E7E-95FF-C544-B854-928E7AE621A2}"/>
              </a:ext>
            </a:extLst>
          </p:cNvPr>
          <p:cNvSpPr/>
          <p:nvPr/>
        </p:nvSpPr>
        <p:spPr>
          <a:xfrm>
            <a:off x="1161143" y="1825625"/>
            <a:ext cx="1378857" cy="409575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A6CA61-EC8A-F640-8A0E-603500C9891B}"/>
              </a:ext>
            </a:extLst>
          </p:cNvPr>
          <p:cNvSpPr/>
          <p:nvPr/>
        </p:nvSpPr>
        <p:spPr>
          <a:xfrm>
            <a:off x="1161143" y="2740025"/>
            <a:ext cx="2073124" cy="409575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B59518-0DF2-B348-82B5-33CFB2C978A8}"/>
              </a:ext>
            </a:extLst>
          </p:cNvPr>
          <p:cNvSpPr/>
          <p:nvPr/>
        </p:nvSpPr>
        <p:spPr>
          <a:xfrm>
            <a:off x="1093409" y="3654425"/>
            <a:ext cx="3156858" cy="409575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578C4-4AA4-344B-8BB3-5225DB42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AQA Specification Reference: 4.1.1.2</a:t>
            </a:r>
          </a:p>
        </p:txBody>
      </p:sp>
    </p:spTree>
    <p:extLst>
      <p:ext uri="{BB962C8B-B14F-4D97-AF65-F5344CB8AC3E}">
        <p14:creationId xmlns:p14="http://schemas.microsoft.com/office/powerpoint/2010/main" val="200095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F297-EDF8-BF40-9DB7-C6E10F6C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Avenir Black" panose="02000503020000020003" pitchFamily="2" charset="0"/>
              </a:rPr>
              <a:t>Prokaryotic</a:t>
            </a:r>
            <a:r>
              <a:rPr lang="en-US" b="1" dirty="0">
                <a:latin typeface="Avenir Black" panose="02000503020000020003" pitchFamily="2" charset="0"/>
              </a:rPr>
              <a:t> cell structure</a:t>
            </a:r>
            <a:endParaRPr lang="en-US" b="1" dirty="0">
              <a:solidFill>
                <a:srgbClr val="00B050"/>
              </a:solidFill>
              <a:latin typeface="Avenir Black" panose="02000503020000020003" pitchFamily="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FCC76F-459C-3E48-B3C9-05B909A8F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487488"/>
            <a:ext cx="7743868" cy="4845578"/>
          </a:xfr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A1A8F59-ACE9-6444-ADDD-0655D5BF668F}"/>
              </a:ext>
            </a:extLst>
          </p:cNvPr>
          <p:cNvSpPr txBox="1">
            <a:spLocks/>
          </p:cNvSpPr>
          <p:nvPr/>
        </p:nvSpPr>
        <p:spPr>
          <a:xfrm>
            <a:off x="7932420" y="1981728"/>
            <a:ext cx="42595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venir Book" panose="02000503020000020003" pitchFamily="2" charset="0"/>
              </a:rPr>
              <a:t>Prokaryotic cells have cytoplasm and a cell membrane surrounded by a cell wall. </a:t>
            </a:r>
          </a:p>
          <a:p>
            <a:r>
              <a:rPr lang="en-US" dirty="0">
                <a:latin typeface="Avenir Book" panose="02000503020000020003" pitchFamily="2" charset="0"/>
              </a:rPr>
              <a:t>The genetic material is </a:t>
            </a:r>
            <a:r>
              <a:rPr lang="en-US" dirty="0">
                <a:highlight>
                  <a:srgbClr val="FFFF00"/>
                </a:highlight>
                <a:latin typeface="Avenir Book" panose="02000503020000020003" pitchFamily="2" charset="0"/>
              </a:rPr>
              <a:t>not enclosed</a:t>
            </a:r>
            <a:r>
              <a:rPr lang="en-US" dirty="0">
                <a:latin typeface="Avenir Book" panose="02000503020000020003" pitchFamily="2" charset="0"/>
              </a:rPr>
              <a:t> in a nucleus. </a:t>
            </a:r>
          </a:p>
          <a:p>
            <a:r>
              <a:rPr lang="en-US" dirty="0">
                <a:latin typeface="Avenir Book" panose="02000503020000020003" pitchFamily="2" charset="0"/>
              </a:rPr>
              <a:t>It is a </a:t>
            </a:r>
            <a:r>
              <a:rPr lang="en-US" dirty="0">
                <a:highlight>
                  <a:srgbClr val="FFFF00"/>
                </a:highlight>
                <a:latin typeface="Avenir Book" panose="02000503020000020003" pitchFamily="2" charset="0"/>
              </a:rPr>
              <a:t>single DNA loop </a:t>
            </a:r>
            <a:r>
              <a:rPr lang="en-US" dirty="0">
                <a:latin typeface="Avenir Book" panose="02000503020000020003" pitchFamily="2" charset="0"/>
              </a:rPr>
              <a:t>and there may be one or more small rings of DNA called </a:t>
            </a:r>
            <a:r>
              <a:rPr lang="en-US" dirty="0">
                <a:highlight>
                  <a:srgbClr val="FFFF00"/>
                </a:highlight>
                <a:latin typeface="Avenir Book" panose="02000503020000020003" pitchFamily="2" charset="0"/>
              </a:rPr>
              <a:t>plasmids</a:t>
            </a:r>
            <a:r>
              <a:rPr lang="en-US" dirty="0">
                <a:latin typeface="Avenir Book" panose="02000503020000020003" pitchFamily="2" charset="0"/>
              </a:rPr>
              <a:t>.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4297C4A-5A2B-1945-9951-B4908411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AQA Specification Reference: 4.1.1.1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6626289-529F-7243-A1EA-BD11626A8DFA}"/>
              </a:ext>
            </a:extLst>
          </p:cNvPr>
          <p:cNvSpPr/>
          <p:nvPr/>
        </p:nvSpPr>
        <p:spPr>
          <a:xfrm>
            <a:off x="838200" y="1939785"/>
            <a:ext cx="1437640" cy="305576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33AACBA-3039-694C-B7FA-F9E2E54BBD8E}"/>
              </a:ext>
            </a:extLst>
          </p:cNvPr>
          <p:cNvSpPr/>
          <p:nvPr/>
        </p:nvSpPr>
        <p:spPr>
          <a:xfrm>
            <a:off x="2540000" y="1756905"/>
            <a:ext cx="1087120" cy="305576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99A902-71B0-B44B-BD1C-64A21D1578BC}"/>
              </a:ext>
            </a:extLst>
          </p:cNvPr>
          <p:cNvSpPr/>
          <p:nvPr/>
        </p:nvSpPr>
        <p:spPr>
          <a:xfrm>
            <a:off x="4473236" y="1683420"/>
            <a:ext cx="1168400" cy="305576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FF5C8F5-35CD-054D-B0F1-8CF3FF7292EA}"/>
              </a:ext>
            </a:extLst>
          </p:cNvPr>
          <p:cNvSpPr/>
          <p:nvPr/>
        </p:nvSpPr>
        <p:spPr>
          <a:xfrm>
            <a:off x="6820196" y="3512220"/>
            <a:ext cx="1168400" cy="305576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1A3C5EB-D3B1-1E46-848E-1B367BF394A9}"/>
              </a:ext>
            </a:extLst>
          </p:cNvPr>
          <p:cNvSpPr/>
          <p:nvPr/>
        </p:nvSpPr>
        <p:spPr>
          <a:xfrm>
            <a:off x="5428276" y="4213260"/>
            <a:ext cx="1168400" cy="305576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A01B8C3-9AC8-9145-8AA2-C25F6B1EA980}"/>
              </a:ext>
            </a:extLst>
          </p:cNvPr>
          <p:cNvSpPr/>
          <p:nvPr/>
        </p:nvSpPr>
        <p:spPr>
          <a:xfrm>
            <a:off x="1384596" y="5960780"/>
            <a:ext cx="1582124" cy="305576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663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F297-EDF8-BF40-9DB7-C6E10F6C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panose="02000503020000020003" pitchFamily="2" charset="0"/>
              </a:rPr>
              <a:t>Cell</a:t>
            </a:r>
            <a:r>
              <a:rPr lang="en-US" b="1" dirty="0">
                <a:solidFill>
                  <a:srgbClr val="00B050"/>
                </a:solidFill>
                <a:latin typeface="Avenir Black" panose="02000503020000020003" pitchFamily="2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venir Black" panose="02000503020000020003" pitchFamily="2" charset="0"/>
              </a:rPr>
              <a:t>Specialisation</a:t>
            </a:r>
            <a:endParaRPr lang="en-US" b="1" dirty="0">
              <a:solidFill>
                <a:srgbClr val="00B050"/>
              </a:solidFill>
              <a:latin typeface="Avenir Black" panose="02000503020000020003" pitchFamily="2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A1A8F59-ACE9-6444-ADDD-0655D5BF668F}"/>
              </a:ext>
            </a:extLst>
          </p:cNvPr>
          <p:cNvSpPr txBox="1">
            <a:spLocks/>
          </p:cNvSpPr>
          <p:nvPr/>
        </p:nvSpPr>
        <p:spPr>
          <a:xfrm>
            <a:off x="976448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venir Book" panose="02000503020000020003" pitchFamily="2" charset="0"/>
              </a:rPr>
              <a:t>Cells may be </a:t>
            </a:r>
            <a:r>
              <a:rPr lang="en-US" dirty="0" err="1">
                <a:latin typeface="Avenir Book" panose="02000503020000020003" pitchFamily="2" charset="0"/>
              </a:rPr>
              <a:t>specialised</a:t>
            </a:r>
            <a:r>
              <a:rPr lang="en-US" dirty="0">
                <a:latin typeface="Avenir Book" panose="02000503020000020003" pitchFamily="2" charset="0"/>
              </a:rPr>
              <a:t> to carry out a particular function.</a:t>
            </a:r>
          </a:p>
          <a:p>
            <a:r>
              <a:rPr lang="en-US" dirty="0">
                <a:latin typeface="Avenir Book" panose="02000503020000020003" pitchFamily="2" charset="0"/>
              </a:rPr>
              <a:t>You need to know </a:t>
            </a:r>
            <a:r>
              <a:rPr lang="en-US" b="1" dirty="0">
                <a:latin typeface="Avenir Book" panose="02000503020000020003" pitchFamily="2" charset="0"/>
              </a:rPr>
              <a:t>sperm cells, nerve cells and muscle cells </a:t>
            </a:r>
            <a:r>
              <a:rPr lang="en-US" dirty="0">
                <a:latin typeface="Avenir Book" panose="02000503020000020003" pitchFamily="2" charset="0"/>
              </a:rPr>
              <a:t>in animals as well as </a:t>
            </a:r>
            <a:r>
              <a:rPr lang="en-US" b="1" dirty="0">
                <a:latin typeface="Avenir Book" panose="02000503020000020003" pitchFamily="2" charset="0"/>
              </a:rPr>
              <a:t>root hair cells, xylem and phloem </a:t>
            </a:r>
            <a:r>
              <a:rPr lang="en-US" dirty="0">
                <a:latin typeface="Avenir Book" panose="02000503020000020003" pitchFamily="2" charset="0"/>
              </a:rPr>
              <a:t>cells in plants. 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4297C4A-5A2B-1945-9951-B4908411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AQA Specification Reference: 4.1.1.3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9DCB4-7813-2E47-A5C1-26012BA3A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48" y="3571873"/>
            <a:ext cx="5549747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8103B-094F-B044-AFDD-DF0ADA4C5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97" y="3297661"/>
            <a:ext cx="4656999" cy="29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2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F297-EDF8-BF40-9DB7-C6E10F6C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venir Black" panose="02000503020000020003" pitchFamily="2" charset="0"/>
              </a:rPr>
              <a:t>Cell</a:t>
            </a:r>
            <a:r>
              <a:rPr lang="en-US" b="1">
                <a:solidFill>
                  <a:srgbClr val="00B050"/>
                </a:solidFill>
                <a:latin typeface="Avenir Black" panose="02000503020000020003" pitchFamily="2" charset="0"/>
              </a:rPr>
              <a:t> Differentiation</a:t>
            </a:r>
            <a:endParaRPr lang="en-US" b="1" dirty="0">
              <a:solidFill>
                <a:srgbClr val="00B050"/>
              </a:solidFill>
              <a:latin typeface="Avenir Black" panose="02000503020000020003" pitchFamily="2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A1A8F59-ACE9-6444-ADDD-0655D5BF668F}"/>
              </a:ext>
            </a:extLst>
          </p:cNvPr>
          <p:cNvSpPr txBox="1">
            <a:spLocks/>
          </p:cNvSpPr>
          <p:nvPr/>
        </p:nvSpPr>
        <p:spPr>
          <a:xfrm>
            <a:off x="838200" y="1487488"/>
            <a:ext cx="4465320" cy="4868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venir Book" panose="02000503020000020003" pitchFamily="2" charset="0"/>
              </a:rPr>
              <a:t>As an organism develops, cells differentiate to form different types of cells. </a:t>
            </a:r>
          </a:p>
          <a:p>
            <a:r>
              <a:rPr lang="en-US" dirty="0">
                <a:latin typeface="Avenir Book" panose="02000503020000020003" pitchFamily="2" charset="0"/>
              </a:rPr>
              <a:t>Most types of </a:t>
            </a:r>
            <a:r>
              <a:rPr lang="en-US" b="1" dirty="0">
                <a:latin typeface="Avenir Book" panose="02000503020000020003" pitchFamily="2" charset="0"/>
              </a:rPr>
              <a:t>animal cell </a:t>
            </a:r>
            <a:r>
              <a:rPr lang="en-US" dirty="0">
                <a:latin typeface="Avenir Book" panose="02000503020000020003" pitchFamily="2" charset="0"/>
              </a:rPr>
              <a:t>differentiate at an early stage. </a:t>
            </a:r>
          </a:p>
          <a:p>
            <a:r>
              <a:rPr lang="en-US" dirty="0">
                <a:latin typeface="Avenir Book" panose="02000503020000020003" pitchFamily="2" charset="0"/>
              </a:rPr>
              <a:t>Many types of </a:t>
            </a:r>
            <a:r>
              <a:rPr lang="en-US" b="1" dirty="0">
                <a:latin typeface="Avenir Book" panose="02000503020000020003" pitchFamily="2" charset="0"/>
              </a:rPr>
              <a:t>plant cells </a:t>
            </a:r>
            <a:r>
              <a:rPr lang="en-US" dirty="0">
                <a:latin typeface="Avenir Book" panose="02000503020000020003" pitchFamily="2" charset="0"/>
              </a:rPr>
              <a:t>retain the ability to differentiate throughout life.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4297C4A-5A2B-1945-9951-B4908411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AQA Specification Reference: 4.1.1.4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2BE93-3987-FE44-A55F-6142AAA1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1338103"/>
            <a:ext cx="6531358" cy="460460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6997649-E931-0148-8CD9-B22E2CC9A42C}"/>
              </a:ext>
            </a:extLst>
          </p:cNvPr>
          <p:cNvSpPr/>
          <p:nvPr/>
        </p:nvSpPr>
        <p:spPr>
          <a:xfrm>
            <a:off x="3400536" y="3202336"/>
            <a:ext cx="1072927" cy="409575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965953A-6AFB-6349-9286-A298F6F7D2B3}"/>
              </a:ext>
            </a:extLst>
          </p:cNvPr>
          <p:cNvSpPr/>
          <p:nvPr/>
        </p:nvSpPr>
        <p:spPr>
          <a:xfrm>
            <a:off x="3464037" y="4446936"/>
            <a:ext cx="917464" cy="409575"/>
          </a:xfrm>
          <a:prstGeom prst="roundRect">
            <a:avLst/>
          </a:prstGeom>
          <a:solidFill>
            <a:srgbClr val="FB4E4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67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455</Words>
  <Application>Microsoft Macintosh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Black</vt:lpstr>
      <vt:lpstr>Avenir Book</vt:lpstr>
      <vt:lpstr>Calibri</vt:lpstr>
      <vt:lpstr>Calibri Light</vt:lpstr>
      <vt:lpstr>Office Theme</vt:lpstr>
      <vt:lpstr>AQA GCSE Cell Structure</vt:lpstr>
      <vt:lpstr>What are cells?</vt:lpstr>
      <vt:lpstr>Prokaryotes vs Eukaryotes</vt:lpstr>
      <vt:lpstr>Plant vs Animal Cells</vt:lpstr>
      <vt:lpstr>Organelle Functions (present in animal and plant cells)</vt:lpstr>
      <vt:lpstr>Organelle Functions (present only in plant cells)</vt:lpstr>
      <vt:lpstr>Prokaryotic cell structure</vt:lpstr>
      <vt:lpstr>Cell Specialisation</vt:lpstr>
      <vt:lpstr>Cell Differentiation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GCSE Cell Structure</dc:title>
  <dc:creator>2015ChanJ</dc:creator>
  <cp:lastModifiedBy>2015ChanJ</cp:lastModifiedBy>
  <cp:revision>18</cp:revision>
  <dcterms:created xsi:type="dcterms:W3CDTF">2020-09-27T12:53:11Z</dcterms:created>
  <dcterms:modified xsi:type="dcterms:W3CDTF">2020-09-27T18:03:40Z</dcterms:modified>
</cp:coreProperties>
</file>