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82" r:id="rId2"/>
    <p:sldId id="383" r:id="rId3"/>
    <p:sldId id="384" r:id="rId4"/>
    <p:sldId id="389" r:id="rId5"/>
    <p:sldId id="386" r:id="rId6"/>
    <p:sldId id="390" r:id="rId7"/>
    <p:sldId id="388" r:id="rId8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4D85"/>
    <a:srgbClr val="964985"/>
    <a:srgbClr val="A84591"/>
    <a:srgbClr val="EADD0A"/>
    <a:srgbClr val="2B2C7C"/>
    <a:srgbClr val="F6A21A"/>
    <a:srgbClr val="FAE105"/>
    <a:srgbClr val="C06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690" autoAdjust="0"/>
  </p:normalViewPr>
  <p:slideViewPr>
    <p:cSldViewPr>
      <p:cViewPr varScale="1">
        <p:scale>
          <a:sx n="173" d="100"/>
          <a:sy n="173" d="100"/>
        </p:scale>
        <p:origin x="132" y="33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F36617-4216-42DE-8D9D-84532D520162}" type="datetimeFigureOut">
              <a:rPr lang="en-US" altLang="en-US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2F2F12-A9AE-49F6-9019-CDF078D8F7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2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F2F12-A9AE-49F6-9019-CDF078D8F7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77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0024"/>
            <a:ext cx="6858000" cy="136790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8646"/>
            <a:ext cx="6858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8F21C5-637A-477A-B645-24A17FE7633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AC6D-FE88-456D-89EC-2308FD518BC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6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39300"/>
            <a:ext cx="7886700" cy="6827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2855"/>
            <a:ext cx="7886700" cy="28164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2097"/>
            <a:ext cx="7885509" cy="568727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7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294528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1166"/>
            <a:ext cx="7885509" cy="125152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648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271"/>
            <a:ext cx="6977064" cy="2494087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1441"/>
            <a:ext cx="7884318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655687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000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77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140"/>
            <a:ext cx="7886700" cy="209319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2151"/>
            <a:ext cx="7885509" cy="950537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90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1625"/>
            <a:ext cx="2210150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125"/>
            <a:ext cx="2195513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1625"/>
            <a:ext cx="220218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125"/>
            <a:ext cx="2210096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1625"/>
            <a:ext cx="2199085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125"/>
            <a:ext cx="2199085" cy="29911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93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1253"/>
            <a:ext cx="2205038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295"/>
            <a:ext cx="220503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1471"/>
            <a:ext cx="220503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1253"/>
            <a:ext cx="219789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295"/>
            <a:ext cx="2197894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1471"/>
            <a:ext cx="2200805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1253"/>
            <a:ext cx="2199085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295"/>
            <a:ext cx="2199085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1469"/>
            <a:ext cx="2201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29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37DD2-CB78-4078-878E-40DF07F5685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E9AFC-3AFE-415C-BA7F-9E10E0B951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7356E-9791-42D5-83DE-1FEEEC14CF6D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2C02D-E50E-43E1-9320-37EC4FD7FCA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49934-1C8D-48B5-BC61-BEB6E54A7F28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0C7F2-C2BA-414E-9165-C8D27112BC0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0024"/>
            <a:ext cx="6858000" cy="136790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062"/>
            <a:ext cx="6858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DCADA-DCE3-4BE5-9066-0B35C84B4348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A958E-6F02-4C6E-8CDD-4DBAF58F683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354"/>
            <a:ext cx="3768912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354"/>
            <a:ext cx="377547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D4B17-3B52-4F35-9EE8-33E359E39A10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F4155-7A27-4177-B2E5-A7ACA84BD8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0969"/>
            <a:ext cx="3768912" cy="686593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7563"/>
            <a:ext cx="3768912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0969"/>
            <a:ext cx="3776661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7563"/>
            <a:ext cx="377666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A5D05-7B66-4DF1-84AE-A2ADED81D9D1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C24F-B5D2-4068-9785-D3520DF3E41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8BFCF-9601-4DD9-AF5B-3BC02A8622B2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A5BDE-BAFE-4726-83A8-71222D47D3A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B290B-87C5-44CB-A447-0C3E96588C9C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5E647-8AB3-4E10-B6D7-82CE63C600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B099A-C73F-463E-B7D7-9A4A0A998EA1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545ED-E54A-4202-89C5-0F05F843CCF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500"/>
            <a:ext cx="2739019" cy="3176323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5BE34-94ED-416E-8F95-753E839579FB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4B79-98BF-49AC-B0DF-0512AADEBE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354"/>
            <a:ext cx="76753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2/29/2016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28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91535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81000" y="36195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3200" dirty="0" err="1" smtClean="0">
                <a:latin typeface="Arial Black" panose="020B0A04020102020204" pitchFamily="34" charset="0"/>
              </a:rPr>
              <a:t>TeamDudley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Wednesday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March 3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5029200" y="3619500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The Allstate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Intelligent Virtual Assistant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Challenge</a:t>
            </a:r>
            <a:endParaRPr lang="en-US" altLang="en-US" sz="1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240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7450"/>
            <a:ext cx="7886700" cy="11046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TeamDudley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Brain Builder + Smart Support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62100"/>
            <a:ext cx="2286000" cy="990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Andy Dudley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Joanna </a:t>
            </a:r>
            <a:r>
              <a:rPr lang="en-US" dirty="0" err="1" smtClean="0">
                <a:solidFill>
                  <a:schemeClr val="tx1"/>
                </a:solidFill>
              </a:rPr>
              <a:t>Zurawek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54" y="1453116"/>
            <a:ext cx="3134443" cy="3124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92" y="1430256"/>
            <a:ext cx="3116506" cy="3147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8" name="Title 15"/>
          <p:cNvSpPr txBox="1">
            <a:spLocks/>
          </p:cNvSpPr>
          <p:nvPr/>
        </p:nvSpPr>
        <p:spPr>
          <a:xfrm>
            <a:off x="609600" y="2953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Overview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94760" y="205260"/>
            <a:ext cx="1844040" cy="635895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TeamDudley</a:t>
            </a:r>
            <a:endParaRPr lang="en-US" sz="1800" dirty="0"/>
          </a:p>
        </p:txBody>
      </p:sp>
      <p:pic>
        <p:nvPicPr>
          <p:cNvPr id="1028" name="Picture 4" descr="http://www.clker.com/cliparts/4/L/S/7/I/w/brain-md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382020"/>
            <a:ext cx="1752600" cy="13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81699" y="463974"/>
            <a:ext cx="3167953" cy="2771895"/>
            <a:chOff x="65391" y="306644"/>
            <a:chExt cx="3167953" cy="2771895"/>
          </a:xfrm>
        </p:grpSpPr>
        <p:sp>
          <p:nvSpPr>
            <p:cNvPr id="5" name="Rectangle 4"/>
            <p:cNvSpPr/>
            <p:nvPr/>
          </p:nvSpPr>
          <p:spPr>
            <a:xfrm>
              <a:off x="65391" y="306644"/>
              <a:ext cx="186442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smtClean="0">
                  <a:solidFill>
                    <a:schemeClr val="accent6"/>
                  </a:solidFill>
                </a:rPr>
                <a:t>Brain Builder</a:t>
              </a:r>
              <a:endParaRPr lang="en-US" sz="25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391" y="354284"/>
              <a:ext cx="3167953" cy="272425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Parse text from KB articles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Generate word bank to compare against user input.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Determine useful information for each step and place in an standardized data structure.</a:t>
              </a:r>
            </a:p>
            <a:p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3223017" y="1842509"/>
            <a:ext cx="453270" cy="2522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90341" y="436622"/>
            <a:ext cx="3048000" cy="2755792"/>
            <a:chOff x="5575014" y="275528"/>
            <a:chExt cx="3048000" cy="2755792"/>
          </a:xfrm>
        </p:grpSpPr>
        <p:sp>
          <p:nvSpPr>
            <p:cNvPr id="12" name="Rectangle 11"/>
            <p:cNvSpPr/>
            <p:nvPr/>
          </p:nvSpPr>
          <p:spPr>
            <a:xfrm>
              <a:off x="5575014" y="275528"/>
              <a:ext cx="207460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smtClean="0">
                  <a:solidFill>
                    <a:schemeClr val="accent6"/>
                  </a:solidFill>
                </a:rPr>
                <a:t>Smart </a:t>
              </a:r>
              <a:r>
                <a:rPr lang="en-US" sz="2500" dirty="0">
                  <a:solidFill>
                    <a:schemeClr val="accent6"/>
                  </a:solidFill>
                </a:rPr>
                <a:t>Support</a:t>
              </a:r>
              <a:endParaRPr lang="en-US" sz="25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5014" y="302880"/>
              <a:ext cx="3048000" cy="27284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The chat client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Match the client’s request with a relevant KB article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600" dirty="0" smtClean="0">
                  <a:solidFill>
                    <a:schemeClr val="tx1"/>
                  </a:solidFill>
                </a:rPr>
                <a:t>Walk user through each step, acquiring domain knowledge where applicable.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217976" y="1808750"/>
            <a:ext cx="636151" cy="2522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2180" y="2712649"/>
            <a:ext cx="1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BRAIN</a:t>
            </a:r>
            <a:endParaRPr lang="en-US" sz="2800" dirty="0">
              <a:solidFill>
                <a:schemeClr val="accent3"/>
              </a:solidFill>
            </a:endParaRPr>
          </a:p>
        </p:txBody>
      </p:sp>
      <p:pic>
        <p:nvPicPr>
          <p:cNvPr id="1030" name="Picture 6" descr="NLT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09" y="3817472"/>
            <a:ext cx="822960" cy="864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62599"/>
            <a:ext cx="1207651" cy="1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9" y="4045700"/>
            <a:ext cx="2166047" cy="641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Brain Builder (Semantics)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03178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“Verify </a:t>
            </a:r>
            <a:r>
              <a:rPr lang="en-US" dirty="0"/>
              <a:t>that the customer is requesting a change to their billing address only or also their mailing </a:t>
            </a:r>
            <a:r>
              <a:rPr lang="en-US" dirty="0" smtClean="0"/>
              <a:t>address”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86518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or_also_bool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7020" y="2098986"/>
            <a:ext cx="230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 you requesting a change to your billing address only or also your mailing address?</a:t>
            </a:r>
            <a:endParaRPr lang="en-US" sz="16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4247" y="1616336"/>
            <a:ext cx="6676073" cy="2803070"/>
            <a:chOff x="-28098" y="1564750"/>
            <a:chExt cx="6676073" cy="2803070"/>
          </a:xfrm>
        </p:grpSpPr>
        <p:grpSp>
          <p:nvGrpSpPr>
            <p:cNvPr id="53" name="Group 52"/>
            <p:cNvGrpSpPr/>
            <p:nvPr/>
          </p:nvGrpSpPr>
          <p:grpSpPr>
            <a:xfrm>
              <a:off x="-28098" y="2155469"/>
              <a:ext cx="5408295" cy="2212351"/>
              <a:chOff x="93345" y="1718766"/>
              <a:chExt cx="5408295" cy="22123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34640" y="3592563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update_domain_knowledge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47775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or_bool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3345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accent3"/>
                    </a:solidFill>
                  </a:rPr>
                  <a:t>or_also_bool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2640" y="359256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yes_no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76400" y="1718766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Verify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1550670" y="2062276"/>
                <a:ext cx="251460" cy="160383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230630" y="2188497"/>
                <a:ext cx="445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or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000" y="2745215"/>
                <a:ext cx="560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3"/>
                    </a:solidFill>
                  </a:rPr>
                  <a:t>also</a:t>
                </a: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1042035" y="2502608"/>
                <a:ext cx="280035" cy="242607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8" idx="0"/>
              </p:cNvCxnSpPr>
              <p:nvPr/>
            </p:nvCxnSpPr>
            <p:spPr>
              <a:xfrm flipH="1">
                <a:off x="779145" y="3075572"/>
                <a:ext cx="102870" cy="516991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464945" y="2509070"/>
                <a:ext cx="137160" cy="10507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744980" y="2222659"/>
                <a:ext cx="6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&lt;VB&gt;</a:t>
                </a:r>
                <a:endParaRPr lang="en-US" sz="1600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>
                <a:off x="2047875" y="2069928"/>
                <a:ext cx="7620" cy="1527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554604" y="2222659"/>
                <a:ext cx="1407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&lt;noun entity&gt;</a:t>
                </a:r>
                <a:endParaRPr lang="en-US" sz="16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06955" y="2062276"/>
                <a:ext cx="833914" cy="2015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76450" y="2535236"/>
                <a:ext cx="358140" cy="1000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7553" y="2548225"/>
                <a:ext cx="358140" cy="1000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521870" y="1564750"/>
              <a:ext cx="31261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66D9EF"/>
                  </a:solidFill>
                  <a:latin typeface="Menlo"/>
                </a:rPr>
                <a:t>elif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tagged_words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'Verify'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statement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[]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questionType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None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'or'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in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words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: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questionType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'OPTION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</a:t>
              </a:r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'also'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in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words: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step_type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or_also_bool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else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 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step_type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or_bool</a:t>
              </a:r>
              <a:r>
                <a:rPr lang="en-US" sz="1000" dirty="0" smtClean="0">
                  <a:solidFill>
                    <a:srgbClr val="E6DB74"/>
                  </a:solidFill>
                  <a:latin typeface="Menlo"/>
                </a:rPr>
                <a:t>'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1721" y="1809248"/>
            <a:ext cx="5600906" cy="2098487"/>
            <a:chOff x="171721" y="1809248"/>
            <a:chExt cx="5600906" cy="2098487"/>
          </a:xfrm>
        </p:grpSpPr>
        <p:sp>
          <p:nvSpPr>
            <p:cNvPr id="56" name="Rectangle 55"/>
            <p:cNvSpPr/>
            <p:nvPr/>
          </p:nvSpPr>
          <p:spPr>
            <a:xfrm>
              <a:off x="1200627" y="1809248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Get everything from the first possessive on into a chunk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pl-PL" sz="1000" dirty="0">
                  <a:solidFill>
                    <a:srgbClr val="F8F8F2"/>
                  </a:solidFill>
                  <a:latin typeface="Menlo"/>
                </a:rPr>
                <a:t>chunkGram </a:t>
              </a:r>
              <a:r>
                <a:rPr lang="pl-PL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pl-PL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pl-PL" sz="1000" dirty="0">
                  <a:solidFill>
                    <a:srgbClr val="E6DB74"/>
                  </a:solidFill>
                  <a:latin typeface="Menlo"/>
                </a:rPr>
                <a:t>r"""Chunk: {&lt;POS|PRP\$&gt;&lt;.*&gt;*&lt;NN.?&gt;+&lt;.*&gt;*&lt;CC&gt;&lt;.*&gt;*&lt;NN.?&gt;+}"""</a:t>
              </a:r>
              <a:endParaRPr lang="pl-PL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chunkParser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nltk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RegexpParser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chunkGram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)</a:t>
              </a:r>
            </a:p>
            <a:p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chunked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chunkParser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parse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(tagged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)</a:t>
              </a:r>
            </a:p>
            <a:p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main_entities</a:t>
              </a:r>
              <a:r>
                <a:rPr lang="en-US" sz="1000" dirty="0" err="1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extend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extractChunk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(chunked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))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21" y="3242348"/>
              <a:ext cx="5385476" cy="665387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5908835" y="3899478"/>
            <a:ext cx="20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mailing_address_bool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908835" y="3587643"/>
            <a:ext cx="20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billing_address_bool</a:t>
            </a:r>
            <a:endParaRPr lang="en-US" sz="16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5667349" y="1420936"/>
            <a:ext cx="3322821" cy="3493963"/>
            <a:chOff x="5667349" y="1420936"/>
            <a:chExt cx="3322821" cy="3493963"/>
          </a:xfrm>
        </p:grpSpPr>
        <p:sp>
          <p:nvSpPr>
            <p:cNvPr id="8" name="Rectangle 7"/>
            <p:cNvSpPr/>
            <p:nvPr/>
          </p:nvSpPr>
          <p:spPr>
            <a:xfrm>
              <a:off x="5874067" y="3194342"/>
              <a:ext cx="3048000" cy="15854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4067" y="3176204"/>
              <a:ext cx="170373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 smtClean="0">
                  <a:solidFill>
                    <a:schemeClr val="accent6"/>
                  </a:solidFill>
                </a:rPr>
                <a:t>boolKnowledgeDict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0" y="1865183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accent6"/>
                  </a:solidFill>
                </a:rPr>
                <a:t>step_type</a:t>
              </a:r>
              <a:r>
                <a:rPr lang="en-US" sz="1600" dirty="0" smtClean="0">
                  <a:solidFill>
                    <a:schemeClr val="accent6"/>
                  </a:solidFill>
                </a:rPr>
                <a:t>: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4520" y="20989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statement: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00072" y="1443266"/>
              <a:ext cx="3290098" cy="34716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endParaRPr lang="en-US" sz="1600" dirty="0" smtClean="0">
                <a:solidFill>
                  <a:schemeClr val="accent3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667349" y="1420936"/>
              <a:ext cx="127637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chemeClr val="accent3"/>
                  </a:solidFill>
                </a:rPr>
                <a:t>BrainEntry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7200" y="1326047"/>
            <a:ext cx="8585570" cy="3736589"/>
            <a:chOff x="177430" y="1030626"/>
            <a:chExt cx="8585570" cy="3736589"/>
          </a:xfrm>
        </p:grpSpPr>
        <p:sp>
          <p:nvSpPr>
            <p:cNvPr id="65" name="Oval 64"/>
            <p:cNvSpPr/>
            <p:nvPr/>
          </p:nvSpPr>
          <p:spPr>
            <a:xfrm>
              <a:off x="3276600" y="2741114"/>
              <a:ext cx="838201" cy="48921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First Word</a:t>
              </a:r>
              <a:endParaRPr lang="en-US" sz="1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276600" y="1977822"/>
              <a:ext cx="838200" cy="413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Update</a:t>
              </a:r>
              <a:endParaRPr lang="en-US" sz="1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281662" y="2131259"/>
              <a:ext cx="899160" cy="44937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Confirm</a:t>
              </a:r>
              <a:endParaRPr lang="en-US" sz="10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4373050" y="3154877"/>
              <a:ext cx="838200" cy="413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Verify</a:t>
              </a:r>
              <a:endParaRPr lang="en-US" sz="10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253467" y="3441611"/>
              <a:ext cx="887506" cy="461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Resolve</a:t>
              </a:r>
              <a:endParaRPr lang="en-US" sz="1000" dirty="0"/>
            </a:p>
          </p:txBody>
        </p:sp>
        <p:cxnSp>
          <p:nvCxnSpPr>
            <p:cNvPr id="70" name="Straight Arrow Connector 69"/>
            <p:cNvCxnSpPr>
              <a:stCxn id="65" idx="0"/>
              <a:endCxn id="66" idx="4"/>
            </p:cNvCxnSpPr>
            <p:nvPr/>
          </p:nvCxnSpPr>
          <p:spPr>
            <a:xfrm flipH="1" flipV="1">
              <a:off x="3695700" y="2391367"/>
              <a:ext cx="1" cy="34974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7"/>
              <a:endCxn id="67" idx="4"/>
            </p:cNvCxnSpPr>
            <p:nvPr/>
          </p:nvCxnSpPr>
          <p:spPr>
            <a:xfrm flipV="1">
              <a:off x="3992049" y="2580629"/>
              <a:ext cx="739193" cy="23212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5"/>
              <a:endCxn id="68" idx="2"/>
            </p:cNvCxnSpPr>
            <p:nvPr/>
          </p:nvCxnSpPr>
          <p:spPr>
            <a:xfrm>
              <a:off x="3992049" y="3158683"/>
              <a:ext cx="381001" cy="202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5" idx="4"/>
              <a:endCxn id="69" idx="0"/>
            </p:cNvCxnSpPr>
            <p:nvPr/>
          </p:nvCxnSpPr>
          <p:spPr>
            <a:xfrm>
              <a:off x="3695701" y="3230327"/>
              <a:ext cx="1519" cy="211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229936" y="2774399"/>
              <a:ext cx="893625" cy="44567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If</a:t>
              </a:r>
              <a:endParaRPr lang="en-US" sz="1000" dirty="0"/>
            </a:p>
          </p:txBody>
        </p:sp>
        <p:cxnSp>
          <p:nvCxnSpPr>
            <p:cNvPr id="75" name="Straight Arrow Connector 74"/>
            <p:cNvCxnSpPr>
              <a:stCxn id="65" idx="2"/>
              <a:endCxn id="74" idx="6"/>
            </p:cNvCxnSpPr>
            <p:nvPr/>
          </p:nvCxnSpPr>
          <p:spPr>
            <a:xfrm flipH="1">
              <a:off x="3123561" y="2985721"/>
              <a:ext cx="153039" cy="1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373050" y="1407541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77" name="Elbow Connector 76"/>
            <p:cNvCxnSpPr>
              <a:stCxn id="66" idx="0"/>
              <a:endCxn id="76" idx="1"/>
            </p:cNvCxnSpPr>
            <p:nvPr/>
          </p:nvCxnSpPr>
          <p:spPr>
            <a:xfrm rot="5400000" flipH="1" flipV="1">
              <a:off x="3844485" y="1449257"/>
              <a:ext cx="379781" cy="6773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019800" y="1051291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Domain Knowledge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81800" y="3475343"/>
              <a:ext cx="1143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Bool</a:t>
              </a:r>
              <a:r>
                <a:rPr lang="en-US" sz="1200" dirty="0" smtClean="0"/>
                <a:t> Domain Knowledge</a:t>
              </a:r>
              <a:endParaRPr lang="en-US" sz="1200" dirty="0"/>
            </a:p>
          </p:txBody>
        </p:sp>
        <p:cxnSp>
          <p:nvCxnSpPr>
            <p:cNvPr id="80" name="Elbow Connector 79"/>
            <p:cNvCxnSpPr>
              <a:stCxn id="76" idx="0"/>
              <a:endCxn id="78" idx="1"/>
            </p:cNvCxnSpPr>
            <p:nvPr/>
          </p:nvCxnSpPr>
          <p:spPr>
            <a:xfrm rot="5400000" flipH="1" flipV="1">
              <a:off x="5296637" y="684379"/>
              <a:ext cx="165750" cy="12805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7" idx="0"/>
              <a:endCxn id="76" idx="2"/>
            </p:cNvCxnSpPr>
            <p:nvPr/>
          </p:nvCxnSpPr>
          <p:spPr>
            <a:xfrm flipV="1">
              <a:off x="4731242" y="1788541"/>
              <a:ext cx="7983" cy="34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401434" y="4142041"/>
              <a:ext cx="588532" cy="146537"/>
            </a:xfrm>
            <a:prstGeom prst="rect">
              <a:avLst/>
            </a:prstGeom>
            <a:solidFill>
              <a:srgbClr val="A845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Action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stCxn id="69" idx="4"/>
              <a:endCxn id="82" idx="0"/>
            </p:cNvCxnSpPr>
            <p:nvPr/>
          </p:nvCxnSpPr>
          <p:spPr>
            <a:xfrm flipH="1">
              <a:off x="3695700" y="3902849"/>
              <a:ext cx="1520" cy="239192"/>
            </a:xfrm>
            <a:prstGeom prst="straightConnector1">
              <a:avLst/>
            </a:prstGeom>
            <a:ln>
              <a:solidFill>
                <a:srgbClr val="974D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302095" y="1999475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85" name="Elbow Connector 84"/>
            <p:cNvCxnSpPr>
              <a:stCxn id="68" idx="0"/>
              <a:endCxn id="84" idx="2"/>
            </p:cNvCxnSpPr>
            <p:nvPr/>
          </p:nvCxnSpPr>
          <p:spPr>
            <a:xfrm rot="5400000" flipH="1" flipV="1">
              <a:off x="4843009" y="2329616"/>
              <a:ext cx="774402" cy="876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4" idx="0"/>
              <a:endCxn id="78" idx="2"/>
            </p:cNvCxnSpPr>
            <p:nvPr/>
          </p:nvCxnSpPr>
          <p:spPr>
            <a:xfrm rot="5400000" flipH="1" flipV="1">
              <a:off x="5808093" y="1292468"/>
              <a:ext cx="567184" cy="846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163230" y="2678216"/>
              <a:ext cx="514324" cy="3068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Or</a:t>
              </a:r>
              <a:endParaRPr lang="en-US" sz="10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6114683" y="3154877"/>
              <a:ext cx="611417" cy="3637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Or Also</a:t>
              </a:r>
              <a:endParaRPr lang="en-US" sz="1000" dirty="0"/>
            </a:p>
          </p:txBody>
        </p:sp>
        <p:cxnSp>
          <p:nvCxnSpPr>
            <p:cNvPr id="89" name="Straight Arrow Connector 88"/>
            <p:cNvCxnSpPr>
              <a:stCxn id="68" idx="7"/>
              <a:endCxn id="87" idx="2"/>
            </p:cNvCxnSpPr>
            <p:nvPr/>
          </p:nvCxnSpPr>
          <p:spPr>
            <a:xfrm flipV="1">
              <a:off x="5088498" y="2831652"/>
              <a:ext cx="1074732" cy="383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8" idx="6"/>
              <a:endCxn id="88" idx="2"/>
            </p:cNvCxnSpPr>
            <p:nvPr/>
          </p:nvCxnSpPr>
          <p:spPr>
            <a:xfrm flipV="1">
              <a:off x="5211250" y="3336747"/>
              <a:ext cx="903433" cy="24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6988006" y="1945557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Entities</a:t>
              </a:r>
              <a:endParaRPr lang="en-US" sz="1050" dirty="0"/>
            </a:p>
          </p:txBody>
        </p:sp>
        <p:cxnSp>
          <p:nvCxnSpPr>
            <p:cNvPr id="92" name="Elbow Connector 91"/>
            <p:cNvCxnSpPr>
              <a:stCxn id="87" idx="0"/>
              <a:endCxn id="91" idx="1"/>
            </p:cNvCxnSpPr>
            <p:nvPr/>
          </p:nvCxnSpPr>
          <p:spPr>
            <a:xfrm rot="5400000" flipH="1" flipV="1">
              <a:off x="6433120" y="2123330"/>
              <a:ext cx="542159" cy="567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8" idx="6"/>
              <a:endCxn id="91" idx="2"/>
            </p:cNvCxnSpPr>
            <p:nvPr/>
          </p:nvCxnSpPr>
          <p:spPr>
            <a:xfrm flipV="1">
              <a:off x="6726100" y="2326557"/>
              <a:ext cx="628081" cy="1010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1" idx="0"/>
              <a:endCxn id="78" idx="3"/>
            </p:cNvCxnSpPr>
            <p:nvPr/>
          </p:nvCxnSpPr>
          <p:spPr>
            <a:xfrm rot="16200000" flipV="1">
              <a:off x="6830408" y="1421783"/>
              <a:ext cx="703766" cy="343781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5407993" y="3605348"/>
              <a:ext cx="588532" cy="146537"/>
            </a:xfrm>
            <a:prstGeom prst="rect">
              <a:avLst/>
            </a:prstGeom>
            <a:solidFill>
              <a:srgbClr val="A845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Action</a:t>
              </a:r>
              <a:endParaRPr lang="en-US" sz="1000" dirty="0"/>
            </a:p>
          </p:txBody>
        </p:sp>
        <p:cxnSp>
          <p:nvCxnSpPr>
            <p:cNvPr id="96" name="Elbow Connector 95"/>
            <p:cNvCxnSpPr>
              <a:stCxn id="68" idx="4"/>
              <a:endCxn id="95" idx="1"/>
            </p:cNvCxnSpPr>
            <p:nvPr/>
          </p:nvCxnSpPr>
          <p:spPr>
            <a:xfrm rot="16200000" flipH="1">
              <a:off x="5044974" y="3315597"/>
              <a:ext cx="110195" cy="615843"/>
            </a:xfrm>
            <a:prstGeom prst="bentConnector2">
              <a:avLst/>
            </a:prstGeom>
            <a:ln>
              <a:solidFill>
                <a:srgbClr val="964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5" idx="3"/>
              <a:endCxn id="79" idx="1"/>
            </p:cNvCxnSpPr>
            <p:nvPr/>
          </p:nvCxnSpPr>
          <p:spPr>
            <a:xfrm flipV="1">
              <a:off x="5996525" y="3665843"/>
              <a:ext cx="785275" cy="12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91" idx="3"/>
              <a:endCxn id="79" idx="3"/>
            </p:cNvCxnSpPr>
            <p:nvPr/>
          </p:nvCxnSpPr>
          <p:spPr>
            <a:xfrm>
              <a:off x="7720356" y="2136057"/>
              <a:ext cx="204444" cy="1529786"/>
            </a:xfrm>
            <a:prstGeom prst="bentConnector3">
              <a:avLst>
                <a:gd name="adj1" fmla="val 211815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030225" y="2046013"/>
              <a:ext cx="849191" cy="2849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Domain Knowledge</a:t>
              </a:r>
              <a:endParaRPr lang="en-US" sz="1000" dirty="0"/>
            </a:p>
          </p:txBody>
        </p:sp>
        <p:cxnSp>
          <p:nvCxnSpPr>
            <p:cNvPr id="100" name="Straight Arrow Connector 99"/>
            <p:cNvCxnSpPr>
              <a:stCxn id="99" idx="3"/>
              <a:endCxn id="66" idx="2"/>
            </p:cNvCxnSpPr>
            <p:nvPr/>
          </p:nvCxnSpPr>
          <p:spPr>
            <a:xfrm flipV="1">
              <a:off x="1879416" y="2184595"/>
              <a:ext cx="1397184" cy="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030225" y="3432403"/>
              <a:ext cx="849191" cy="2849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Domain Knowledge</a:t>
              </a:r>
              <a:endParaRPr lang="en-US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942964" y="4142310"/>
              <a:ext cx="1023711" cy="4331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Complicated If</a:t>
              </a:r>
              <a:endParaRPr lang="en-US" sz="800" dirty="0"/>
            </a:p>
          </p:txBody>
        </p:sp>
        <p:cxnSp>
          <p:nvCxnSpPr>
            <p:cNvPr id="103" name="Straight Arrow Connector 102"/>
            <p:cNvCxnSpPr>
              <a:stCxn id="101" idx="2"/>
              <a:endCxn id="102" idx="0"/>
            </p:cNvCxnSpPr>
            <p:nvPr/>
          </p:nvCxnSpPr>
          <p:spPr>
            <a:xfrm flipH="1">
              <a:off x="1454820" y="3717349"/>
              <a:ext cx="1" cy="424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1088646" y="2803488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105" name="Straight Arrow Connector 104"/>
            <p:cNvCxnSpPr>
              <a:stCxn id="74" idx="2"/>
              <a:endCxn id="104" idx="3"/>
            </p:cNvCxnSpPr>
            <p:nvPr/>
          </p:nvCxnSpPr>
          <p:spPr>
            <a:xfrm flipH="1" flipV="1">
              <a:off x="1820996" y="2993988"/>
              <a:ext cx="408940" cy="3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4" idx="0"/>
              <a:endCxn id="99" idx="2"/>
            </p:cNvCxnSpPr>
            <p:nvPr/>
          </p:nvCxnSpPr>
          <p:spPr>
            <a:xfrm flipV="1">
              <a:off x="1454821" y="2330959"/>
              <a:ext cx="0" cy="47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4" idx="2"/>
              <a:endCxn id="101" idx="0"/>
            </p:cNvCxnSpPr>
            <p:nvPr/>
          </p:nvCxnSpPr>
          <p:spPr>
            <a:xfrm>
              <a:off x="1454821" y="3184488"/>
              <a:ext cx="0" cy="247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177431" y="3672230"/>
              <a:ext cx="740892" cy="365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Update</a:t>
              </a:r>
              <a:endParaRPr lang="en-US" sz="800" dirty="0"/>
            </a:p>
          </p:txBody>
        </p:sp>
        <p:cxnSp>
          <p:nvCxnSpPr>
            <p:cNvPr id="109" name="Elbow Connector 108"/>
            <p:cNvCxnSpPr>
              <a:stCxn id="102" idx="2"/>
              <a:endCxn id="108" idx="4"/>
            </p:cNvCxnSpPr>
            <p:nvPr/>
          </p:nvCxnSpPr>
          <p:spPr>
            <a:xfrm rot="10800000">
              <a:off x="547878" y="4037766"/>
              <a:ext cx="395087" cy="3211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8" idx="0"/>
              <a:endCxn id="76" idx="1"/>
            </p:cNvCxnSpPr>
            <p:nvPr/>
          </p:nvCxnSpPr>
          <p:spPr>
            <a:xfrm rot="5400000" flipH="1" flipV="1">
              <a:off x="1423369" y="722550"/>
              <a:ext cx="2074189" cy="38251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8" idx="2"/>
              <a:endCxn id="79" idx="2"/>
            </p:cNvCxnSpPr>
            <p:nvPr/>
          </p:nvCxnSpPr>
          <p:spPr>
            <a:xfrm rot="10800000" flipH="1" flipV="1">
              <a:off x="177430" y="3854997"/>
              <a:ext cx="7175869" cy="1345"/>
            </a:xfrm>
            <a:prstGeom prst="bentConnector4">
              <a:avLst>
                <a:gd name="adj1" fmla="val -1381"/>
                <a:gd name="adj2" fmla="val 6457754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2478877" y="4171046"/>
              <a:ext cx="740892" cy="365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Verify</a:t>
              </a:r>
              <a:endParaRPr lang="en-US" sz="800" dirty="0"/>
            </a:p>
          </p:txBody>
        </p:sp>
        <p:cxnSp>
          <p:nvCxnSpPr>
            <p:cNvPr id="113" name="Straight Arrow Connector 112"/>
            <p:cNvCxnSpPr>
              <a:stCxn id="102" idx="6"/>
              <a:endCxn id="112" idx="2"/>
            </p:cNvCxnSpPr>
            <p:nvPr/>
          </p:nvCxnSpPr>
          <p:spPr>
            <a:xfrm flipV="1">
              <a:off x="1966675" y="4353814"/>
              <a:ext cx="512202" cy="5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flipV="1">
              <a:off x="4897323" y="3855670"/>
              <a:ext cx="2308679" cy="4962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981479" y="1960441"/>
              <a:ext cx="14857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 a conditional</a:t>
              </a:r>
              <a:endParaRPr lang="en-US" sz="1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54820" y="2471413"/>
              <a:ext cx="611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exists in</a:t>
              </a:r>
              <a:endParaRPr lang="en-US" sz="1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994" y="3156425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not in</a:t>
              </a:r>
              <a:endParaRPr lang="en-US" sz="1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00994" y="3773896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 a</a:t>
              </a:r>
              <a:endParaRPr 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3807" y="4313598"/>
              <a:ext cx="72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66650" y="4312554"/>
              <a:ext cx="72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80433" y="2787170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07264" y="1400253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073802" y="1030626"/>
              <a:ext cx="611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exists in</a:t>
              </a:r>
              <a:endParaRPr lang="en-US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86530" y="2717634"/>
              <a:ext cx="676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flags added to</a:t>
              </a:r>
              <a:endParaRPr 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35857" y="193967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 2</a:t>
              </a:r>
              <a:endParaRPr lang="en-US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51778" y="314129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 2</a:t>
              </a:r>
              <a:endParaRPr 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19335" y="2541178"/>
              <a:ext cx="580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has</a:t>
              </a:r>
              <a:endParaRPr lang="en-US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53207" y="1490299"/>
              <a:ext cx="676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added to</a:t>
              </a:r>
              <a:endParaRPr lang="en-US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19044" y="386149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785942" y="3495975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51948" y="3646976"/>
              <a:ext cx="10360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flags added to</a:t>
              </a:r>
              <a:endParaRPr 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86372" y="452099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relies on</a:t>
              </a:r>
              <a:endParaRPr 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65483" y="4141127"/>
              <a:ext cx="10524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flags added to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18074" y="4153777"/>
              <a:ext cx="73235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Named</a:t>
              </a:r>
            </a:p>
            <a:p>
              <a:pPr algn="ctr"/>
              <a:r>
                <a:rPr lang="en-US" sz="1050" dirty="0" smtClean="0"/>
                <a:t>Entity</a:t>
              </a:r>
              <a:endParaRPr lang="en-US" sz="1050" dirty="0"/>
            </a:p>
          </p:txBody>
        </p:sp>
        <p:cxnSp>
          <p:nvCxnSpPr>
            <p:cNvPr id="135" name="Straight Arrow Connector 134"/>
            <p:cNvCxnSpPr>
              <a:stCxn id="112" idx="6"/>
              <a:endCxn id="134" idx="1"/>
            </p:cNvCxnSpPr>
            <p:nvPr/>
          </p:nvCxnSpPr>
          <p:spPr>
            <a:xfrm flipV="1">
              <a:off x="3219769" y="4344277"/>
              <a:ext cx="1198305" cy="9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46777" y="4280704"/>
              <a:ext cx="703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contains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0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Smart Support (Chat Client)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0580" y="1059083"/>
            <a:ext cx="7120771" cy="3647619"/>
            <a:chOff x="228600" y="1231010"/>
            <a:chExt cx="7120771" cy="36476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231010"/>
              <a:ext cx="5628571" cy="3647619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343400" y="3162300"/>
              <a:ext cx="16764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8" descr="https://avatars2.githubusercontent.com/u/365630?v=3&amp;s=4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720" y="2527155"/>
              <a:ext cx="1207651" cy="120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8" name="Group 2047"/>
          <p:cNvGrpSpPr/>
          <p:nvPr/>
        </p:nvGrpSpPr>
        <p:grpSpPr>
          <a:xfrm>
            <a:off x="876300" y="1292825"/>
            <a:ext cx="7886701" cy="2036344"/>
            <a:chOff x="876300" y="1292825"/>
            <a:chExt cx="7886701" cy="20363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00" y="1660559"/>
              <a:ext cx="7835722" cy="1975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14400" y="1292825"/>
              <a:ext cx="754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Cosine Similarity scores (index of score = index of respective KB article in brain: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8001" y="2012841"/>
              <a:ext cx="190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Sanity Check… user’s input should 100% match itself.</a:t>
              </a:r>
              <a:endParaRPr lang="en-US" sz="1300" dirty="0"/>
            </a:p>
          </p:txBody>
        </p:sp>
        <p:cxnSp>
          <p:nvCxnSpPr>
            <p:cNvPr id="23" name="Elbow Connector 22"/>
            <p:cNvCxnSpPr>
              <a:endCxn id="21" idx="1"/>
            </p:cNvCxnSpPr>
            <p:nvPr/>
          </p:nvCxnSpPr>
          <p:spPr>
            <a:xfrm rot="16200000" flipH="1">
              <a:off x="6493204" y="1994293"/>
              <a:ext cx="500992" cy="22860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68780" y="1849581"/>
              <a:ext cx="3832860" cy="1479588"/>
              <a:chOff x="1668780" y="1849581"/>
              <a:chExt cx="3832860" cy="147958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668780" y="2436617"/>
                <a:ext cx="383286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Index of highest score is 2, so the closest matching KB article is in index 2 of the </a:t>
                </a:r>
                <a:r>
                  <a:rPr lang="en-US" sz="1300" dirty="0" err="1" smtClean="0"/>
                  <a:t>OrderedDictionary</a:t>
                </a:r>
                <a:r>
                  <a:rPr lang="en-US" sz="1300" dirty="0" smtClean="0"/>
                  <a:t>. The KB key of this article is returned and used to access the respective </a:t>
                </a:r>
                <a:r>
                  <a:rPr lang="en-US" sz="1300" dirty="0" err="1" smtClean="0"/>
                  <a:t>BrainEntry</a:t>
                </a:r>
                <a:r>
                  <a:rPr lang="en-US" sz="1300" dirty="0" smtClean="0"/>
                  <a:t>.</a:t>
                </a:r>
                <a:endParaRPr lang="en-US" sz="1300" dirty="0"/>
              </a:p>
            </p:txBody>
          </p:sp>
          <p:cxnSp>
            <p:nvCxnSpPr>
              <p:cNvPr id="26" name="Elbow Connector 25"/>
              <p:cNvCxnSpPr>
                <a:endCxn id="25" idx="0"/>
              </p:cNvCxnSpPr>
              <p:nvPr/>
            </p:nvCxnSpPr>
            <p:spPr>
              <a:xfrm rot="10800000" flipV="1">
                <a:off x="3585210" y="2074659"/>
                <a:ext cx="994048" cy="361958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79257" y="1849581"/>
                <a:ext cx="0" cy="242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152400" y="1104900"/>
            <a:ext cx="8404860" cy="3757873"/>
            <a:chOff x="152400" y="1104900"/>
            <a:chExt cx="8404860" cy="3757873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1231010"/>
              <a:ext cx="5334000" cy="363176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66D9EF"/>
                  </a:solidFill>
                  <a:latin typeface="Menlo"/>
                </a:rPr>
                <a:t>elif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or_also_bool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'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 #######################################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 #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Ask user 'x only or also y' question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#######################################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    #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Get </a:t>
              </a:r>
              <a:r>
                <a:rPr lang="en-US" sz="1000" dirty="0" err="1">
                  <a:solidFill>
                    <a:srgbClr val="75715E"/>
                  </a:solidFill>
                  <a:latin typeface="Menlo"/>
                </a:rPr>
                <a:t>bool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 keys. These will be referenced later on by a </a:t>
              </a:r>
              <a:r>
                <a:rPr lang="en-US" sz="1000" dirty="0" err="1">
                  <a:solidFill>
                    <a:srgbClr val="75715E"/>
                  </a:solidFill>
                  <a:latin typeface="Menlo"/>
                </a:rPr>
                <a:t>conditional_update_domain_knowledge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 step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key0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key1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</a:t>
              </a:r>
            </a:p>
            <a:p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tellUser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(step[</a:t>
              </a:r>
              <a:r>
                <a:rPr lang="en-US" sz="1000" dirty="0" smtClean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Ask user "x only or also y" question.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input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tellBot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get 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input_features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parseInput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(input)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tokenize 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doBoth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getOrAlsoChoice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input_features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,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], step[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2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][</a:t>
              </a:r>
              <a:r>
                <a:rPr lang="en-US" sz="1000" dirty="0">
                  <a:solidFill>
                    <a:srgbClr val="AE81FF"/>
                  </a:solidFill>
                  <a:latin typeface="Menlo"/>
                </a:rPr>
                <a:t>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]) </a:t>
              </a:r>
              <a:r>
                <a:rPr lang="en-US" sz="1000" dirty="0">
                  <a:solidFill>
                    <a:srgbClr val="75715E"/>
                  </a:solidFill>
                  <a:latin typeface="Menlo"/>
                </a:rPr>
                <a:t># process </a:t>
              </a:r>
              <a:r>
                <a:rPr lang="en-US" sz="1000" dirty="0" smtClean="0">
                  <a:solidFill>
                    <a:srgbClr val="75715E"/>
                  </a:solidFill>
                  <a:latin typeface="Menlo"/>
                </a:rPr>
                <a:t>response</a:t>
              </a:r>
              <a:endParaRPr lang="en-US" sz="1000" dirty="0">
                <a:solidFill>
                  <a:srgbClr val="F8F8F2"/>
                </a:solidFill>
                <a:latin typeface="Menlo"/>
              </a:endParaRP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try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if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</a:t>
              </a:r>
              <a:r>
                <a:rPr lang="en-US" sz="1000" dirty="0" err="1">
                  <a:solidFill>
                    <a:srgbClr val="F8F8F2"/>
                  </a:solidFill>
                  <a:latin typeface="Menlo"/>
                </a:rPr>
                <a:t>doBoth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else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[key0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True</a:t>
              </a:r>
            </a:p>
            <a:p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            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brainEntry</a:t>
              </a:r>
              <a:r>
                <a:rPr lang="en-US" sz="1000" dirty="0" err="1" smtClean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 err="1" smtClean="0">
                  <a:solidFill>
                    <a:srgbClr val="F8F8F2"/>
                  </a:solidFill>
                  <a:latin typeface="Menlo"/>
                </a:rPr>
                <a:t>boolKnowledgeDict</a:t>
              </a:r>
              <a:r>
                <a:rPr lang="en-US" sz="1000" dirty="0" smtClean="0">
                  <a:solidFill>
                    <a:srgbClr val="F8F8F2"/>
                  </a:solidFill>
                  <a:latin typeface="Menlo"/>
                </a:rPr>
                <a:t>[key1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] 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=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 False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except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:</a:t>
              </a:r>
            </a:p>
            <a:p>
              <a:r>
                <a:rPr lang="en-US" sz="1000" dirty="0" smtClean="0">
                  <a:solidFill>
                    <a:srgbClr val="66D9EF"/>
                  </a:solidFill>
                  <a:latin typeface="Menlo"/>
                </a:rPr>
                <a:t>        print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(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"ERROR: {} or {} not found in </a:t>
              </a:r>
              <a:r>
                <a:rPr lang="en-US" sz="1000" dirty="0" err="1">
                  <a:solidFill>
                    <a:srgbClr val="E6DB74"/>
                  </a:solidFill>
                  <a:latin typeface="Menlo"/>
                </a:rPr>
                <a:t>boolKnowledgeDict</a:t>
              </a:r>
              <a:r>
                <a:rPr lang="en-US" sz="1000" dirty="0">
                  <a:solidFill>
                    <a:srgbClr val="E6DB74"/>
                  </a:solidFill>
                  <a:latin typeface="Menlo"/>
                </a:rPr>
                <a:t>"</a:t>
              </a:r>
              <a:r>
                <a:rPr lang="en-US" sz="1000" dirty="0">
                  <a:solidFill>
                    <a:srgbClr val="F92672"/>
                  </a:solidFill>
                  <a:latin typeface="Menlo"/>
                </a:rPr>
                <a:t>.</a:t>
              </a:r>
              <a:r>
                <a:rPr lang="en-US" sz="1000" dirty="0">
                  <a:solidFill>
                    <a:srgbClr val="F8F8F2"/>
                  </a:solidFill>
                  <a:latin typeface="Menlo"/>
                </a:rPr>
                <a:t>format(key0, key1))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8800" y="1104900"/>
              <a:ext cx="28956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Code used by brain to utilize the </a:t>
              </a:r>
              <a:r>
                <a:rPr lang="en-US" sz="1600" dirty="0" err="1" smtClean="0"/>
                <a:t>BrainEntry</a:t>
              </a:r>
              <a:r>
                <a:rPr lang="en-US" sz="1600" dirty="0" smtClean="0"/>
                <a:t> step developed in previous example.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Sets </a:t>
              </a:r>
              <a:r>
                <a:rPr lang="en-US" sz="1600" dirty="0"/>
                <a:t>the Boolean variables in </a:t>
              </a:r>
              <a:r>
                <a:rPr lang="en-US" sz="1600" dirty="0" err="1"/>
                <a:t>boolKnowledgeDict</a:t>
              </a:r>
              <a:r>
                <a:rPr lang="en-US" sz="1600" dirty="0"/>
                <a:t> based on the user’s input.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1660" y="2203022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2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Test Results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38300"/>
            <a:ext cx="1981200" cy="17177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62000" y="11811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Subject: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exactly what the KB articles say to do.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2017931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Wanted to update ONLY mailing address. Subject was impressed to see that rephrasing the step in the KB article enabled him to choose one, the other, or both.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4347034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“She said ‘hi’ back!”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075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7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What we learned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0700" y="468493"/>
            <a:ext cx="5715000" cy="55231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TeamDudley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chemeClr val="accent6"/>
                </a:solidFill>
              </a:rPr>
              <a:t>Brain Builder + Smart Support</a:t>
            </a:r>
            <a:endParaRPr lang="en-US" sz="2400" dirty="0"/>
          </a:p>
        </p:txBody>
      </p:sp>
      <p:pic>
        <p:nvPicPr>
          <p:cNvPr id="9" name="Picture 6" descr="NL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67827"/>
            <a:ext cx="822960" cy="864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8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8118"/>
            <a:ext cx="1207651" cy="1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51" y="1210202"/>
            <a:ext cx="281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Awesome!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381000" y="1210202"/>
            <a:ext cx="3352800" cy="1836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2573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Classifiers (Naïve </a:t>
            </a:r>
            <a:r>
              <a:rPr lang="en-US" dirty="0" err="1" smtClean="0"/>
              <a:t>Baise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Chunking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Tagging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Dialogue acts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Parts of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TF-IDF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Cosine 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94652</TotalTime>
  <Words>657</Words>
  <Application>Microsoft Office PowerPoint</Application>
  <PresentationFormat>On-screen Show (16:10)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Corbel</vt:lpstr>
      <vt:lpstr>Menlo</vt:lpstr>
      <vt:lpstr>MS PGothic</vt:lpstr>
      <vt:lpstr>Wingdings</vt:lpstr>
      <vt:lpstr>Depth</vt:lpstr>
      <vt:lpstr>PowerPoint Presentation</vt:lpstr>
      <vt:lpstr>TeamDudley  Brain Builder + Smart Support</vt:lpstr>
      <vt:lpstr>TeamDudley</vt:lpstr>
      <vt:lpstr>TeamDudley – Brain Builder + Smart Support</vt:lpstr>
      <vt:lpstr>TeamDudley – Brain Builder + Smart Support</vt:lpstr>
      <vt:lpstr>TeamDudley – Brain Builder + Smart Support</vt:lpstr>
      <vt:lpstr>TeamDudley – Brain Builder + Smart Support</vt:lpstr>
    </vt:vector>
  </TitlesOfParts>
  <Company>Allstate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victoria.logan@allstate.com</dc:creator>
  <cp:lastModifiedBy>Andrew Dudley</cp:lastModifiedBy>
  <cp:revision>266</cp:revision>
  <dcterms:created xsi:type="dcterms:W3CDTF">2013-01-21T13:21:22Z</dcterms:created>
  <dcterms:modified xsi:type="dcterms:W3CDTF">2016-03-01T04:51:05Z</dcterms:modified>
</cp:coreProperties>
</file>