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1"/>
  </p:notesMasterIdLst>
  <p:sldIdLst>
    <p:sldId id="261" r:id="rId2"/>
    <p:sldId id="273" r:id="rId3"/>
    <p:sldId id="284" r:id="rId4"/>
    <p:sldId id="288" r:id="rId5"/>
    <p:sldId id="286" r:id="rId6"/>
    <p:sldId id="274" r:id="rId7"/>
    <p:sldId id="271" r:id="rId8"/>
    <p:sldId id="276" r:id="rId9"/>
    <p:sldId id="275" r:id="rId10"/>
    <p:sldId id="279" r:id="rId11"/>
    <p:sldId id="283" r:id="rId12"/>
    <p:sldId id="280" r:id="rId13"/>
    <p:sldId id="285" r:id="rId14"/>
    <p:sldId id="282" r:id="rId15"/>
    <p:sldId id="287" r:id="rId16"/>
    <p:sldId id="292" r:id="rId17"/>
    <p:sldId id="293" r:id="rId18"/>
    <p:sldId id="294" r:id="rId19"/>
    <p:sldId id="295" r:id="rId20"/>
    <p:sldId id="296" r:id="rId21"/>
    <p:sldId id="298" r:id="rId22"/>
    <p:sldId id="297" r:id="rId23"/>
    <p:sldId id="299" r:id="rId24"/>
    <p:sldId id="300" r:id="rId25"/>
    <p:sldId id="301" r:id="rId26"/>
    <p:sldId id="302" r:id="rId27"/>
    <p:sldId id="303" r:id="rId28"/>
    <p:sldId id="304" r:id="rId29"/>
    <p:sldId id="306" r:id="rId30"/>
    <p:sldId id="305" r:id="rId31"/>
    <p:sldId id="307" r:id="rId32"/>
    <p:sldId id="308" r:id="rId33"/>
    <p:sldId id="309" r:id="rId34"/>
    <p:sldId id="311" r:id="rId35"/>
    <p:sldId id="289" r:id="rId36"/>
    <p:sldId id="310" r:id="rId37"/>
    <p:sldId id="290" r:id="rId38"/>
    <p:sldId id="268" r:id="rId39"/>
    <p:sldId id="291"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97FF"/>
    <a:srgbClr val="0097CC"/>
    <a:srgbClr val="FF750D"/>
    <a:srgbClr val="D68B1C"/>
    <a:srgbClr val="253600"/>
    <a:srgbClr val="760000"/>
    <a:srgbClr val="FF9E1D"/>
    <a:srgbClr val="552579"/>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737" autoAdjust="0"/>
  </p:normalViewPr>
  <p:slideViewPr>
    <p:cSldViewPr>
      <p:cViewPr>
        <p:scale>
          <a:sx n="80" d="100"/>
          <a:sy n="80" d="100"/>
        </p:scale>
        <p:origin x="-1074"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9F8EAF-9D2D-4A00-9881-9E552588DB49}" type="datetimeFigureOut">
              <a:rPr lang="en-US" smtClean="0"/>
              <a:t>8/27/2018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FE230D-6296-47FF-AC7A-DE0B87C67AA1}" type="slidenum">
              <a:rPr lang="en-US" smtClean="0"/>
              <a:t>‹#›</a:t>
            </a:fld>
            <a:endParaRPr lang="en-US"/>
          </a:p>
        </p:txBody>
      </p:sp>
    </p:spTree>
    <p:extLst>
      <p:ext uri="{BB962C8B-B14F-4D97-AF65-F5344CB8AC3E}">
        <p14:creationId xmlns:p14="http://schemas.microsoft.com/office/powerpoint/2010/main" val="2767109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s.ripple.com/signerlistset.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Tradition banking system is</a:t>
            </a:r>
            <a:r>
              <a:rPr lang="en-US" baseline="0" dirty="0" smtClean="0"/>
              <a:t> like snail mail of pre internet era</a:t>
            </a:r>
          </a:p>
          <a:p>
            <a:pPr marL="171450" indent="-171450">
              <a:buFont typeface="Arial" panose="020B0604020202020204" pitchFamily="34" charset="0"/>
              <a:buChar char="•"/>
            </a:pPr>
            <a:r>
              <a:rPr lang="en-US" baseline="0" dirty="0" smtClean="0"/>
              <a:t>Each hop in the transaction results in FX cost</a:t>
            </a:r>
          </a:p>
          <a:p>
            <a:pPr marL="171450" indent="-171450">
              <a:buFont typeface="Arial" panose="020B0604020202020204" pitchFamily="34" charset="0"/>
              <a:buChar char="•"/>
            </a:pPr>
            <a:r>
              <a:rPr lang="en-US" baseline="0" dirty="0" smtClean="0"/>
              <a:t>Ripple is to banking system what data is to internet</a:t>
            </a:r>
          </a:p>
          <a:p>
            <a:pPr marL="171450" indent="-171450">
              <a:buFont typeface="Arial" panose="020B0604020202020204" pitchFamily="34" charset="0"/>
              <a:buChar char="•"/>
            </a:pPr>
            <a:r>
              <a:rPr lang="en-US" baseline="0" dirty="0" smtClean="0"/>
              <a:t>Just like internet is the network of transferring data, ripple is the network of transferring value</a:t>
            </a:r>
            <a:endParaRPr lang="en-US" dirty="0"/>
          </a:p>
        </p:txBody>
      </p:sp>
      <p:sp>
        <p:nvSpPr>
          <p:cNvPr id="4" name="Slide Number Placeholder 3"/>
          <p:cNvSpPr>
            <a:spLocks noGrp="1"/>
          </p:cNvSpPr>
          <p:nvPr>
            <p:ph type="sldNum" sz="quarter" idx="10"/>
          </p:nvPr>
        </p:nvSpPr>
        <p:spPr/>
        <p:txBody>
          <a:bodyPr/>
          <a:lstStyle/>
          <a:p>
            <a:fld id="{D2FE230D-6296-47FF-AC7A-DE0B87C67AA1}" type="slidenum">
              <a:rPr lang="en-US" smtClean="0"/>
              <a:t>10</a:t>
            </a:fld>
            <a:endParaRPr lang="en-US"/>
          </a:p>
        </p:txBody>
      </p:sp>
    </p:spTree>
    <p:extLst>
      <p:ext uri="{BB962C8B-B14F-4D97-AF65-F5344CB8AC3E}">
        <p14:creationId xmlns:p14="http://schemas.microsoft.com/office/powerpoint/2010/main" val="1921902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r>
              <a:rPr lang="en-US" dirty="0" smtClean="0"/>
              <a:t>https://developers.ripple.com/accountroot.html</a:t>
            </a:r>
            <a:endParaRPr lang="en-US" b="1" dirty="0" smtClean="0"/>
          </a:p>
          <a:p>
            <a:pPr marL="628650" lvl="1" indent="-171450">
              <a:buFont typeface="Arial" panose="020B0604020202020204" pitchFamily="34" charset="0"/>
              <a:buChar char="•"/>
            </a:pPr>
            <a:r>
              <a:rPr lang="en-US" b="1" dirty="0" smtClean="0"/>
              <a:t>Domain - </a:t>
            </a:r>
            <a:r>
              <a:rPr lang="en-US" dirty="0" smtClean="0"/>
              <a:t>The domain that owns this account, as a string of hex representing the ASCII for the domain in lowercase. </a:t>
            </a:r>
          </a:p>
          <a:p>
            <a:pPr marL="628650" lvl="1" indent="-171450">
              <a:buFont typeface="Arial" panose="020B0604020202020204" pitchFamily="34" charset="0"/>
              <a:buChar char="•"/>
            </a:pPr>
            <a:r>
              <a:rPr lang="en-US" b="1" dirty="0" smtClean="0"/>
              <a:t>Transfer</a:t>
            </a:r>
            <a:r>
              <a:rPr lang="en-US" b="1" baseline="0" dirty="0" smtClean="0"/>
              <a:t> rate : </a:t>
            </a:r>
            <a:r>
              <a:rPr lang="en-US" dirty="0" smtClean="0"/>
              <a:t>The fee to charge when users transfer this account's issued currencies, represented as billionths of a unit. Cannot be more than 2000000000 or less than 1000000000, except for the special case 0 meaning no fee.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smtClean="0"/>
              <a:t>Owner count</a:t>
            </a:r>
            <a:r>
              <a:rPr lang="en-US" b="1" baseline="0" dirty="0" smtClean="0"/>
              <a:t> </a:t>
            </a:r>
            <a:r>
              <a:rPr lang="en-US" dirty="0" smtClean="0"/>
              <a:t>:</a:t>
            </a:r>
            <a:r>
              <a:rPr lang="en-US" baseline="0" dirty="0" smtClean="0"/>
              <a:t> </a:t>
            </a:r>
            <a:r>
              <a:rPr lang="en-US" dirty="0" smtClean="0"/>
              <a:t>The number of objects this account owns in the ledger, which contributes to its owner reserve.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smtClean="0"/>
              <a:t>Signers/Signer list : </a:t>
            </a:r>
            <a:r>
              <a:rPr lang="en-US" dirty="0" smtClean="0"/>
              <a:t>The </a:t>
            </a:r>
            <a:r>
              <a:rPr lang="en-US" dirty="0" err="1" smtClean="0"/>
              <a:t>SignerList</a:t>
            </a:r>
            <a:r>
              <a:rPr lang="en-US" dirty="0" smtClean="0"/>
              <a:t> object type represents a list of parties that, as a group, are authorized to sign a transaction in place of an individual account. You can create, replace, or remove a </a:t>
            </a:r>
            <a:r>
              <a:rPr lang="en-US" dirty="0" err="1" smtClean="0"/>
              <a:t>SignerList</a:t>
            </a:r>
            <a:r>
              <a:rPr lang="en-US" dirty="0" smtClean="0"/>
              <a:t> using a </a:t>
            </a:r>
            <a:r>
              <a:rPr lang="en-US" dirty="0" err="1" smtClean="0">
                <a:hlinkClick r:id="rId3"/>
              </a:rPr>
              <a:t>SignerListSet</a:t>
            </a:r>
            <a:r>
              <a:rPr lang="en-US" dirty="0" smtClean="0">
                <a:hlinkClick r:id="rId3"/>
              </a:rPr>
              <a:t> transaction</a:t>
            </a:r>
            <a:r>
              <a:rPr lang="en-US" dirty="0" smtClean="0"/>
              <a:t>.</a:t>
            </a:r>
            <a:endParaRPr lang="en-US" b="1"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smtClean="0"/>
              <a:t>Message </a:t>
            </a:r>
            <a:r>
              <a:rPr lang="en-US" b="1" dirty="0" err="1" smtClean="0"/>
              <a:t>key:</a:t>
            </a:r>
            <a:r>
              <a:rPr lang="en-US" dirty="0" err="1" smtClean="0"/>
              <a:t>A</a:t>
            </a:r>
            <a:r>
              <a:rPr lang="en-US" dirty="0" smtClean="0"/>
              <a:t> public key that may be used to send encrypted messages to this account. </a:t>
            </a:r>
            <a:endParaRPr lang="en-US" b="1"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smtClean="0"/>
              <a:t>Settings: </a:t>
            </a:r>
            <a:r>
              <a:rPr lang="en-US" b="0" dirty="0" smtClean="0"/>
              <a:t>Settings</a:t>
            </a:r>
            <a:r>
              <a:rPr lang="en-US" b="0" baseline="0" dirty="0" smtClean="0"/>
              <a:t> for account </a:t>
            </a:r>
            <a:r>
              <a:rPr lang="en-US" b="0" baseline="0" smtClean="0"/>
              <a:t>level flags (refer https://developers.ripple.com/accountset.html#accountset-flags)</a:t>
            </a:r>
            <a:endParaRPr lang="en-US" b="0" dirty="0" smtClean="0"/>
          </a:p>
          <a:p>
            <a:pPr marL="628650" lvl="1" indent="-171450">
              <a:buFont typeface="Arial" panose="020B0604020202020204" pitchFamily="34" charset="0"/>
              <a:buChar char="•"/>
            </a:pPr>
            <a:endParaRPr lang="en-US" dirty="0" smtClean="0"/>
          </a:p>
          <a:p>
            <a:pPr marL="628650" lvl="1" indent="-171450">
              <a:buFont typeface="Arial" panose="020B0604020202020204" pitchFamily="34" charset="0"/>
              <a:buChar char="•"/>
            </a:pPr>
            <a:endParaRPr lang="en-US" b="1" dirty="0" smtClean="0"/>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2FE230D-6296-47FF-AC7A-DE0B87C67AA1}" type="slidenum">
              <a:rPr lang="en-US" smtClean="0"/>
              <a:t>27</a:t>
            </a:fld>
            <a:endParaRPr lang="en-US"/>
          </a:p>
        </p:txBody>
      </p:sp>
    </p:spTree>
    <p:extLst>
      <p:ext uri="{BB962C8B-B14F-4D97-AF65-F5344CB8AC3E}">
        <p14:creationId xmlns:p14="http://schemas.microsoft.com/office/powerpoint/2010/main" val="1770683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2FE230D-6296-47FF-AC7A-DE0B87C67AA1}" type="slidenum">
              <a:rPr lang="en-US" smtClean="0"/>
              <a:t>28</a:t>
            </a:fld>
            <a:endParaRPr lang="en-US"/>
          </a:p>
        </p:txBody>
      </p:sp>
    </p:spTree>
    <p:extLst>
      <p:ext uri="{BB962C8B-B14F-4D97-AF65-F5344CB8AC3E}">
        <p14:creationId xmlns:p14="http://schemas.microsoft.com/office/powerpoint/2010/main" val="1770683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Address1</a:t>
            </a:r>
          </a:p>
          <a:p>
            <a:r>
              <a:rPr lang="en-US" dirty="0" smtClean="0"/>
              <a:t>rndxNdPEBKrxcwki8hCDXBLNoSyJPs9XBB</a:t>
            </a:r>
          </a:p>
          <a:p>
            <a:r>
              <a:rPr lang="en-US" dirty="0" smtClean="0"/>
              <a:t>Secret</a:t>
            </a:r>
          </a:p>
          <a:p>
            <a:r>
              <a:rPr lang="en-US" dirty="0" smtClean="0"/>
              <a:t>saDaKB3XjXCyV782vm93XALFBjqK3</a:t>
            </a:r>
          </a:p>
          <a:p>
            <a:r>
              <a:rPr lang="en-US" dirty="0" smtClean="0"/>
              <a:t>#################33</a:t>
            </a:r>
          </a:p>
          <a:p>
            <a:r>
              <a:rPr lang="en-US" dirty="0" smtClean="0"/>
              <a:t>Address2</a:t>
            </a:r>
          </a:p>
          <a:p>
            <a:r>
              <a:rPr lang="en-US" dirty="0" smtClean="0"/>
              <a:t>rMhtWHjoweG7enKWe7ksU6geHnAV2JzmMT</a:t>
            </a:r>
          </a:p>
          <a:p>
            <a:r>
              <a:rPr lang="en-US" dirty="0" smtClean="0"/>
              <a:t>Secret</a:t>
            </a:r>
          </a:p>
          <a:p>
            <a:r>
              <a:rPr lang="en-US" dirty="0" smtClean="0"/>
              <a:t>spxYNyLgLMHPxerfApaEvffKGWy86</a:t>
            </a:r>
          </a:p>
          <a:p>
            <a:r>
              <a:rPr lang="en-US" dirty="0" err="1" smtClean="0"/>
              <a:t>domain:example.com</a:t>
            </a:r>
            <a:endParaRPr lang="en-US" dirty="0" smtClean="0"/>
          </a:p>
          <a:p>
            <a:r>
              <a:rPr lang="en-US" dirty="0" smtClean="0"/>
              <a:t>email:account2@example.com</a:t>
            </a:r>
          </a:p>
          <a:p>
            <a:endParaRPr lang="en-US" dirty="0"/>
          </a:p>
        </p:txBody>
      </p:sp>
      <p:sp>
        <p:nvSpPr>
          <p:cNvPr id="4" name="Slide Number Placeholder 3"/>
          <p:cNvSpPr>
            <a:spLocks noGrp="1"/>
          </p:cNvSpPr>
          <p:nvPr>
            <p:ph type="sldNum" sz="quarter" idx="10"/>
          </p:nvPr>
        </p:nvSpPr>
        <p:spPr/>
        <p:txBody>
          <a:bodyPr/>
          <a:lstStyle/>
          <a:p>
            <a:fld id="{D2FE230D-6296-47FF-AC7A-DE0B87C67AA1}" type="slidenum">
              <a:rPr lang="en-US" smtClean="0"/>
              <a:t>30</a:t>
            </a:fld>
            <a:endParaRPr lang="en-US"/>
          </a:p>
        </p:txBody>
      </p:sp>
    </p:spTree>
    <p:extLst>
      <p:ext uri="{BB962C8B-B14F-4D97-AF65-F5344CB8AC3E}">
        <p14:creationId xmlns:p14="http://schemas.microsoft.com/office/powerpoint/2010/main" val="4016379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 </a:t>
            </a:r>
          </a:p>
          <a:p>
            <a:r>
              <a:rPr lang="en-US" dirty="0" smtClean="0"/>
              <a:t>https://developers.ripple.com/set-up-multi-signing.html</a:t>
            </a:r>
          </a:p>
          <a:p>
            <a:r>
              <a:rPr lang="en-US" dirty="0" smtClean="0"/>
              <a:t>https://developers.ripple.com/send-a-multi-signed-transaction.html</a:t>
            </a:r>
            <a:endParaRPr lang="en-US" dirty="0"/>
          </a:p>
        </p:txBody>
      </p:sp>
      <p:sp>
        <p:nvSpPr>
          <p:cNvPr id="4" name="Slide Number Placeholder 3"/>
          <p:cNvSpPr>
            <a:spLocks noGrp="1"/>
          </p:cNvSpPr>
          <p:nvPr>
            <p:ph type="sldNum" sz="quarter" idx="10"/>
          </p:nvPr>
        </p:nvSpPr>
        <p:spPr/>
        <p:txBody>
          <a:bodyPr/>
          <a:lstStyle/>
          <a:p>
            <a:fld id="{D2FE230D-6296-47FF-AC7A-DE0B87C67AA1}" type="slidenum">
              <a:rPr lang="en-US" smtClean="0"/>
              <a:t>33</a:t>
            </a:fld>
            <a:endParaRPr lang="en-US"/>
          </a:p>
        </p:txBody>
      </p:sp>
    </p:spTree>
    <p:extLst>
      <p:ext uri="{BB962C8B-B14F-4D97-AF65-F5344CB8AC3E}">
        <p14:creationId xmlns:p14="http://schemas.microsoft.com/office/powerpoint/2010/main" val="2762062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r>
              <a:rPr lang="en-US" b="0" dirty="0" smtClean="0">
                <a:effectLst/>
              </a:rPr>
              <a:t>The</a:t>
            </a:r>
            <a:r>
              <a:rPr lang="en-US" b="0" baseline="0" dirty="0" smtClean="0">
                <a:effectLst/>
              </a:rPr>
              <a:t> de</a:t>
            </a:r>
            <a:r>
              <a:rPr lang="en-US" b="0" dirty="0" smtClean="0">
                <a:effectLst/>
              </a:rPr>
              <a:t>mand for IT companies and professionals familiar with Ripple will increase in the banking sector and adjacent industries. Many banking professionals are still working on understanding the blockchain itself, so they will need technical professionals to explain Ripple for them. These experts will also be needed to implement Ripple’s solutions and interfaces with legacy systems.</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2FE230D-6296-47FF-AC7A-DE0B87C67AA1}" type="slidenum">
              <a:rPr lang="en-US" smtClean="0"/>
              <a:t>12</a:t>
            </a:fld>
            <a:endParaRPr lang="en-US"/>
          </a:p>
        </p:txBody>
      </p:sp>
    </p:spTree>
    <p:extLst>
      <p:ext uri="{BB962C8B-B14F-4D97-AF65-F5344CB8AC3E}">
        <p14:creationId xmlns:p14="http://schemas.microsoft.com/office/powerpoint/2010/main" val="1770683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2FE230D-6296-47FF-AC7A-DE0B87C67AA1}" type="slidenum">
              <a:rPr lang="en-US" smtClean="0"/>
              <a:t>14</a:t>
            </a:fld>
            <a:endParaRPr lang="en-US"/>
          </a:p>
        </p:txBody>
      </p:sp>
    </p:spTree>
    <p:extLst>
      <p:ext uri="{BB962C8B-B14F-4D97-AF65-F5344CB8AC3E}">
        <p14:creationId xmlns:p14="http://schemas.microsoft.com/office/powerpoint/2010/main" val="1770683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2FE230D-6296-47FF-AC7A-DE0B87C67AA1}" type="slidenum">
              <a:rPr lang="en-US" smtClean="0"/>
              <a:t>17</a:t>
            </a:fld>
            <a:endParaRPr lang="en-US"/>
          </a:p>
        </p:txBody>
      </p:sp>
    </p:spTree>
    <p:extLst>
      <p:ext uri="{BB962C8B-B14F-4D97-AF65-F5344CB8AC3E}">
        <p14:creationId xmlns:p14="http://schemas.microsoft.com/office/powerpoint/2010/main" val="1770683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2FE230D-6296-47FF-AC7A-DE0B87C67AA1}" type="slidenum">
              <a:rPr lang="en-US" smtClean="0"/>
              <a:t>19</a:t>
            </a:fld>
            <a:endParaRPr lang="en-US"/>
          </a:p>
        </p:txBody>
      </p:sp>
    </p:spTree>
    <p:extLst>
      <p:ext uri="{BB962C8B-B14F-4D97-AF65-F5344CB8AC3E}">
        <p14:creationId xmlns:p14="http://schemas.microsoft.com/office/powerpoint/2010/main" val="1770683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2FE230D-6296-47FF-AC7A-DE0B87C67AA1}" type="slidenum">
              <a:rPr lang="en-US" smtClean="0"/>
              <a:t>21</a:t>
            </a:fld>
            <a:endParaRPr lang="en-US"/>
          </a:p>
        </p:txBody>
      </p:sp>
    </p:spTree>
    <p:extLst>
      <p:ext uri="{BB962C8B-B14F-4D97-AF65-F5344CB8AC3E}">
        <p14:creationId xmlns:p14="http://schemas.microsoft.com/office/powerpoint/2010/main" val="1770683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2FE230D-6296-47FF-AC7A-DE0B87C67AA1}" type="slidenum">
              <a:rPr lang="en-US" smtClean="0"/>
              <a:t>22</a:t>
            </a:fld>
            <a:endParaRPr lang="en-US"/>
          </a:p>
        </p:txBody>
      </p:sp>
    </p:spTree>
    <p:extLst>
      <p:ext uri="{BB962C8B-B14F-4D97-AF65-F5344CB8AC3E}">
        <p14:creationId xmlns:p14="http://schemas.microsoft.com/office/powerpoint/2010/main" val="1770683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2FE230D-6296-47FF-AC7A-DE0B87C67AA1}" type="slidenum">
              <a:rPr lang="en-US" smtClean="0"/>
              <a:t>23</a:t>
            </a:fld>
            <a:endParaRPr lang="en-US"/>
          </a:p>
        </p:txBody>
      </p:sp>
    </p:spTree>
    <p:extLst>
      <p:ext uri="{BB962C8B-B14F-4D97-AF65-F5344CB8AC3E}">
        <p14:creationId xmlns:p14="http://schemas.microsoft.com/office/powerpoint/2010/main" val="1770683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2FE230D-6296-47FF-AC7A-DE0B87C67AA1}" type="slidenum">
              <a:rPr lang="en-US" smtClean="0"/>
              <a:t>25</a:t>
            </a:fld>
            <a:endParaRPr lang="en-US"/>
          </a:p>
        </p:txBody>
      </p:sp>
    </p:spTree>
    <p:extLst>
      <p:ext uri="{BB962C8B-B14F-4D97-AF65-F5344CB8AC3E}">
        <p14:creationId xmlns:p14="http://schemas.microsoft.com/office/powerpoint/2010/main" val="1770683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2">
            <a:lumMod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8/27/2018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2" descr="D:\mydocs\mydata\bus\techlatest\website\logo\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234" y="69490"/>
            <a:ext cx="1562469" cy="985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773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8/27/2018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8/27/2018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70605" y="222195"/>
            <a:ext cx="8093365" cy="610820"/>
          </a:xfrm>
        </p:spPr>
        <p:txBody>
          <a:bodyPr>
            <a:normAutofit/>
          </a:bodyPr>
          <a:lstStyle>
            <a:lvl1pPr algn="l">
              <a:defRPr sz="3600">
                <a:solidFill>
                  <a:schemeClr val="tx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5" y="1443835"/>
            <a:ext cx="8093365" cy="427574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8/27/2018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2" descr="D:\mydocs\mydata\bus\techlatest\website\logo\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234" y="69490"/>
            <a:ext cx="1562469" cy="985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138425"/>
            <a:ext cx="7635250" cy="1374345"/>
          </a:xfrm>
          <a:effectLst/>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448965" y="2970885"/>
            <a:ext cx="7635250" cy="610820"/>
          </a:xfrm>
        </p:spPr>
        <p:txBody>
          <a:bodyPr>
            <a:normAutofit/>
          </a:bodyPr>
          <a:lstStyle>
            <a:lvl1pPr marL="0" indent="0" algn="l">
              <a:buNone/>
              <a:defRPr sz="2800">
                <a:solidFill>
                  <a:schemeClr val="accent5">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8/27/2018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3310" y="527605"/>
            <a:ext cx="6719019"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23311" y="1443835"/>
            <a:ext cx="6719019" cy="4275740"/>
          </a:xfrm>
        </p:spPr>
        <p:txBody>
          <a:bodyPr/>
          <a:lstStyle>
            <a:lvl1pPr>
              <a:defRPr sz="2800">
                <a:solidFill>
                  <a:schemeClr val="accent5">
                    <a:lumMod val="60000"/>
                    <a:lumOff val="40000"/>
                  </a:schemeClr>
                </a:solidFill>
              </a:defRPr>
            </a:lvl1pPr>
            <a:lvl2pPr>
              <a:defRPr>
                <a:solidFill>
                  <a:schemeClr val="accent5">
                    <a:lumMod val="60000"/>
                    <a:lumOff val="40000"/>
                  </a:schemeClr>
                </a:solidFill>
              </a:defRPr>
            </a:lvl2pPr>
            <a:lvl3pPr>
              <a:defRPr>
                <a:solidFill>
                  <a:schemeClr val="accent5">
                    <a:lumMod val="60000"/>
                    <a:lumOff val="40000"/>
                  </a:schemeClr>
                </a:solidFill>
              </a:defRPr>
            </a:lvl3pPr>
            <a:lvl4pPr>
              <a:defRPr>
                <a:solidFill>
                  <a:schemeClr val="accent5">
                    <a:lumMod val="60000"/>
                    <a:lumOff val="40000"/>
                  </a:schemeClr>
                </a:solidFill>
              </a:defRPr>
            </a:lvl4pPr>
            <a:lvl5pPr>
              <a:defRPr>
                <a:solidFill>
                  <a:schemeClr val="accent5">
                    <a:lumMod val="60000"/>
                    <a:lumOff val="4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8/27/2018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8/27/2018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527605"/>
            <a:ext cx="8229600" cy="532180"/>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5" y="1388908"/>
            <a:ext cx="4040188" cy="639762"/>
          </a:xfrm>
        </p:spPr>
        <p:txBody>
          <a:bodyPr anchor="b"/>
          <a:lstStyle>
            <a:lvl1pPr marL="0" indent="0" algn="l">
              <a:buNone/>
              <a:defRPr sz="2400" b="1">
                <a:solidFill>
                  <a:schemeClr val="accent5">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018770"/>
            <a:ext cx="4040188" cy="3035058"/>
          </a:xfrm>
        </p:spPr>
        <p:txBody>
          <a:bodyPr/>
          <a:lstStyle>
            <a:lvl1pPr algn="l">
              <a:defRPr sz="2400">
                <a:solidFill>
                  <a:schemeClr val="accent5">
                    <a:lumMod val="60000"/>
                    <a:lumOff val="40000"/>
                  </a:schemeClr>
                </a:solidFill>
              </a:defRPr>
            </a:lvl1pPr>
            <a:lvl2pPr algn="l">
              <a:defRPr sz="2000">
                <a:solidFill>
                  <a:schemeClr val="accent5">
                    <a:lumMod val="60000"/>
                    <a:lumOff val="40000"/>
                  </a:schemeClr>
                </a:solidFill>
              </a:defRPr>
            </a:lvl2pPr>
            <a:lvl3pPr algn="l">
              <a:defRPr sz="1800">
                <a:solidFill>
                  <a:schemeClr val="accent5">
                    <a:lumMod val="60000"/>
                    <a:lumOff val="40000"/>
                  </a:schemeClr>
                </a:solidFill>
              </a:defRPr>
            </a:lvl3pPr>
            <a:lvl4pPr algn="l">
              <a:defRPr sz="1600">
                <a:solidFill>
                  <a:schemeClr val="accent5">
                    <a:lumMod val="60000"/>
                    <a:lumOff val="40000"/>
                  </a:schemeClr>
                </a:solidFill>
              </a:defRPr>
            </a:lvl4pPr>
            <a:lvl5pPr algn="l">
              <a:defRPr sz="1600">
                <a:solidFill>
                  <a:schemeClr val="accent5">
                    <a:lumMod val="60000"/>
                    <a:lumOff val="4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36790" y="1388908"/>
            <a:ext cx="4041775" cy="639762"/>
          </a:xfrm>
        </p:spPr>
        <p:txBody>
          <a:bodyPr anchor="b"/>
          <a:lstStyle>
            <a:lvl1pPr marL="0" indent="0" algn="l">
              <a:buNone/>
              <a:defRPr sz="2400" b="1">
                <a:solidFill>
                  <a:schemeClr val="accent5">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36790" y="2018771"/>
            <a:ext cx="4041775" cy="3035058"/>
          </a:xfrm>
        </p:spPr>
        <p:txBody>
          <a:bodyPr/>
          <a:lstStyle>
            <a:lvl1pPr algn="l">
              <a:defRPr sz="2400">
                <a:solidFill>
                  <a:schemeClr val="accent5">
                    <a:lumMod val="60000"/>
                    <a:lumOff val="40000"/>
                  </a:schemeClr>
                </a:solidFill>
              </a:defRPr>
            </a:lvl1pPr>
            <a:lvl2pPr algn="l">
              <a:defRPr sz="2000">
                <a:solidFill>
                  <a:schemeClr val="accent5">
                    <a:lumMod val="60000"/>
                    <a:lumOff val="40000"/>
                  </a:schemeClr>
                </a:solidFill>
              </a:defRPr>
            </a:lvl2pPr>
            <a:lvl3pPr algn="l">
              <a:defRPr sz="1800">
                <a:solidFill>
                  <a:schemeClr val="accent5">
                    <a:lumMod val="60000"/>
                    <a:lumOff val="40000"/>
                  </a:schemeClr>
                </a:solidFill>
              </a:defRPr>
            </a:lvl3pPr>
            <a:lvl4pPr algn="l">
              <a:defRPr sz="1600">
                <a:solidFill>
                  <a:schemeClr val="accent5">
                    <a:lumMod val="60000"/>
                    <a:lumOff val="40000"/>
                  </a:schemeClr>
                </a:solidFill>
              </a:defRPr>
            </a:lvl4pPr>
            <a:lvl5pPr algn="l">
              <a:defRPr sz="1600">
                <a:solidFill>
                  <a:schemeClr val="accent5">
                    <a:lumMod val="60000"/>
                    <a:lumOff val="4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8/27/2018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4" r:id="rId1"/>
    <p:sldLayoutId id="2147483650" r:id="rId2"/>
    <p:sldLayoutId id="2147483649" r:id="rId3"/>
    <p:sldLayoutId id="2147483660"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oinman.co/2017/07/07/ripple-xrp-investment/xrp-png-acc6150862fde334f5472d6230f23860/"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ripple.com/xrp/xrp-stacks-digital-assets/"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iki.ripple.com/Consensus_Graphic"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youtube.com/watch?v=pj1QVb1vlC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developers.ripple.com/escrowcancel.html" TargetMode="External"/><Relationship Id="rId13" Type="http://schemas.openxmlformats.org/officeDocument/2006/relationships/hyperlink" Target="https://developers.ripple.com/payment.html" TargetMode="External"/><Relationship Id="rId18" Type="http://schemas.openxmlformats.org/officeDocument/2006/relationships/hyperlink" Target="https://developers.ripple.com/signerlistset.html" TargetMode="External"/><Relationship Id="rId3" Type="http://schemas.openxmlformats.org/officeDocument/2006/relationships/hyperlink" Target="https://developers.ripple.com/transaction-types.html" TargetMode="External"/><Relationship Id="rId7" Type="http://schemas.openxmlformats.org/officeDocument/2006/relationships/hyperlink" Target="https://developers.ripple.com/checkcreate.html" TargetMode="External"/><Relationship Id="rId12" Type="http://schemas.openxmlformats.org/officeDocument/2006/relationships/hyperlink" Target="https://developers.ripple.com/offercreate.html" TargetMode="External"/><Relationship Id="rId17" Type="http://schemas.openxmlformats.org/officeDocument/2006/relationships/hyperlink" Target="https://developers.ripple.com/setregularkey.html" TargetMode="External"/><Relationship Id="rId2" Type="http://schemas.openxmlformats.org/officeDocument/2006/relationships/notesSlide" Target="../notesSlides/notesSlide7.xml"/><Relationship Id="rId16" Type="http://schemas.openxmlformats.org/officeDocument/2006/relationships/hyperlink" Target="https://developers.ripple.com/paymentchannelfund.html" TargetMode="External"/><Relationship Id="rId1" Type="http://schemas.openxmlformats.org/officeDocument/2006/relationships/slideLayout" Target="../slideLayouts/slideLayout2.xml"/><Relationship Id="rId6" Type="http://schemas.openxmlformats.org/officeDocument/2006/relationships/hyperlink" Target="https://developers.ripple.com/checkcash.html" TargetMode="External"/><Relationship Id="rId11" Type="http://schemas.openxmlformats.org/officeDocument/2006/relationships/hyperlink" Target="https://developers.ripple.com/offercancel.html" TargetMode="External"/><Relationship Id="rId5" Type="http://schemas.openxmlformats.org/officeDocument/2006/relationships/hyperlink" Target="https://developers.ripple.com/checkcancel.html" TargetMode="External"/><Relationship Id="rId15" Type="http://schemas.openxmlformats.org/officeDocument/2006/relationships/hyperlink" Target="https://developers.ripple.com/paymentchannelcreate.html" TargetMode="External"/><Relationship Id="rId10" Type="http://schemas.openxmlformats.org/officeDocument/2006/relationships/hyperlink" Target="https://developers.ripple.com/escrowfinish.html" TargetMode="External"/><Relationship Id="rId19" Type="http://schemas.openxmlformats.org/officeDocument/2006/relationships/hyperlink" Target="https://developers.ripple.com/trustset.html" TargetMode="External"/><Relationship Id="rId4" Type="http://schemas.openxmlformats.org/officeDocument/2006/relationships/hyperlink" Target="https://developers.ripple.com/accountset.html" TargetMode="External"/><Relationship Id="rId9" Type="http://schemas.openxmlformats.org/officeDocument/2006/relationships/hyperlink" Target="https://developers.ripple.com/escrowcreate.html" TargetMode="External"/><Relationship Id="rId14" Type="http://schemas.openxmlformats.org/officeDocument/2006/relationships/hyperlink" Target="https://developers.ripple.com/paymentchannelclaim.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s.ripple.com/payment.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localhost:800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8" Type="http://schemas.openxmlformats.org/officeDocument/2006/relationships/hyperlink" Target="https://developers.ripple.com/rippleapi-reference.html" TargetMode="External"/><Relationship Id="rId3" Type="http://schemas.openxmlformats.org/officeDocument/2006/relationships/hyperlink" Target="https://developers.ripple.com/" TargetMode="External"/><Relationship Id="rId7" Type="http://schemas.openxmlformats.org/officeDocument/2006/relationships/hyperlink" Target="https://developers.ripple.com/send-a-multi-signed-transaction.html" TargetMode="External"/><Relationship Id="rId2" Type="http://schemas.openxmlformats.org/officeDocument/2006/relationships/hyperlink" Target="https://github.com/techlatest/rippledevelopersuit" TargetMode="External"/><Relationship Id="rId1" Type="http://schemas.openxmlformats.org/officeDocument/2006/relationships/slideLayout" Target="../slideLayouts/slideLayout2.xml"/><Relationship Id="rId6" Type="http://schemas.openxmlformats.org/officeDocument/2006/relationships/hyperlink" Target="https://developers.ripple.com/set-up-multi-signing.html" TargetMode="External"/><Relationship Id="rId5" Type="http://schemas.openxmlformats.org/officeDocument/2006/relationships/hyperlink" Target="https://github.com/ripplerm/ripple-wallet" TargetMode="External"/><Relationship Id="rId4" Type="http://schemas.openxmlformats.org/officeDocument/2006/relationships/hyperlink" Target="https://github.com/ripple/ripple-lib"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Ripple_(payment_protocol)#Concep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mydocs\mydata\bus\techlatest\website\logo\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42830" cy="973329"/>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9150" y="1596540"/>
            <a:ext cx="8093365" cy="610820"/>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kern="1200">
                <a:solidFill>
                  <a:schemeClr val="bg1"/>
                </a:solidFill>
                <a:effectLst>
                  <a:outerShdw blurRad="50800" dist="38100" dir="2700000" algn="tl" rotWithShape="0">
                    <a:prstClr val="black">
                      <a:alpha val="40000"/>
                    </a:prstClr>
                  </a:outerShdw>
                </a:effectLst>
                <a:latin typeface="+mj-lt"/>
                <a:ea typeface="+mj-ea"/>
                <a:cs typeface="+mj-cs"/>
              </a:defRPr>
            </a:lvl1pPr>
          </a:lstStyle>
          <a:p>
            <a:r>
              <a:rPr lang="en-US" dirty="0"/>
              <a:t>Ripple Developer Suit</a:t>
            </a:r>
          </a:p>
        </p:txBody>
      </p:sp>
    </p:spTree>
    <p:extLst>
      <p:ext uri="{BB962C8B-B14F-4D97-AF65-F5344CB8AC3E}">
        <p14:creationId xmlns:p14="http://schemas.microsoft.com/office/powerpoint/2010/main" val="639366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it works</a:t>
            </a:r>
            <a:endParaRPr lang="en-US" dirty="0"/>
          </a:p>
        </p:txBody>
      </p:sp>
      <p:sp>
        <p:nvSpPr>
          <p:cNvPr id="4" name="AutoShape 2" descr="https://coinman.co/wp-content/uploads/2017/07/XRP.png.acc6150862fde334f5472d6230f23860.png"/>
          <p:cNvSpPr>
            <a:spLocks noChangeAspect="1" noChangeArrowheads="1"/>
          </p:cNvSpPr>
          <p:nvPr/>
        </p:nvSpPr>
        <p:spPr bwMode="auto">
          <a:xfrm>
            <a:off x="155575" y="-3032125"/>
            <a:ext cx="18516600" cy="6324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38425"/>
            <a:ext cx="9144000" cy="503926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0505" y="6511511"/>
            <a:ext cx="6808005" cy="276999"/>
          </a:xfrm>
          <a:prstGeom prst="rect">
            <a:avLst/>
          </a:prstGeom>
        </p:spPr>
        <p:txBody>
          <a:bodyPr wrap="square">
            <a:spAutoFit/>
          </a:bodyPr>
          <a:lstStyle/>
          <a:p>
            <a:r>
              <a:rPr lang="en-US" sz="1200" dirty="0" smtClean="0"/>
              <a:t>Source : </a:t>
            </a:r>
            <a:r>
              <a:rPr lang="en-US" sz="1200" dirty="0" smtClean="0">
                <a:hlinkClick r:id="rId4"/>
              </a:rPr>
              <a:t>coinman.co</a:t>
            </a:r>
            <a:endParaRPr lang="en-US" sz="1200" dirty="0"/>
          </a:p>
        </p:txBody>
      </p:sp>
    </p:spTree>
    <p:extLst>
      <p:ext uri="{BB962C8B-B14F-4D97-AF65-F5344CB8AC3E}">
        <p14:creationId xmlns:p14="http://schemas.microsoft.com/office/powerpoint/2010/main" val="2085318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Ripple Vs other digital assets</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4374" y="1291130"/>
            <a:ext cx="7482545" cy="475310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0505" y="6511511"/>
            <a:ext cx="6808005" cy="276999"/>
          </a:xfrm>
          <a:prstGeom prst="rect">
            <a:avLst/>
          </a:prstGeom>
        </p:spPr>
        <p:txBody>
          <a:bodyPr wrap="square">
            <a:spAutoFit/>
          </a:bodyPr>
          <a:lstStyle/>
          <a:p>
            <a:r>
              <a:rPr lang="en-US" sz="1200" dirty="0" smtClean="0"/>
              <a:t>Source : </a:t>
            </a:r>
            <a:r>
              <a:rPr lang="en-US" sz="1200" dirty="0" smtClean="0">
                <a:hlinkClick r:id="rId3"/>
              </a:rPr>
              <a:t>ripple.com</a:t>
            </a:r>
            <a:endParaRPr lang="en-US" sz="1200" dirty="0"/>
          </a:p>
        </p:txBody>
      </p:sp>
    </p:spTree>
    <p:extLst>
      <p:ext uri="{BB962C8B-B14F-4D97-AF65-F5344CB8AC3E}">
        <p14:creationId xmlns:p14="http://schemas.microsoft.com/office/powerpoint/2010/main" val="16628186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Ripple?</a:t>
            </a:r>
            <a:endParaRPr lang="en-US" dirty="0"/>
          </a:p>
        </p:txBody>
      </p:sp>
      <p:sp>
        <p:nvSpPr>
          <p:cNvPr id="3" name="Content Placeholder 2"/>
          <p:cNvSpPr>
            <a:spLocks noGrp="1"/>
          </p:cNvSpPr>
          <p:nvPr>
            <p:ph idx="1"/>
          </p:nvPr>
        </p:nvSpPr>
        <p:spPr/>
        <p:txBody>
          <a:bodyPr/>
          <a:lstStyle/>
          <a:p>
            <a:r>
              <a:rPr lang="en-US" dirty="0" smtClean="0"/>
              <a:t>Banks – Capture new revenue</a:t>
            </a:r>
          </a:p>
          <a:p>
            <a:r>
              <a:rPr lang="en-US" dirty="0" smtClean="0"/>
              <a:t>Payment providers – Expand reach</a:t>
            </a:r>
          </a:p>
          <a:p>
            <a:r>
              <a:rPr lang="en-US" dirty="0" smtClean="0"/>
              <a:t>Corporates – Simplify payments</a:t>
            </a:r>
          </a:p>
          <a:p>
            <a:r>
              <a:rPr lang="en-US" dirty="0" smtClean="0"/>
              <a:t>Exchanges – Turn up the volumes</a:t>
            </a:r>
          </a:p>
          <a:p>
            <a:r>
              <a:rPr lang="en-US" dirty="0" smtClean="0"/>
              <a:t>You</a:t>
            </a:r>
          </a:p>
          <a:p>
            <a:pPr lvl="1"/>
            <a:r>
              <a:rPr lang="en-US" dirty="0" smtClean="0"/>
              <a:t>Provide IT </a:t>
            </a:r>
            <a:r>
              <a:rPr lang="en-US" dirty="0"/>
              <a:t>consulting </a:t>
            </a:r>
            <a:endParaRPr lang="en-US" dirty="0" smtClean="0"/>
          </a:p>
          <a:p>
            <a:pPr lvl="1"/>
            <a:r>
              <a:rPr lang="en-US" dirty="0" smtClean="0"/>
              <a:t>Provide  IT implementations</a:t>
            </a:r>
          </a:p>
          <a:p>
            <a:pPr lvl="1"/>
            <a:r>
              <a:rPr lang="en-US" dirty="0" smtClean="0"/>
              <a:t>Provide IT products and solutions</a:t>
            </a:r>
            <a:endParaRPr lang="en-US" dirty="0"/>
          </a:p>
          <a:p>
            <a:pPr lvl="1"/>
            <a:endParaRPr lang="en-US" dirty="0"/>
          </a:p>
        </p:txBody>
      </p:sp>
    </p:spTree>
    <p:extLst>
      <p:ext uri="{BB962C8B-B14F-4D97-AF65-F5344CB8AC3E}">
        <p14:creationId xmlns:p14="http://schemas.microsoft.com/office/powerpoint/2010/main" val="40883781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730" y="69490"/>
            <a:ext cx="8229600" cy="1143000"/>
          </a:xfrm>
        </p:spPr>
        <p:txBody>
          <a:bodyPr/>
          <a:lstStyle/>
          <a:p>
            <a:r>
              <a:rPr lang="en-US" dirty="0">
                <a:solidFill>
                  <a:schemeClr val="bg1"/>
                </a:solidFill>
              </a:rPr>
              <a:t>Part 1 /3</a:t>
            </a:r>
            <a:endParaRPr lang="en-US" dirty="0">
              <a:solidFill>
                <a:schemeClr val="bg1"/>
              </a:solidFill>
            </a:endParaRPr>
          </a:p>
        </p:txBody>
      </p:sp>
      <p:sp>
        <p:nvSpPr>
          <p:cNvPr id="3" name="Content Placeholder 2"/>
          <p:cNvSpPr txBox="1">
            <a:spLocks/>
          </p:cNvSpPr>
          <p:nvPr/>
        </p:nvSpPr>
        <p:spPr>
          <a:xfrm>
            <a:off x="448965" y="1443835"/>
            <a:ext cx="8093365" cy="541416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chemeClr val="tx1">
                    <a:lumMod val="75000"/>
                    <a:lumOff val="25000"/>
                  </a:schemeClr>
                </a:solidFill>
              </a:rPr>
              <a:t>Part </a:t>
            </a:r>
            <a:r>
              <a:rPr lang="en-US" dirty="0">
                <a:solidFill>
                  <a:schemeClr val="tx1">
                    <a:lumMod val="75000"/>
                    <a:lumOff val="25000"/>
                  </a:schemeClr>
                </a:solidFill>
              </a:rPr>
              <a:t>1 - Theory</a:t>
            </a:r>
          </a:p>
          <a:p>
            <a:pPr lvl="1"/>
            <a:r>
              <a:rPr lang="en-US" dirty="0">
                <a:solidFill>
                  <a:schemeClr val="tx1">
                    <a:lumMod val="75000"/>
                    <a:lumOff val="25000"/>
                  </a:schemeClr>
                </a:solidFill>
              </a:rPr>
              <a:t>Ripple developer suit overview </a:t>
            </a:r>
          </a:p>
          <a:p>
            <a:pPr lvl="1"/>
            <a:r>
              <a:rPr lang="en-US" dirty="0">
                <a:solidFill>
                  <a:schemeClr val="tx1">
                    <a:lumMod val="75000"/>
                    <a:lumOff val="25000"/>
                  </a:schemeClr>
                </a:solidFill>
              </a:rPr>
              <a:t>Ripple blockchain overview</a:t>
            </a:r>
          </a:p>
          <a:p>
            <a:pPr lvl="1">
              <a:buFont typeface="Wingdings" panose="05000000000000000000" pitchFamily="2" charset="2"/>
              <a:buChar char="Ø"/>
            </a:pPr>
            <a:r>
              <a:rPr lang="en-US" sz="3600" b="1" dirty="0">
                <a:solidFill>
                  <a:schemeClr val="bg1"/>
                </a:solidFill>
                <a:effectLst>
                  <a:outerShdw blurRad="330200" dist="50800" dir="10200000" algn="ctr" rotWithShape="0">
                    <a:srgbClr val="000000">
                      <a:alpha val="62000"/>
                    </a:srgbClr>
                  </a:outerShdw>
                  <a:reflection blurRad="647700" endPos="0" dist="50800" dir="5400000" sy="-100000" algn="bl" rotWithShape="0"/>
                </a:effectLst>
              </a:rPr>
              <a:t>Ripple consensus process</a:t>
            </a:r>
          </a:p>
          <a:p>
            <a:endParaRPr lang="en-US" dirty="0" smtClean="0">
              <a:solidFill>
                <a:schemeClr val="tx1">
                  <a:lumMod val="75000"/>
                  <a:lumOff val="25000"/>
                </a:schemeClr>
              </a:solidFill>
            </a:endParaRPr>
          </a:p>
        </p:txBody>
      </p:sp>
    </p:spTree>
    <p:extLst>
      <p:ext uri="{BB962C8B-B14F-4D97-AF65-F5344CB8AC3E}">
        <p14:creationId xmlns:p14="http://schemas.microsoft.com/office/powerpoint/2010/main" val="37230120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Ripple consensus process</a:t>
            </a:r>
          </a:p>
        </p:txBody>
      </p:sp>
      <p:sp>
        <p:nvSpPr>
          <p:cNvPr id="7" name="Content Placeholder 2"/>
          <p:cNvSpPr>
            <a:spLocks noGrp="1"/>
          </p:cNvSpPr>
          <p:nvPr>
            <p:ph idx="1"/>
          </p:nvPr>
        </p:nvSpPr>
        <p:spPr>
          <a:xfrm>
            <a:off x="143555" y="1138425"/>
            <a:ext cx="8695035" cy="5191970"/>
          </a:xfrm>
        </p:spPr>
        <p:txBody>
          <a:bodyPr>
            <a:normAutofit fontScale="92500" lnSpcReduction="20000"/>
          </a:bodyPr>
          <a:lstStyle/>
          <a:p>
            <a:pPr lvl="1">
              <a:buFont typeface="Arial" panose="020B0604020202020204" pitchFamily="34" charset="0"/>
              <a:buChar char="•"/>
            </a:pPr>
            <a:endParaRPr lang="en-US" dirty="0" smtClean="0"/>
          </a:p>
          <a:p>
            <a:pPr lvl="1">
              <a:buFont typeface="Arial" panose="020B0604020202020204" pitchFamily="34" charset="0"/>
              <a:buChar char="•"/>
            </a:pPr>
            <a:r>
              <a:rPr lang="en-US" dirty="0"/>
              <a:t>Consensus process is Ripples’s  answer to avoid double spending problem.</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The </a:t>
            </a:r>
            <a:r>
              <a:rPr lang="en-US" dirty="0"/>
              <a:t>goal of consensus </a:t>
            </a:r>
            <a:r>
              <a:rPr lang="en-US" dirty="0" smtClean="0"/>
              <a:t>process is </a:t>
            </a:r>
            <a:r>
              <a:rPr lang="en-US" dirty="0"/>
              <a:t>for all the servers </a:t>
            </a:r>
            <a:r>
              <a:rPr lang="en-US" dirty="0" smtClean="0"/>
              <a:t>in ripple network to </a:t>
            </a:r>
            <a:r>
              <a:rPr lang="en-US" dirty="0"/>
              <a:t>agree on a set of transactions to apply to the Last Closed Ledger. </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Ripple consensus process wiki </a:t>
            </a:r>
            <a:r>
              <a:rPr lang="en-US" dirty="0" smtClean="0">
                <a:hlinkClick r:id="rId3"/>
              </a:rPr>
              <a:t>https</a:t>
            </a:r>
            <a:r>
              <a:rPr lang="en-US" dirty="0">
                <a:hlinkClick r:id="rId3"/>
              </a:rPr>
              <a:t>://</a:t>
            </a:r>
            <a:r>
              <a:rPr lang="en-US" dirty="0" smtClean="0">
                <a:hlinkClick r:id="rId3"/>
              </a:rPr>
              <a:t>wiki.ripple.com/Consensus_Graphic</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Ripple consensus </a:t>
            </a:r>
            <a:r>
              <a:rPr lang="en-US" dirty="0"/>
              <a:t>process video </a:t>
            </a:r>
            <a:r>
              <a:rPr lang="en-US" dirty="0">
                <a:hlinkClick r:id="rId4"/>
              </a:rPr>
              <a:t>https://www.youtube.com/watch?v=pj1QVb1vlC0</a:t>
            </a:r>
            <a:endParaRPr lang="en-US" dirty="0"/>
          </a:p>
        </p:txBody>
      </p:sp>
    </p:spTree>
    <p:extLst>
      <p:ext uri="{BB962C8B-B14F-4D97-AF65-F5344CB8AC3E}">
        <p14:creationId xmlns:p14="http://schemas.microsoft.com/office/powerpoint/2010/main" val="3837164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55" y="2438705"/>
            <a:ext cx="8229600" cy="1143000"/>
          </a:xfrm>
        </p:spPr>
        <p:txBody>
          <a:bodyPr/>
          <a:lstStyle/>
          <a:p>
            <a:r>
              <a:rPr lang="en-US" dirty="0" smtClean="0">
                <a:solidFill>
                  <a:schemeClr val="bg1"/>
                </a:solidFill>
              </a:rPr>
              <a:t>        Part 2 Development</a:t>
            </a:r>
            <a:endParaRPr lang="en-US" dirty="0">
              <a:solidFill>
                <a:schemeClr val="bg1"/>
              </a:solidFill>
            </a:endParaRPr>
          </a:p>
        </p:txBody>
      </p:sp>
    </p:spTree>
    <p:extLst>
      <p:ext uri="{BB962C8B-B14F-4D97-AF65-F5344CB8AC3E}">
        <p14:creationId xmlns:p14="http://schemas.microsoft.com/office/powerpoint/2010/main" val="4147249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730" y="69490"/>
            <a:ext cx="8229600" cy="1143000"/>
          </a:xfrm>
        </p:spPr>
        <p:txBody>
          <a:bodyPr/>
          <a:lstStyle/>
          <a:p>
            <a:r>
              <a:rPr lang="en-US" dirty="0" smtClean="0">
                <a:solidFill>
                  <a:schemeClr val="bg1"/>
                </a:solidFill>
              </a:rPr>
              <a:t>        </a:t>
            </a:r>
            <a:r>
              <a:rPr lang="en-US" dirty="0">
                <a:solidFill>
                  <a:schemeClr val="bg1"/>
                </a:solidFill>
              </a:rPr>
              <a:t>Part </a:t>
            </a:r>
            <a:r>
              <a:rPr lang="en-US" dirty="0" smtClean="0">
                <a:solidFill>
                  <a:schemeClr val="bg1"/>
                </a:solidFill>
              </a:rPr>
              <a:t>2 </a:t>
            </a:r>
            <a:r>
              <a:rPr lang="en-US" dirty="0">
                <a:solidFill>
                  <a:schemeClr val="bg1"/>
                </a:solidFill>
              </a:rPr>
              <a:t>/3</a:t>
            </a:r>
            <a:endParaRPr lang="en-US" dirty="0">
              <a:solidFill>
                <a:schemeClr val="bg1"/>
              </a:solidFill>
            </a:endParaRPr>
          </a:p>
        </p:txBody>
      </p:sp>
      <p:sp>
        <p:nvSpPr>
          <p:cNvPr id="3" name="Content Placeholder 2"/>
          <p:cNvSpPr txBox="1">
            <a:spLocks/>
          </p:cNvSpPr>
          <p:nvPr/>
        </p:nvSpPr>
        <p:spPr>
          <a:xfrm>
            <a:off x="448965" y="1068935"/>
            <a:ext cx="8093365" cy="5414165"/>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000" dirty="0">
                <a:solidFill>
                  <a:schemeClr val="tx1">
                    <a:lumMod val="75000"/>
                    <a:lumOff val="25000"/>
                  </a:schemeClr>
                </a:solidFill>
              </a:rPr>
              <a:t>Part 2 Development</a:t>
            </a:r>
          </a:p>
          <a:p>
            <a:pPr lvl="1">
              <a:buFont typeface="Wingdings" panose="05000000000000000000" pitchFamily="2" charset="2"/>
              <a:buChar char="Ø"/>
            </a:pPr>
            <a:r>
              <a:rPr lang="en-US" sz="5100" b="1" dirty="0">
                <a:solidFill>
                  <a:schemeClr val="bg1"/>
                </a:solidFill>
                <a:effectLst>
                  <a:outerShdw blurRad="330200" dist="50800" dir="10200000" algn="ctr" rotWithShape="0">
                    <a:srgbClr val="000000">
                      <a:alpha val="62000"/>
                    </a:srgbClr>
                  </a:outerShdw>
                  <a:reflection blurRad="647700" endPos="0" dist="50800" dir="5400000" sy="-100000" algn="bl" rotWithShape="0"/>
                </a:effectLst>
              </a:rPr>
              <a:t>Hello </a:t>
            </a:r>
            <a:r>
              <a:rPr lang="en-US" sz="5100" b="1" dirty="0" smtClean="0">
                <a:solidFill>
                  <a:schemeClr val="bg1"/>
                </a:solidFill>
                <a:effectLst>
                  <a:outerShdw blurRad="330200" dist="50800" dir="10200000" algn="ctr" rotWithShape="0">
                    <a:srgbClr val="000000">
                      <a:alpha val="62000"/>
                    </a:srgbClr>
                  </a:outerShdw>
                  <a:reflection blurRad="647700" endPos="0" dist="50800" dir="5400000" sy="-100000" algn="bl" rotWithShape="0"/>
                </a:effectLst>
              </a:rPr>
              <a:t>Ripple </a:t>
            </a:r>
            <a:r>
              <a:rPr lang="en-US" sz="5100" b="1" dirty="0">
                <a:solidFill>
                  <a:schemeClr val="bg1"/>
                </a:solidFill>
                <a:effectLst>
                  <a:outerShdw blurRad="330200" dist="50800" dir="10200000" algn="ctr" rotWithShape="0">
                    <a:srgbClr val="000000">
                      <a:alpha val="62000"/>
                    </a:srgbClr>
                  </a:outerShdw>
                  <a:reflection blurRad="647700" endPos="0" dist="50800" dir="5400000" sy="-100000" algn="bl" rotWithShape="0"/>
                </a:effectLst>
              </a:rPr>
              <a:t>world</a:t>
            </a:r>
          </a:p>
          <a:p>
            <a:pPr lvl="1"/>
            <a:r>
              <a:rPr lang="en-US" sz="3300" dirty="0">
                <a:solidFill>
                  <a:schemeClr val="tx1">
                    <a:lumMod val="75000"/>
                    <a:lumOff val="25000"/>
                  </a:schemeClr>
                </a:solidFill>
              </a:rPr>
              <a:t>Using Ripple Javascript library</a:t>
            </a:r>
          </a:p>
          <a:p>
            <a:pPr lvl="1"/>
            <a:r>
              <a:rPr lang="en-US" sz="3300" dirty="0">
                <a:solidFill>
                  <a:schemeClr val="tx1">
                    <a:lumMod val="75000"/>
                    <a:lumOff val="25000"/>
                  </a:schemeClr>
                </a:solidFill>
              </a:rPr>
              <a:t>Ripple APIs</a:t>
            </a:r>
          </a:p>
          <a:p>
            <a:pPr lvl="1"/>
            <a:r>
              <a:rPr lang="en-US" sz="3300" dirty="0">
                <a:solidFill>
                  <a:schemeClr val="tx1">
                    <a:lumMod val="75000"/>
                    <a:lumOff val="25000"/>
                  </a:schemeClr>
                </a:solidFill>
              </a:rPr>
              <a:t>Ripple-wallet client overview</a:t>
            </a:r>
          </a:p>
          <a:p>
            <a:pPr lvl="1"/>
            <a:r>
              <a:rPr lang="en-US" sz="3300" dirty="0">
                <a:solidFill>
                  <a:schemeClr val="tx1">
                    <a:lumMod val="75000"/>
                    <a:lumOff val="25000"/>
                  </a:schemeClr>
                </a:solidFill>
              </a:rPr>
              <a:t>Ripple jargon explained</a:t>
            </a:r>
          </a:p>
          <a:p>
            <a:pPr lvl="1"/>
            <a:r>
              <a:rPr lang="en-US" sz="3300" dirty="0">
                <a:solidFill>
                  <a:schemeClr val="tx1">
                    <a:lumMod val="75000"/>
                    <a:lumOff val="25000"/>
                  </a:schemeClr>
                </a:solidFill>
              </a:rPr>
              <a:t>XRP transfer demo</a:t>
            </a:r>
          </a:p>
          <a:p>
            <a:pPr lvl="1"/>
            <a:r>
              <a:rPr lang="en-US" sz="3300" dirty="0" smtClean="0">
                <a:solidFill>
                  <a:schemeClr val="tx1">
                    <a:lumMod val="75000"/>
                    <a:lumOff val="25000"/>
                  </a:schemeClr>
                </a:solidFill>
              </a:rPr>
              <a:t>Multisigning</a:t>
            </a:r>
            <a:r>
              <a:rPr lang="en-US" sz="3300" dirty="0">
                <a:solidFill>
                  <a:schemeClr val="tx1">
                    <a:lumMod val="75000"/>
                    <a:lumOff val="25000"/>
                  </a:schemeClr>
                </a:solidFill>
              </a:rPr>
              <a:t>  demo</a:t>
            </a:r>
          </a:p>
          <a:p>
            <a:pPr lvl="1"/>
            <a:r>
              <a:rPr lang="en-US" sz="3300" dirty="0">
                <a:solidFill>
                  <a:schemeClr val="tx1">
                    <a:lumMod val="75000"/>
                    <a:lumOff val="25000"/>
                  </a:schemeClr>
                </a:solidFill>
              </a:rPr>
              <a:t>Messaging demo</a:t>
            </a:r>
          </a:p>
          <a:p>
            <a:pPr lvl="1"/>
            <a:r>
              <a:rPr lang="en-US" sz="3300" dirty="0">
                <a:solidFill>
                  <a:schemeClr val="tx1">
                    <a:lumMod val="75000"/>
                    <a:lumOff val="25000"/>
                  </a:schemeClr>
                </a:solidFill>
              </a:rPr>
              <a:t>Payment channel demo</a:t>
            </a:r>
          </a:p>
          <a:p>
            <a:pPr lvl="1"/>
            <a:r>
              <a:rPr lang="en-US" sz="3300" dirty="0">
                <a:solidFill>
                  <a:schemeClr val="tx1">
                    <a:lumMod val="75000"/>
                    <a:lumOff val="25000"/>
                  </a:schemeClr>
                </a:solidFill>
              </a:rPr>
              <a:t>Escrow demo </a:t>
            </a:r>
          </a:p>
          <a:p>
            <a:pPr lvl="1"/>
            <a:r>
              <a:rPr lang="en-US" sz="3300" dirty="0">
                <a:solidFill>
                  <a:schemeClr val="tx1">
                    <a:lumMod val="75000"/>
                    <a:lumOff val="25000"/>
                  </a:schemeClr>
                </a:solidFill>
              </a:rPr>
              <a:t>Sending check</a:t>
            </a:r>
          </a:p>
          <a:p>
            <a:pPr lvl="1"/>
            <a:r>
              <a:rPr lang="en-US" sz="3300" dirty="0">
                <a:solidFill>
                  <a:schemeClr val="tx1">
                    <a:lumMod val="75000"/>
                    <a:lumOff val="25000"/>
                  </a:schemeClr>
                </a:solidFill>
              </a:rPr>
              <a:t>Raw transaction demo</a:t>
            </a:r>
          </a:p>
          <a:p>
            <a:pPr lvl="1"/>
            <a:r>
              <a:rPr lang="en-US" sz="3300" dirty="0" smtClean="0">
                <a:solidFill>
                  <a:schemeClr val="tx1">
                    <a:lumMod val="75000"/>
                    <a:lumOff val="25000"/>
                  </a:schemeClr>
                </a:solidFill>
              </a:rPr>
              <a:t>Dissecting </a:t>
            </a:r>
            <a:r>
              <a:rPr lang="en-US" sz="3300" dirty="0">
                <a:solidFill>
                  <a:schemeClr val="tx1">
                    <a:lumMod val="75000"/>
                    <a:lumOff val="25000"/>
                  </a:schemeClr>
                </a:solidFill>
              </a:rPr>
              <a:t>ripple-client wallet webapp code</a:t>
            </a:r>
          </a:p>
          <a:p>
            <a:pPr lvl="1"/>
            <a:endParaRPr lang="en-US" dirty="0">
              <a:solidFill>
                <a:schemeClr val="bg1"/>
              </a:solidFill>
            </a:endParaRPr>
          </a:p>
          <a:p>
            <a:pPr lvl="2"/>
            <a:endParaRPr lang="en-US" dirty="0" smtClean="0">
              <a:solidFill>
                <a:schemeClr val="bg1"/>
              </a:solidFill>
            </a:endParaRPr>
          </a:p>
          <a:p>
            <a:endParaRPr lang="en-US" dirty="0" smtClean="0">
              <a:solidFill>
                <a:schemeClr val="bg1"/>
              </a:solidFill>
            </a:endParaRPr>
          </a:p>
          <a:p>
            <a:pPr lvl="1"/>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0728837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Hello </a:t>
            </a:r>
            <a:r>
              <a:rPr lang="en-US" dirty="0" smtClean="0"/>
              <a:t>Ripple </a:t>
            </a:r>
            <a:r>
              <a:rPr lang="en-US" dirty="0"/>
              <a:t>world</a:t>
            </a:r>
          </a:p>
        </p:txBody>
      </p:sp>
      <p:sp>
        <p:nvSpPr>
          <p:cNvPr id="7" name="Content Placeholder 2"/>
          <p:cNvSpPr>
            <a:spLocks noGrp="1"/>
          </p:cNvSpPr>
          <p:nvPr>
            <p:ph idx="1"/>
          </p:nvPr>
        </p:nvSpPr>
        <p:spPr>
          <a:xfrm>
            <a:off x="0" y="1138424"/>
            <a:ext cx="9000445" cy="5719575"/>
          </a:xfrm>
        </p:spPr>
        <p:txBody>
          <a:bodyPr>
            <a:normAutofit fontScale="85000" lnSpcReduction="10000"/>
          </a:bodyPr>
          <a:lstStyle/>
          <a:p>
            <a:pPr lvl="1">
              <a:buFont typeface="Arial" panose="020B0604020202020204" pitchFamily="34" charset="0"/>
              <a:buChar char="•"/>
            </a:pPr>
            <a:r>
              <a:rPr lang="en-US" dirty="0" smtClean="0"/>
              <a:t>In this demo, you will understand the basic concept of Ripple Account and Address and how to access the same from the ledger (Ripple blockchain) using Javascript API.</a:t>
            </a:r>
          </a:p>
          <a:p>
            <a:pPr lvl="1">
              <a:buFont typeface="Arial" panose="020B0604020202020204" pitchFamily="34" charset="0"/>
              <a:buChar char="•"/>
            </a:pPr>
            <a:endParaRPr lang="en-US" dirty="0" smtClean="0"/>
          </a:p>
          <a:p>
            <a:pPr lvl="1">
              <a:buFont typeface="Arial" panose="020B0604020202020204" pitchFamily="34" charset="0"/>
              <a:buChar char="•"/>
            </a:pPr>
            <a:r>
              <a:rPr lang="en-US" b="1" dirty="0"/>
              <a:t>An "Account" </a:t>
            </a:r>
            <a:r>
              <a:rPr lang="en-US" dirty="0"/>
              <a:t>in the XRP Ledger represents a holder of XRP and a sender </a:t>
            </a:r>
            <a:r>
              <a:rPr lang="en-US" dirty="0" smtClean="0"/>
              <a:t>or receiver of </a:t>
            </a:r>
            <a:r>
              <a:rPr lang="en-US" dirty="0"/>
              <a:t>transactions. The core elements of an account are</a:t>
            </a:r>
            <a:r>
              <a:rPr lang="en-US" dirty="0" smtClean="0"/>
              <a:t>:</a:t>
            </a:r>
            <a:endParaRPr lang="en-US" dirty="0"/>
          </a:p>
          <a:p>
            <a:pPr lvl="2"/>
            <a:r>
              <a:rPr lang="en-US" dirty="0" smtClean="0"/>
              <a:t>An </a:t>
            </a:r>
            <a:r>
              <a:rPr lang="en-US" dirty="0"/>
              <a:t>identifying address, such as </a:t>
            </a:r>
            <a:r>
              <a:rPr lang="en-US" b="1" dirty="0"/>
              <a:t>rf1BiGeXwwQoi8Z2ueFYTEXSwuJYfV2Jpn</a:t>
            </a:r>
          </a:p>
          <a:p>
            <a:pPr lvl="2"/>
            <a:r>
              <a:rPr lang="en-US" dirty="0" smtClean="0"/>
              <a:t>An </a:t>
            </a:r>
            <a:r>
              <a:rPr lang="en-US" dirty="0"/>
              <a:t>XRP </a:t>
            </a:r>
            <a:r>
              <a:rPr lang="en-US" dirty="0" smtClean="0"/>
              <a:t>balance.</a:t>
            </a:r>
            <a:endParaRPr lang="en-US" dirty="0"/>
          </a:p>
          <a:p>
            <a:pPr lvl="2"/>
            <a:r>
              <a:rPr lang="en-US" dirty="0" smtClean="0"/>
              <a:t>A </a:t>
            </a:r>
            <a:r>
              <a:rPr lang="en-US" dirty="0"/>
              <a:t>sequence number, starting at 1 and increasing with each transaction sent from this account. </a:t>
            </a:r>
            <a:endParaRPr lang="en-US" dirty="0" smtClean="0"/>
          </a:p>
          <a:p>
            <a:pPr lvl="2"/>
            <a:r>
              <a:rPr lang="en-US" dirty="0" smtClean="0"/>
              <a:t>A </a:t>
            </a:r>
            <a:r>
              <a:rPr lang="en-US" dirty="0"/>
              <a:t>history of transactions that affected this account and its balances.</a:t>
            </a:r>
          </a:p>
          <a:p>
            <a:pPr lvl="2"/>
            <a:r>
              <a:rPr lang="en-US" dirty="0" smtClean="0"/>
              <a:t>One </a:t>
            </a:r>
            <a:r>
              <a:rPr lang="en-US" dirty="0"/>
              <a:t>or more ways to authorize transactions, possibly including:</a:t>
            </a:r>
          </a:p>
          <a:p>
            <a:pPr lvl="3"/>
            <a:r>
              <a:rPr lang="en-US" dirty="0" smtClean="0"/>
              <a:t>A </a:t>
            </a:r>
            <a:r>
              <a:rPr lang="en-US" dirty="0"/>
              <a:t>master key pair intrinsic to the account. (This can be disabled but not changed.)</a:t>
            </a:r>
          </a:p>
          <a:p>
            <a:pPr lvl="3"/>
            <a:r>
              <a:rPr lang="en-US" dirty="0" smtClean="0"/>
              <a:t>A </a:t>
            </a:r>
            <a:r>
              <a:rPr lang="en-US" dirty="0"/>
              <a:t>"regular" key pair that can be rotated.</a:t>
            </a:r>
          </a:p>
          <a:p>
            <a:pPr lvl="3"/>
            <a:r>
              <a:rPr lang="en-US" dirty="0" smtClean="0"/>
              <a:t>A </a:t>
            </a:r>
            <a:r>
              <a:rPr lang="en-US" dirty="0"/>
              <a:t>signer list for multi-signing. (Stored separately from the account's core data.)</a:t>
            </a:r>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22902433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730" y="69490"/>
            <a:ext cx="8229600" cy="1143000"/>
          </a:xfrm>
        </p:spPr>
        <p:txBody>
          <a:bodyPr/>
          <a:lstStyle/>
          <a:p>
            <a:r>
              <a:rPr lang="en-US" dirty="0" smtClean="0">
                <a:solidFill>
                  <a:schemeClr val="bg1"/>
                </a:solidFill>
              </a:rPr>
              <a:t>        Contents 2/3</a:t>
            </a:r>
            <a:endParaRPr lang="en-US" dirty="0">
              <a:solidFill>
                <a:schemeClr val="bg1"/>
              </a:solidFill>
            </a:endParaRPr>
          </a:p>
        </p:txBody>
      </p:sp>
      <p:sp>
        <p:nvSpPr>
          <p:cNvPr id="3" name="Content Placeholder 2"/>
          <p:cNvSpPr txBox="1">
            <a:spLocks/>
          </p:cNvSpPr>
          <p:nvPr/>
        </p:nvSpPr>
        <p:spPr>
          <a:xfrm>
            <a:off x="448965" y="1068935"/>
            <a:ext cx="8093365" cy="5414165"/>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000" dirty="0">
                <a:solidFill>
                  <a:schemeClr val="tx1">
                    <a:lumMod val="75000"/>
                    <a:lumOff val="25000"/>
                  </a:schemeClr>
                </a:solidFill>
              </a:rPr>
              <a:t>Part 2 Development</a:t>
            </a:r>
          </a:p>
          <a:p>
            <a:pPr lvl="1"/>
            <a:r>
              <a:rPr lang="en-US" sz="3300" dirty="0">
                <a:solidFill>
                  <a:schemeClr val="tx1">
                    <a:lumMod val="75000"/>
                    <a:lumOff val="25000"/>
                  </a:schemeClr>
                </a:solidFill>
              </a:rPr>
              <a:t>Hello Ripple world</a:t>
            </a:r>
          </a:p>
          <a:p>
            <a:pPr lvl="1">
              <a:buFont typeface="Wingdings" panose="05000000000000000000" pitchFamily="2" charset="2"/>
              <a:buChar char="Ø"/>
            </a:pPr>
            <a:r>
              <a:rPr lang="en-US" sz="5100" b="1" dirty="0">
                <a:solidFill>
                  <a:schemeClr val="bg1"/>
                </a:solidFill>
                <a:effectLst>
                  <a:outerShdw blurRad="330200" dist="50800" dir="10200000" algn="ctr" rotWithShape="0">
                    <a:srgbClr val="000000">
                      <a:alpha val="62000"/>
                    </a:srgbClr>
                  </a:outerShdw>
                  <a:reflection blurRad="647700" endPos="0" dist="50800" dir="5400000" sy="-100000" algn="bl" rotWithShape="0"/>
                </a:effectLst>
              </a:rPr>
              <a:t>Using Ripple Javascript library</a:t>
            </a:r>
          </a:p>
          <a:p>
            <a:pPr lvl="1"/>
            <a:r>
              <a:rPr lang="en-US" sz="3300" dirty="0">
                <a:solidFill>
                  <a:schemeClr val="tx1">
                    <a:lumMod val="75000"/>
                    <a:lumOff val="25000"/>
                  </a:schemeClr>
                </a:solidFill>
              </a:rPr>
              <a:t>Ripple APIs</a:t>
            </a:r>
          </a:p>
          <a:p>
            <a:pPr lvl="1"/>
            <a:r>
              <a:rPr lang="en-US" sz="3300" dirty="0">
                <a:solidFill>
                  <a:schemeClr val="tx1">
                    <a:lumMod val="75000"/>
                    <a:lumOff val="25000"/>
                  </a:schemeClr>
                </a:solidFill>
              </a:rPr>
              <a:t>Ripple-wallet client overview</a:t>
            </a:r>
          </a:p>
          <a:p>
            <a:pPr lvl="1"/>
            <a:r>
              <a:rPr lang="en-US" sz="3300" dirty="0">
                <a:solidFill>
                  <a:schemeClr val="tx1">
                    <a:lumMod val="75000"/>
                    <a:lumOff val="25000"/>
                  </a:schemeClr>
                </a:solidFill>
              </a:rPr>
              <a:t>Ripple jargon explained</a:t>
            </a:r>
          </a:p>
          <a:p>
            <a:pPr lvl="1"/>
            <a:r>
              <a:rPr lang="en-US" sz="3300" dirty="0">
                <a:solidFill>
                  <a:schemeClr val="tx1">
                    <a:lumMod val="75000"/>
                    <a:lumOff val="25000"/>
                  </a:schemeClr>
                </a:solidFill>
              </a:rPr>
              <a:t>XRP transfer demo</a:t>
            </a:r>
          </a:p>
          <a:p>
            <a:pPr lvl="1"/>
            <a:r>
              <a:rPr lang="en-US" sz="3300" dirty="0" smtClean="0">
                <a:solidFill>
                  <a:schemeClr val="tx1">
                    <a:lumMod val="75000"/>
                    <a:lumOff val="25000"/>
                  </a:schemeClr>
                </a:solidFill>
              </a:rPr>
              <a:t>Multisigning</a:t>
            </a:r>
            <a:r>
              <a:rPr lang="en-US" sz="3300" dirty="0">
                <a:solidFill>
                  <a:schemeClr val="tx1">
                    <a:lumMod val="75000"/>
                    <a:lumOff val="25000"/>
                  </a:schemeClr>
                </a:solidFill>
              </a:rPr>
              <a:t>  demo</a:t>
            </a:r>
          </a:p>
          <a:p>
            <a:pPr lvl="1"/>
            <a:r>
              <a:rPr lang="en-US" sz="3300" dirty="0">
                <a:solidFill>
                  <a:schemeClr val="tx1">
                    <a:lumMod val="75000"/>
                    <a:lumOff val="25000"/>
                  </a:schemeClr>
                </a:solidFill>
              </a:rPr>
              <a:t>Messaging demo</a:t>
            </a:r>
          </a:p>
          <a:p>
            <a:pPr lvl="1"/>
            <a:r>
              <a:rPr lang="en-US" sz="3300" dirty="0">
                <a:solidFill>
                  <a:schemeClr val="tx1">
                    <a:lumMod val="75000"/>
                    <a:lumOff val="25000"/>
                  </a:schemeClr>
                </a:solidFill>
              </a:rPr>
              <a:t>Payment channel demo</a:t>
            </a:r>
          </a:p>
          <a:p>
            <a:pPr lvl="1"/>
            <a:r>
              <a:rPr lang="en-US" sz="3300" dirty="0">
                <a:solidFill>
                  <a:schemeClr val="tx1">
                    <a:lumMod val="75000"/>
                    <a:lumOff val="25000"/>
                  </a:schemeClr>
                </a:solidFill>
              </a:rPr>
              <a:t>Escrow demo </a:t>
            </a:r>
          </a:p>
          <a:p>
            <a:pPr lvl="1"/>
            <a:r>
              <a:rPr lang="en-US" sz="3300" dirty="0">
                <a:solidFill>
                  <a:schemeClr val="tx1">
                    <a:lumMod val="75000"/>
                    <a:lumOff val="25000"/>
                  </a:schemeClr>
                </a:solidFill>
              </a:rPr>
              <a:t>Sending check</a:t>
            </a:r>
          </a:p>
          <a:p>
            <a:pPr lvl="1"/>
            <a:r>
              <a:rPr lang="en-US" sz="3300" dirty="0">
                <a:solidFill>
                  <a:schemeClr val="tx1">
                    <a:lumMod val="75000"/>
                    <a:lumOff val="25000"/>
                  </a:schemeClr>
                </a:solidFill>
              </a:rPr>
              <a:t>Raw transaction demo</a:t>
            </a:r>
          </a:p>
          <a:p>
            <a:pPr lvl="1"/>
            <a:r>
              <a:rPr lang="en-US" sz="3300" dirty="0" smtClean="0">
                <a:solidFill>
                  <a:schemeClr val="tx1">
                    <a:lumMod val="75000"/>
                    <a:lumOff val="25000"/>
                  </a:schemeClr>
                </a:solidFill>
              </a:rPr>
              <a:t>Dissecting </a:t>
            </a:r>
            <a:r>
              <a:rPr lang="en-US" sz="3300" dirty="0">
                <a:solidFill>
                  <a:schemeClr val="tx1">
                    <a:lumMod val="75000"/>
                    <a:lumOff val="25000"/>
                  </a:schemeClr>
                </a:solidFill>
              </a:rPr>
              <a:t>ripple-client wallet webapp code</a:t>
            </a:r>
          </a:p>
          <a:p>
            <a:pPr lvl="1"/>
            <a:endParaRPr lang="en-US" dirty="0">
              <a:solidFill>
                <a:schemeClr val="bg1"/>
              </a:solidFill>
            </a:endParaRPr>
          </a:p>
          <a:p>
            <a:pPr lvl="2"/>
            <a:endParaRPr lang="en-US" dirty="0" smtClean="0">
              <a:solidFill>
                <a:schemeClr val="bg1"/>
              </a:solidFill>
            </a:endParaRPr>
          </a:p>
          <a:p>
            <a:endParaRPr lang="en-US" dirty="0" smtClean="0">
              <a:solidFill>
                <a:schemeClr val="bg1"/>
              </a:solidFill>
            </a:endParaRPr>
          </a:p>
          <a:p>
            <a:pPr lvl="1"/>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1210468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Ripple </a:t>
            </a:r>
            <a:r>
              <a:rPr lang="en-US" dirty="0" err="1"/>
              <a:t>Javascript</a:t>
            </a:r>
            <a:r>
              <a:rPr lang="en-US" dirty="0"/>
              <a:t> library</a:t>
            </a:r>
          </a:p>
        </p:txBody>
      </p:sp>
      <p:sp>
        <p:nvSpPr>
          <p:cNvPr id="7" name="Content Placeholder 2"/>
          <p:cNvSpPr>
            <a:spLocks noGrp="1"/>
          </p:cNvSpPr>
          <p:nvPr>
            <p:ph idx="1"/>
          </p:nvPr>
        </p:nvSpPr>
        <p:spPr>
          <a:xfrm>
            <a:off x="0" y="1138424"/>
            <a:ext cx="9000445" cy="5719575"/>
          </a:xfrm>
        </p:spPr>
        <p:txBody>
          <a:bodyPr>
            <a:normAutofit/>
          </a:bodyPr>
          <a:lstStyle/>
          <a:p>
            <a:pPr lvl="1">
              <a:buFont typeface="Arial" panose="020B0604020202020204" pitchFamily="34" charset="0"/>
              <a:buChar char="•"/>
            </a:pPr>
            <a:r>
              <a:rPr lang="en-US" dirty="0" smtClean="0"/>
              <a:t>In this demo, you will be introduced to Ripple </a:t>
            </a:r>
            <a:r>
              <a:rPr lang="en-US" dirty="0" err="1" smtClean="0"/>
              <a:t>Javascript</a:t>
            </a:r>
            <a:r>
              <a:rPr lang="en-US" dirty="0" smtClean="0"/>
              <a:t> API.</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The demo will showcase how to use the API library in web application to connect to Ripple blockchain network in a browser.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Once connected, the APIs will be used to get more information about the Ripple network.</a:t>
            </a:r>
          </a:p>
        </p:txBody>
      </p:sp>
    </p:spTree>
    <p:extLst>
      <p:ext uri="{BB962C8B-B14F-4D97-AF65-F5344CB8AC3E}">
        <p14:creationId xmlns:p14="http://schemas.microsoft.com/office/powerpoint/2010/main" val="4051064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730" y="69490"/>
            <a:ext cx="8229600" cy="1143000"/>
          </a:xfrm>
        </p:spPr>
        <p:txBody>
          <a:bodyPr/>
          <a:lstStyle/>
          <a:p>
            <a:r>
              <a:rPr lang="en-US" dirty="0" smtClean="0">
                <a:solidFill>
                  <a:schemeClr val="bg1"/>
                </a:solidFill>
              </a:rPr>
              <a:t>        Contents 1/3</a:t>
            </a:r>
            <a:endParaRPr lang="en-US" dirty="0">
              <a:solidFill>
                <a:schemeClr val="bg1"/>
              </a:solidFill>
            </a:endParaRPr>
          </a:p>
        </p:txBody>
      </p:sp>
      <p:sp>
        <p:nvSpPr>
          <p:cNvPr id="3" name="Content Placeholder 2"/>
          <p:cNvSpPr txBox="1">
            <a:spLocks/>
          </p:cNvSpPr>
          <p:nvPr/>
        </p:nvSpPr>
        <p:spPr>
          <a:xfrm>
            <a:off x="448965" y="1443835"/>
            <a:ext cx="8093365" cy="541416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chemeClr val="bg1"/>
                </a:solidFill>
              </a:rPr>
              <a:t>Part 1 - Theory</a:t>
            </a:r>
          </a:p>
          <a:p>
            <a:pPr lvl="1"/>
            <a:r>
              <a:rPr lang="en-US" dirty="0" smtClean="0">
                <a:solidFill>
                  <a:schemeClr val="bg1"/>
                </a:solidFill>
              </a:rPr>
              <a:t>Ripple developer suit overview </a:t>
            </a:r>
          </a:p>
          <a:p>
            <a:pPr lvl="1"/>
            <a:r>
              <a:rPr lang="en-US" dirty="0" smtClean="0">
                <a:solidFill>
                  <a:schemeClr val="bg1"/>
                </a:solidFill>
                <a:effectLst>
                  <a:outerShdw blurRad="1054100" dist="50800" dir="5400000" algn="ctr" rotWithShape="0">
                    <a:srgbClr val="000000"/>
                  </a:outerShdw>
                </a:effectLst>
              </a:rPr>
              <a:t>Ripple blockchain overview</a:t>
            </a:r>
          </a:p>
          <a:p>
            <a:pPr lvl="1"/>
            <a:r>
              <a:rPr lang="en-US" dirty="0" smtClean="0">
                <a:solidFill>
                  <a:schemeClr val="bg1"/>
                </a:solidFill>
              </a:rPr>
              <a:t>Ripple consensus process</a:t>
            </a:r>
          </a:p>
          <a:p>
            <a:endParaRPr lang="en-US" dirty="0">
              <a:solidFill>
                <a:schemeClr val="bg1"/>
              </a:solidFill>
            </a:endParaRPr>
          </a:p>
        </p:txBody>
      </p:sp>
    </p:spTree>
    <p:extLst>
      <p:ext uri="{BB962C8B-B14F-4D97-AF65-F5344CB8AC3E}">
        <p14:creationId xmlns:p14="http://schemas.microsoft.com/office/powerpoint/2010/main" val="7289604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730" y="69490"/>
            <a:ext cx="8229600" cy="1143000"/>
          </a:xfrm>
        </p:spPr>
        <p:txBody>
          <a:bodyPr/>
          <a:lstStyle/>
          <a:p>
            <a:r>
              <a:rPr lang="en-US" dirty="0" smtClean="0">
                <a:solidFill>
                  <a:schemeClr val="bg1"/>
                </a:solidFill>
              </a:rPr>
              <a:t>        Contents 2/3</a:t>
            </a:r>
            <a:endParaRPr lang="en-US" dirty="0">
              <a:solidFill>
                <a:schemeClr val="bg1"/>
              </a:solidFill>
            </a:endParaRPr>
          </a:p>
        </p:txBody>
      </p:sp>
      <p:sp>
        <p:nvSpPr>
          <p:cNvPr id="3" name="Content Placeholder 2"/>
          <p:cNvSpPr txBox="1">
            <a:spLocks/>
          </p:cNvSpPr>
          <p:nvPr/>
        </p:nvSpPr>
        <p:spPr>
          <a:xfrm>
            <a:off x="448965" y="1068935"/>
            <a:ext cx="8093365" cy="5414165"/>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000" dirty="0">
                <a:solidFill>
                  <a:schemeClr val="tx1">
                    <a:lumMod val="75000"/>
                    <a:lumOff val="25000"/>
                  </a:schemeClr>
                </a:solidFill>
              </a:rPr>
              <a:t>Part 2 Development</a:t>
            </a:r>
          </a:p>
          <a:p>
            <a:pPr lvl="1"/>
            <a:r>
              <a:rPr lang="en-US" sz="3300" dirty="0">
                <a:solidFill>
                  <a:schemeClr val="tx1">
                    <a:lumMod val="75000"/>
                    <a:lumOff val="25000"/>
                  </a:schemeClr>
                </a:solidFill>
              </a:rPr>
              <a:t>Hello Ripple world</a:t>
            </a:r>
          </a:p>
          <a:p>
            <a:pPr lvl="1"/>
            <a:r>
              <a:rPr lang="en-US" sz="3300" dirty="0">
                <a:solidFill>
                  <a:schemeClr val="tx1">
                    <a:lumMod val="75000"/>
                    <a:lumOff val="25000"/>
                  </a:schemeClr>
                </a:solidFill>
              </a:rPr>
              <a:t>Using Ripple Javascript library</a:t>
            </a:r>
          </a:p>
          <a:p>
            <a:pPr lvl="1">
              <a:buFont typeface="Wingdings" panose="05000000000000000000" pitchFamily="2" charset="2"/>
              <a:buChar char="Ø"/>
            </a:pPr>
            <a:r>
              <a:rPr lang="en-US" sz="5100" b="1" dirty="0">
                <a:solidFill>
                  <a:schemeClr val="bg1"/>
                </a:solidFill>
                <a:effectLst>
                  <a:outerShdw blurRad="330200" dist="50800" dir="10200000" algn="ctr" rotWithShape="0">
                    <a:srgbClr val="000000">
                      <a:alpha val="62000"/>
                    </a:srgbClr>
                  </a:outerShdw>
                  <a:reflection blurRad="647700" endPos="0" dist="50800" dir="5400000" sy="-100000" algn="bl" rotWithShape="0"/>
                </a:effectLst>
              </a:rPr>
              <a:t>Ripple APIs</a:t>
            </a:r>
          </a:p>
          <a:p>
            <a:pPr lvl="1"/>
            <a:r>
              <a:rPr lang="en-US" sz="3300" dirty="0">
                <a:solidFill>
                  <a:schemeClr val="tx1">
                    <a:lumMod val="75000"/>
                    <a:lumOff val="25000"/>
                  </a:schemeClr>
                </a:solidFill>
              </a:rPr>
              <a:t>Ripple-wallet client overview</a:t>
            </a:r>
          </a:p>
          <a:p>
            <a:pPr lvl="1"/>
            <a:r>
              <a:rPr lang="en-US" sz="3300" dirty="0">
                <a:solidFill>
                  <a:schemeClr val="tx1">
                    <a:lumMod val="75000"/>
                    <a:lumOff val="25000"/>
                  </a:schemeClr>
                </a:solidFill>
              </a:rPr>
              <a:t>Ripple jargon explained</a:t>
            </a:r>
          </a:p>
          <a:p>
            <a:pPr lvl="1"/>
            <a:r>
              <a:rPr lang="en-US" sz="3300" dirty="0">
                <a:solidFill>
                  <a:schemeClr val="tx1">
                    <a:lumMod val="75000"/>
                    <a:lumOff val="25000"/>
                  </a:schemeClr>
                </a:solidFill>
              </a:rPr>
              <a:t>XRP transfer demo</a:t>
            </a:r>
          </a:p>
          <a:p>
            <a:pPr lvl="1"/>
            <a:r>
              <a:rPr lang="en-US" sz="3300" dirty="0" smtClean="0">
                <a:solidFill>
                  <a:schemeClr val="tx1">
                    <a:lumMod val="75000"/>
                    <a:lumOff val="25000"/>
                  </a:schemeClr>
                </a:solidFill>
              </a:rPr>
              <a:t>Multisigning</a:t>
            </a:r>
            <a:r>
              <a:rPr lang="en-US" sz="3300" dirty="0">
                <a:solidFill>
                  <a:schemeClr val="tx1">
                    <a:lumMod val="75000"/>
                    <a:lumOff val="25000"/>
                  </a:schemeClr>
                </a:solidFill>
              </a:rPr>
              <a:t>  demo</a:t>
            </a:r>
          </a:p>
          <a:p>
            <a:pPr lvl="1"/>
            <a:r>
              <a:rPr lang="en-US" sz="3300" dirty="0">
                <a:solidFill>
                  <a:schemeClr val="tx1">
                    <a:lumMod val="75000"/>
                    <a:lumOff val="25000"/>
                  </a:schemeClr>
                </a:solidFill>
              </a:rPr>
              <a:t>Messaging demo</a:t>
            </a:r>
          </a:p>
          <a:p>
            <a:pPr lvl="1"/>
            <a:r>
              <a:rPr lang="en-US" sz="3300" dirty="0">
                <a:solidFill>
                  <a:schemeClr val="tx1">
                    <a:lumMod val="75000"/>
                    <a:lumOff val="25000"/>
                  </a:schemeClr>
                </a:solidFill>
              </a:rPr>
              <a:t>Payment channel demo</a:t>
            </a:r>
          </a:p>
          <a:p>
            <a:pPr lvl="1"/>
            <a:r>
              <a:rPr lang="en-US" sz="3300" dirty="0">
                <a:solidFill>
                  <a:schemeClr val="tx1">
                    <a:lumMod val="75000"/>
                    <a:lumOff val="25000"/>
                  </a:schemeClr>
                </a:solidFill>
              </a:rPr>
              <a:t>Escrow demo </a:t>
            </a:r>
          </a:p>
          <a:p>
            <a:pPr lvl="1"/>
            <a:r>
              <a:rPr lang="en-US" sz="3300" dirty="0">
                <a:solidFill>
                  <a:schemeClr val="tx1">
                    <a:lumMod val="75000"/>
                    <a:lumOff val="25000"/>
                  </a:schemeClr>
                </a:solidFill>
              </a:rPr>
              <a:t>Sending check</a:t>
            </a:r>
          </a:p>
          <a:p>
            <a:pPr lvl="1"/>
            <a:r>
              <a:rPr lang="en-US" sz="3300" dirty="0">
                <a:solidFill>
                  <a:schemeClr val="tx1">
                    <a:lumMod val="75000"/>
                    <a:lumOff val="25000"/>
                  </a:schemeClr>
                </a:solidFill>
              </a:rPr>
              <a:t>Raw transaction demo</a:t>
            </a:r>
          </a:p>
          <a:p>
            <a:pPr lvl="1"/>
            <a:r>
              <a:rPr lang="en-US" sz="3300" dirty="0" smtClean="0">
                <a:solidFill>
                  <a:schemeClr val="tx1">
                    <a:lumMod val="75000"/>
                    <a:lumOff val="25000"/>
                  </a:schemeClr>
                </a:solidFill>
              </a:rPr>
              <a:t>Dissecting </a:t>
            </a:r>
            <a:r>
              <a:rPr lang="en-US" sz="3300" dirty="0">
                <a:solidFill>
                  <a:schemeClr val="tx1">
                    <a:lumMod val="75000"/>
                    <a:lumOff val="25000"/>
                  </a:schemeClr>
                </a:solidFill>
              </a:rPr>
              <a:t>ripple-client wallet webapp code</a:t>
            </a:r>
          </a:p>
          <a:p>
            <a:pPr lvl="1"/>
            <a:endParaRPr lang="en-US" dirty="0">
              <a:solidFill>
                <a:schemeClr val="bg1"/>
              </a:solidFill>
            </a:endParaRPr>
          </a:p>
          <a:p>
            <a:pPr lvl="2"/>
            <a:endParaRPr lang="en-US" dirty="0" smtClean="0">
              <a:solidFill>
                <a:schemeClr val="bg1"/>
              </a:solidFill>
            </a:endParaRPr>
          </a:p>
          <a:p>
            <a:endParaRPr lang="en-US" dirty="0" smtClean="0">
              <a:solidFill>
                <a:schemeClr val="bg1"/>
              </a:solidFill>
            </a:endParaRPr>
          </a:p>
          <a:p>
            <a:pPr lvl="1"/>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0039162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Ripple </a:t>
            </a:r>
            <a:r>
              <a:rPr lang="en-US" dirty="0" smtClean="0"/>
              <a:t>APIs (1/3)</a:t>
            </a:r>
            <a:endParaRPr lang="en-US" dirty="0"/>
          </a:p>
        </p:txBody>
      </p:sp>
      <p:sp>
        <p:nvSpPr>
          <p:cNvPr id="7" name="Content Placeholder 2"/>
          <p:cNvSpPr>
            <a:spLocks noGrp="1"/>
          </p:cNvSpPr>
          <p:nvPr>
            <p:ph idx="1"/>
          </p:nvPr>
        </p:nvSpPr>
        <p:spPr>
          <a:xfrm>
            <a:off x="0" y="1138424"/>
            <a:ext cx="9000445" cy="5719575"/>
          </a:xfrm>
        </p:spPr>
        <p:txBody>
          <a:bodyPr>
            <a:normAutofit/>
          </a:bodyPr>
          <a:lstStyle/>
          <a:p>
            <a:pPr lvl="1">
              <a:buFont typeface="Arial" panose="020B0604020202020204" pitchFamily="34" charset="0"/>
              <a:buChar char="•"/>
            </a:pPr>
            <a:r>
              <a:rPr lang="en-US" dirty="0" smtClean="0"/>
              <a:t>Diving into Ripple API</a:t>
            </a:r>
          </a:p>
          <a:p>
            <a:pPr lvl="2"/>
            <a:r>
              <a:rPr lang="en-US" dirty="0" smtClean="0"/>
              <a:t>Connect to rippled</a:t>
            </a:r>
          </a:p>
          <a:p>
            <a:pPr lvl="2"/>
            <a:r>
              <a:rPr lang="en-US" dirty="0"/>
              <a:t>Query Ledger </a:t>
            </a:r>
            <a:r>
              <a:rPr lang="en-US" dirty="0" smtClean="0"/>
              <a:t>Data</a:t>
            </a:r>
          </a:p>
          <a:p>
            <a:pPr lvl="2"/>
            <a:r>
              <a:rPr lang="en-US" dirty="0"/>
              <a:t>Write Ledger Data (</a:t>
            </a:r>
            <a:r>
              <a:rPr lang="en-US" dirty="0" smtClean="0"/>
              <a:t>Transactions)</a:t>
            </a:r>
            <a:endParaRPr lang="en-US" dirty="0"/>
          </a:p>
          <a:p>
            <a:pPr lvl="2"/>
            <a:endParaRPr lang="en-US" b="1" dirty="0" smtClean="0"/>
          </a:p>
        </p:txBody>
      </p:sp>
    </p:spTree>
    <p:extLst>
      <p:ext uri="{BB962C8B-B14F-4D97-AF65-F5344CB8AC3E}">
        <p14:creationId xmlns:p14="http://schemas.microsoft.com/office/powerpoint/2010/main" val="39166540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Ripple </a:t>
            </a:r>
            <a:r>
              <a:rPr lang="en-US" dirty="0" smtClean="0"/>
              <a:t>APIs (2/3)</a:t>
            </a:r>
            <a:endParaRPr lang="en-US" dirty="0"/>
          </a:p>
        </p:txBody>
      </p:sp>
      <p:sp>
        <p:nvSpPr>
          <p:cNvPr id="7" name="Content Placeholder 2"/>
          <p:cNvSpPr>
            <a:spLocks noGrp="1"/>
          </p:cNvSpPr>
          <p:nvPr>
            <p:ph idx="1"/>
          </p:nvPr>
        </p:nvSpPr>
        <p:spPr>
          <a:xfrm>
            <a:off x="0" y="1068935"/>
            <a:ext cx="9000445" cy="5719575"/>
          </a:xfrm>
        </p:spPr>
        <p:txBody>
          <a:bodyPr>
            <a:normAutofit fontScale="70000" lnSpcReduction="20000"/>
          </a:bodyPr>
          <a:lstStyle/>
          <a:p>
            <a:pPr lvl="1">
              <a:buFont typeface="Arial" panose="020B0604020202020204" pitchFamily="34" charset="0"/>
              <a:buChar char="•"/>
            </a:pPr>
            <a:r>
              <a:rPr lang="en-US" dirty="0" smtClean="0"/>
              <a:t>Ripple </a:t>
            </a:r>
            <a:r>
              <a:rPr lang="en-US" dirty="0" smtClean="0">
                <a:hlinkClick r:id="rId3"/>
              </a:rPr>
              <a:t>transaction types</a:t>
            </a:r>
            <a:endParaRPr lang="en-US" dirty="0" smtClean="0"/>
          </a:p>
          <a:p>
            <a:pPr marL="1371600" lvl="2" indent="-457200">
              <a:buFont typeface="+mj-lt"/>
              <a:buAutoNum type="arabicPeriod"/>
            </a:pPr>
            <a:r>
              <a:rPr lang="en-US" sz="2000" dirty="0" err="1" smtClean="0">
                <a:hlinkClick r:id="rId4"/>
              </a:rPr>
              <a:t>AccountSet</a:t>
            </a:r>
            <a:r>
              <a:rPr lang="en-US" sz="2000" dirty="0" smtClean="0"/>
              <a:t> Set </a:t>
            </a:r>
            <a:r>
              <a:rPr lang="en-US" sz="2000" dirty="0"/>
              <a:t>options on an account</a:t>
            </a:r>
            <a:r>
              <a:rPr lang="en-US" sz="2000" dirty="0" smtClean="0"/>
              <a:t>.</a:t>
            </a:r>
          </a:p>
          <a:p>
            <a:pPr marL="1371600" lvl="2" indent="-457200">
              <a:buFont typeface="+mj-lt"/>
              <a:buAutoNum type="arabicPeriod"/>
            </a:pPr>
            <a:endParaRPr lang="en-US" sz="2000" dirty="0"/>
          </a:p>
          <a:p>
            <a:pPr marL="1371600" lvl="2" indent="-457200">
              <a:buFont typeface="+mj-lt"/>
              <a:buAutoNum type="arabicPeriod"/>
            </a:pPr>
            <a:r>
              <a:rPr lang="en-US" sz="2000" dirty="0" err="1" smtClean="0">
                <a:hlinkClick r:id="rId5"/>
              </a:rPr>
              <a:t>CheckCancel</a:t>
            </a:r>
            <a:r>
              <a:rPr lang="en-US" sz="2000" dirty="0" smtClean="0"/>
              <a:t> Cancel </a:t>
            </a:r>
            <a:r>
              <a:rPr lang="en-US" sz="2000" dirty="0"/>
              <a:t>a check.</a:t>
            </a:r>
          </a:p>
          <a:p>
            <a:pPr marL="1371600" lvl="2" indent="-457200">
              <a:buFont typeface="+mj-lt"/>
              <a:buAutoNum type="arabicPeriod"/>
            </a:pPr>
            <a:r>
              <a:rPr lang="en-US" sz="2000" dirty="0" err="1" smtClean="0">
                <a:hlinkClick r:id="rId6"/>
              </a:rPr>
              <a:t>CheckCash</a:t>
            </a:r>
            <a:r>
              <a:rPr lang="en-US" sz="2000" dirty="0" smtClean="0"/>
              <a:t> Redeem </a:t>
            </a:r>
            <a:r>
              <a:rPr lang="en-US" sz="2000" dirty="0"/>
              <a:t>a check.</a:t>
            </a:r>
          </a:p>
          <a:p>
            <a:pPr marL="1371600" lvl="2" indent="-457200">
              <a:buFont typeface="+mj-lt"/>
              <a:buAutoNum type="arabicPeriod"/>
            </a:pPr>
            <a:r>
              <a:rPr lang="en-US" sz="2000" dirty="0" err="1" smtClean="0">
                <a:hlinkClick r:id="rId7"/>
              </a:rPr>
              <a:t>CheckCreate</a:t>
            </a:r>
            <a:r>
              <a:rPr lang="en-US" sz="2000" dirty="0" smtClean="0"/>
              <a:t> Create </a:t>
            </a:r>
            <a:r>
              <a:rPr lang="en-US" sz="2000" dirty="0"/>
              <a:t>a check.</a:t>
            </a:r>
          </a:p>
          <a:p>
            <a:pPr marL="1371600" lvl="2" indent="-457200">
              <a:buFont typeface="+mj-lt"/>
              <a:buAutoNum type="arabicPeriod"/>
            </a:pPr>
            <a:endParaRPr lang="en-US" sz="2000" dirty="0" smtClean="0">
              <a:hlinkClick r:id="rId8"/>
            </a:endParaRPr>
          </a:p>
          <a:p>
            <a:pPr marL="1371600" lvl="2" indent="-457200">
              <a:buFont typeface="+mj-lt"/>
              <a:buAutoNum type="arabicPeriod"/>
            </a:pPr>
            <a:r>
              <a:rPr lang="en-US" sz="2000" dirty="0" err="1" smtClean="0">
                <a:hlinkClick r:id="rId8"/>
              </a:rPr>
              <a:t>EscrowCancel</a:t>
            </a:r>
            <a:r>
              <a:rPr lang="en-US" sz="2000" dirty="0" smtClean="0"/>
              <a:t> Reclaim </a:t>
            </a:r>
            <a:r>
              <a:rPr lang="en-US" sz="2000" dirty="0"/>
              <a:t>escrowed XRP.</a:t>
            </a:r>
          </a:p>
          <a:p>
            <a:pPr marL="1371600" lvl="2" indent="-457200">
              <a:buFont typeface="+mj-lt"/>
              <a:buAutoNum type="arabicPeriod"/>
            </a:pPr>
            <a:r>
              <a:rPr lang="en-US" sz="2000" dirty="0" err="1" smtClean="0">
                <a:hlinkClick r:id="rId9"/>
              </a:rPr>
              <a:t>EscrowCreate</a:t>
            </a:r>
            <a:r>
              <a:rPr lang="en-US" sz="2000" dirty="0" smtClean="0"/>
              <a:t> Create </a:t>
            </a:r>
            <a:r>
              <a:rPr lang="en-US" sz="2000" dirty="0"/>
              <a:t>an escrowed XRP payment.</a:t>
            </a:r>
          </a:p>
          <a:p>
            <a:pPr marL="1371600" lvl="2" indent="-457200">
              <a:buFont typeface="+mj-lt"/>
              <a:buAutoNum type="arabicPeriod"/>
            </a:pPr>
            <a:r>
              <a:rPr lang="en-US" sz="2000" dirty="0" err="1" smtClean="0">
                <a:hlinkClick r:id="rId10"/>
              </a:rPr>
              <a:t>EscrowFinish</a:t>
            </a:r>
            <a:r>
              <a:rPr lang="en-US" sz="2000" dirty="0" smtClean="0"/>
              <a:t> Deliver </a:t>
            </a:r>
            <a:r>
              <a:rPr lang="en-US" sz="2000" dirty="0"/>
              <a:t>escrowed XRP to recipient.</a:t>
            </a:r>
          </a:p>
          <a:p>
            <a:pPr marL="1371600" lvl="2" indent="-457200">
              <a:buFont typeface="+mj-lt"/>
              <a:buAutoNum type="arabicPeriod"/>
            </a:pPr>
            <a:endParaRPr lang="en-US" sz="2000" dirty="0" smtClean="0">
              <a:hlinkClick r:id="rId11"/>
            </a:endParaRPr>
          </a:p>
          <a:p>
            <a:pPr marL="1371600" lvl="2" indent="-457200">
              <a:buFont typeface="+mj-lt"/>
              <a:buAutoNum type="arabicPeriod"/>
            </a:pPr>
            <a:r>
              <a:rPr lang="en-US" sz="2000" dirty="0" err="1" smtClean="0">
                <a:hlinkClick r:id="rId11"/>
              </a:rPr>
              <a:t>OfferCancel</a:t>
            </a:r>
            <a:r>
              <a:rPr lang="en-US" sz="2000" dirty="0" smtClean="0"/>
              <a:t> Withdraw </a:t>
            </a:r>
            <a:r>
              <a:rPr lang="en-US" sz="2000" dirty="0"/>
              <a:t>a currency-exchange order.</a:t>
            </a:r>
          </a:p>
          <a:p>
            <a:pPr marL="1371600" lvl="2" indent="-457200">
              <a:buFont typeface="+mj-lt"/>
              <a:buAutoNum type="arabicPeriod"/>
            </a:pPr>
            <a:r>
              <a:rPr lang="en-US" sz="2000" dirty="0" err="1" smtClean="0">
                <a:hlinkClick r:id="rId12"/>
              </a:rPr>
              <a:t>OfferCreate</a:t>
            </a:r>
            <a:r>
              <a:rPr lang="en-US" sz="2000" dirty="0" smtClean="0"/>
              <a:t> Submit </a:t>
            </a:r>
            <a:r>
              <a:rPr lang="en-US" sz="2000" dirty="0"/>
              <a:t>an order to exchange currency.</a:t>
            </a:r>
          </a:p>
          <a:p>
            <a:pPr marL="1371600" lvl="2" indent="-457200">
              <a:buFont typeface="+mj-lt"/>
              <a:buAutoNum type="arabicPeriod"/>
            </a:pPr>
            <a:endParaRPr lang="en-US" sz="2000" dirty="0" smtClean="0">
              <a:hlinkClick r:id="rId13"/>
            </a:endParaRPr>
          </a:p>
          <a:p>
            <a:pPr marL="1371600" lvl="2" indent="-457200">
              <a:buFont typeface="+mj-lt"/>
              <a:buAutoNum type="arabicPeriod"/>
            </a:pPr>
            <a:r>
              <a:rPr lang="en-US" sz="2000" dirty="0" smtClean="0">
                <a:hlinkClick r:id="rId13"/>
              </a:rPr>
              <a:t>Payment</a:t>
            </a:r>
            <a:r>
              <a:rPr lang="en-US" sz="2000" dirty="0" smtClean="0"/>
              <a:t> Send </a:t>
            </a:r>
            <a:r>
              <a:rPr lang="en-US" sz="2000" dirty="0"/>
              <a:t>funds from one account to another.</a:t>
            </a:r>
          </a:p>
          <a:p>
            <a:pPr marL="1371600" lvl="2" indent="-457200">
              <a:buFont typeface="+mj-lt"/>
              <a:buAutoNum type="arabicPeriod"/>
            </a:pPr>
            <a:r>
              <a:rPr lang="en-US" sz="2000" dirty="0" err="1" smtClean="0">
                <a:hlinkClick r:id="rId14"/>
              </a:rPr>
              <a:t>PaymentChannelClaim</a:t>
            </a:r>
            <a:r>
              <a:rPr lang="en-US" sz="2000" dirty="0" smtClean="0"/>
              <a:t> Claim </a:t>
            </a:r>
            <a:r>
              <a:rPr lang="en-US" sz="2000" dirty="0"/>
              <a:t>money from a payment channel.</a:t>
            </a:r>
          </a:p>
          <a:p>
            <a:pPr marL="1371600" lvl="2" indent="-457200">
              <a:buFont typeface="+mj-lt"/>
              <a:buAutoNum type="arabicPeriod"/>
            </a:pPr>
            <a:r>
              <a:rPr lang="en-US" sz="2000" dirty="0" err="1" smtClean="0">
                <a:hlinkClick r:id="rId15"/>
              </a:rPr>
              <a:t>PaymentChannelCreate</a:t>
            </a:r>
            <a:r>
              <a:rPr lang="en-US" sz="2000" dirty="0" smtClean="0"/>
              <a:t> Open </a:t>
            </a:r>
            <a:r>
              <a:rPr lang="en-US" sz="2000" dirty="0"/>
              <a:t>a new payment channel.</a:t>
            </a:r>
          </a:p>
          <a:p>
            <a:pPr marL="1371600" lvl="2" indent="-457200">
              <a:buFont typeface="+mj-lt"/>
              <a:buAutoNum type="arabicPeriod"/>
            </a:pPr>
            <a:r>
              <a:rPr lang="en-US" sz="2000" dirty="0" err="1" smtClean="0">
                <a:hlinkClick r:id="rId16"/>
              </a:rPr>
              <a:t>PaymentChannelFund</a:t>
            </a:r>
            <a:r>
              <a:rPr lang="en-US" sz="2000" dirty="0" smtClean="0"/>
              <a:t> Add </a:t>
            </a:r>
            <a:r>
              <a:rPr lang="en-US" sz="2000" dirty="0"/>
              <a:t>more XRP to a payment channel.</a:t>
            </a:r>
          </a:p>
          <a:p>
            <a:pPr marL="1371600" lvl="2" indent="-457200">
              <a:buFont typeface="+mj-lt"/>
              <a:buAutoNum type="arabicPeriod"/>
            </a:pPr>
            <a:endParaRPr lang="en-US" sz="2000" dirty="0" smtClean="0">
              <a:hlinkClick r:id="rId17"/>
            </a:endParaRPr>
          </a:p>
          <a:p>
            <a:pPr marL="1371600" lvl="2" indent="-457200">
              <a:buFont typeface="+mj-lt"/>
              <a:buAutoNum type="arabicPeriod"/>
            </a:pPr>
            <a:r>
              <a:rPr lang="en-US" sz="2000" dirty="0" err="1" smtClean="0">
                <a:hlinkClick r:id="rId17"/>
              </a:rPr>
              <a:t>SetRegularKey</a:t>
            </a:r>
            <a:r>
              <a:rPr lang="en-US" sz="2000" dirty="0" smtClean="0"/>
              <a:t> Add</a:t>
            </a:r>
            <a:r>
              <a:rPr lang="en-US" sz="2000" dirty="0"/>
              <a:t>, remove, or modify an account's regular key pair.</a:t>
            </a:r>
          </a:p>
          <a:p>
            <a:pPr marL="1371600" lvl="2" indent="-457200">
              <a:buFont typeface="+mj-lt"/>
              <a:buAutoNum type="arabicPeriod"/>
            </a:pPr>
            <a:endParaRPr lang="en-US" sz="2000" dirty="0" smtClean="0">
              <a:hlinkClick r:id="rId18"/>
            </a:endParaRPr>
          </a:p>
          <a:p>
            <a:pPr marL="1371600" lvl="2" indent="-457200">
              <a:buFont typeface="+mj-lt"/>
              <a:buAutoNum type="arabicPeriod"/>
            </a:pPr>
            <a:r>
              <a:rPr lang="en-US" sz="2000" dirty="0" err="1" smtClean="0">
                <a:hlinkClick r:id="rId18"/>
              </a:rPr>
              <a:t>SignerListSet</a:t>
            </a:r>
            <a:r>
              <a:rPr lang="en-US" sz="2000" dirty="0" smtClean="0"/>
              <a:t> Add</a:t>
            </a:r>
            <a:r>
              <a:rPr lang="en-US" sz="2000" dirty="0"/>
              <a:t>, remove, or modify an account's multi-signing list.</a:t>
            </a:r>
          </a:p>
          <a:p>
            <a:pPr marL="1371600" lvl="2" indent="-457200">
              <a:buFont typeface="+mj-lt"/>
              <a:buAutoNum type="arabicPeriod"/>
            </a:pPr>
            <a:endParaRPr lang="en-US" sz="2000" dirty="0" smtClean="0">
              <a:hlinkClick r:id="rId19"/>
            </a:endParaRPr>
          </a:p>
          <a:p>
            <a:pPr marL="1371600" lvl="2" indent="-457200">
              <a:buFont typeface="+mj-lt"/>
              <a:buAutoNum type="arabicPeriod"/>
            </a:pPr>
            <a:r>
              <a:rPr lang="en-US" sz="2000" dirty="0" err="1" smtClean="0">
                <a:hlinkClick r:id="rId19"/>
              </a:rPr>
              <a:t>TrustSet</a:t>
            </a:r>
            <a:r>
              <a:rPr lang="en-US" sz="2000" dirty="0" smtClean="0"/>
              <a:t> Add </a:t>
            </a:r>
            <a:r>
              <a:rPr lang="en-US" sz="2000" dirty="0"/>
              <a:t>or modify a trust line.</a:t>
            </a:r>
          </a:p>
          <a:p>
            <a:pPr lvl="2"/>
            <a:endParaRPr lang="en-US" sz="2200" dirty="0" smtClean="0"/>
          </a:p>
          <a:p>
            <a:pPr lvl="1">
              <a:buFont typeface="Arial" panose="020B0604020202020204" pitchFamily="34" charset="0"/>
              <a:buChar char="•"/>
            </a:pPr>
            <a:endParaRPr lang="en-US" sz="2600" dirty="0" smtClean="0"/>
          </a:p>
          <a:p>
            <a:pPr lvl="2"/>
            <a:endParaRPr lang="en-US" sz="2200" dirty="0"/>
          </a:p>
          <a:p>
            <a:pPr lvl="2"/>
            <a:endParaRPr lang="en-US" sz="2200" b="1" dirty="0" smtClean="0"/>
          </a:p>
        </p:txBody>
      </p:sp>
    </p:spTree>
    <p:extLst>
      <p:ext uri="{BB962C8B-B14F-4D97-AF65-F5344CB8AC3E}">
        <p14:creationId xmlns:p14="http://schemas.microsoft.com/office/powerpoint/2010/main" val="32778110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Ripple </a:t>
            </a:r>
            <a:r>
              <a:rPr lang="en-US" dirty="0" smtClean="0"/>
              <a:t>APIs (3/3)</a:t>
            </a:r>
            <a:endParaRPr lang="en-US" dirty="0"/>
          </a:p>
        </p:txBody>
      </p:sp>
      <p:sp>
        <p:nvSpPr>
          <p:cNvPr id="7" name="Content Placeholder 2"/>
          <p:cNvSpPr>
            <a:spLocks noGrp="1"/>
          </p:cNvSpPr>
          <p:nvPr>
            <p:ph idx="1"/>
          </p:nvPr>
        </p:nvSpPr>
        <p:spPr>
          <a:xfrm>
            <a:off x="0" y="1138424"/>
            <a:ext cx="9000445" cy="5719575"/>
          </a:xfrm>
        </p:spPr>
        <p:txBody>
          <a:bodyPr>
            <a:normAutofit/>
          </a:bodyPr>
          <a:lstStyle/>
          <a:p>
            <a:pPr lvl="1">
              <a:buFont typeface="Arial" panose="020B0604020202020204" pitchFamily="34" charset="0"/>
              <a:buChar char="•"/>
            </a:pPr>
            <a:r>
              <a:rPr lang="en-US" dirty="0" smtClean="0"/>
              <a:t>Ripple </a:t>
            </a:r>
            <a:r>
              <a:rPr lang="en-US" dirty="0" smtClean="0">
                <a:hlinkClick r:id="rId3"/>
              </a:rPr>
              <a:t>Payment transaction</a:t>
            </a:r>
            <a:endParaRPr lang="en-US" dirty="0" smtClean="0"/>
          </a:p>
          <a:p>
            <a:pPr lvl="2"/>
            <a:r>
              <a:rPr lang="en-US" dirty="0"/>
              <a:t>A Payment transaction represents a transfer of value from one account to another</a:t>
            </a:r>
            <a:r>
              <a:rPr lang="en-US" dirty="0" smtClean="0"/>
              <a:t>.</a:t>
            </a:r>
          </a:p>
          <a:p>
            <a:pPr lvl="2"/>
            <a:endParaRPr lang="en-US" dirty="0"/>
          </a:p>
          <a:p>
            <a:pPr lvl="1">
              <a:buFont typeface="Arial" panose="020B0604020202020204" pitchFamily="34" charset="0"/>
              <a:buChar char="•"/>
            </a:pPr>
            <a:r>
              <a:rPr lang="en-US" dirty="0" smtClean="0"/>
              <a:t>Payment transaction demo</a:t>
            </a:r>
          </a:p>
          <a:p>
            <a:pPr marL="1371600" lvl="2" indent="-457200">
              <a:buFont typeface="+mj-lt"/>
              <a:buAutoNum type="arabicPeriod"/>
            </a:pPr>
            <a:r>
              <a:rPr lang="en-US" dirty="0" smtClean="0"/>
              <a:t>Create two new test accounts.</a:t>
            </a:r>
          </a:p>
          <a:p>
            <a:pPr marL="1371600" lvl="2" indent="-457200">
              <a:buFont typeface="+mj-lt"/>
              <a:buAutoNum type="arabicPeriod"/>
            </a:pPr>
            <a:r>
              <a:rPr lang="en-US" dirty="0"/>
              <a:t>Invoke </a:t>
            </a:r>
            <a:r>
              <a:rPr lang="en-US" b="1" dirty="0" err="1" smtClean="0"/>
              <a:t>getAccountInfo</a:t>
            </a:r>
            <a:r>
              <a:rPr lang="en-US" b="1" dirty="0" smtClean="0"/>
              <a:t>() </a:t>
            </a:r>
            <a:r>
              <a:rPr lang="en-US" dirty="0" smtClean="0"/>
              <a:t>to check initial balance for each account.</a:t>
            </a:r>
          </a:p>
          <a:p>
            <a:pPr marL="1371600" lvl="2" indent="-457200">
              <a:buFont typeface="+mj-lt"/>
              <a:buAutoNum type="arabicPeriod"/>
            </a:pPr>
            <a:r>
              <a:rPr lang="en-US" dirty="0"/>
              <a:t>Run </a:t>
            </a:r>
            <a:r>
              <a:rPr lang="en-US" b="1" dirty="0" smtClean="0"/>
              <a:t>payment_demo.js</a:t>
            </a:r>
          </a:p>
          <a:p>
            <a:pPr marL="1371600" lvl="2" indent="-457200">
              <a:buFont typeface="+mj-lt"/>
              <a:buAutoNum type="arabicPeriod"/>
            </a:pPr>
            <a:r>
              <a:rPr lang="en-US" dirty="0"/>
              <a:t>Invoke </a:t>
            </a:r>
            <a:r>
              <a:rPr lang="en-US" b="1" dirty="0" err="1"/>
              <a:t>getAccountInfo</a:t>
            </a:r>
            <a:r>
              <a:rPr lang="en-US" b="1" dirty="0"/>
              <a:t>() </a:t>
            </a:r>
            <a:r>
              <a:rPr lang="en-US" dirty="0"/>
              <a:t>to </a:t>
            </a:r>
            <a:r>
              <a:rPr lang="en-US" dirty="0" smtClean="0"/>
              <a:t>verify the updated balance of both accounts after payment transaction .</a:t>
            </a:r>
          </a:p>
          <a:p>
            <a:pPr marL="1371600" lvl="2" indent="-457200">
              <a:buFont typeface="+mj-lt"/>
              <a:buAutoNum type="arabicPeriod"/>
            </a:pPr>
            <a:r>
              <a:rPr lang="en-US" dirty="0" smtClean="0"/>
              <a:t>Verify the transaction hash.</a:t>
            </a:r>
            <a:endParaRPr lang="en-US" dirty="0"/>
          </a:p>
          <a:p>
            <a:pPr marL="1371600" lvl="2" indent="-457200">
              <a:buFont typeface="+mj-lt"/>
              <a:buAutoNum type="arabicPeriod"/>
            </a:pPr>
            <a:endParaRPr lang="en-US" b="1" dirty="0"/>
          </a:p>
          <a:p>
            <a:pPr lvl="2"/>
            <a:endParaRPr lang="en-US" b="1" dirty="0" smtClean="0"/>
          </a:p>
        </p:txBody>
      </p:sp>
    </p:spTree>
    <p:extLst>
      <p:ext uri="{BB962C8B-B14F-4D97-AF65-F5344CB8AC3E}">
        <p14:creationId xmlns:p14="http://schemas.microsoft.com/office/powerpoint/2010/main" val="29632058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730" y="69490"/>
            <a:ext cx="8229600" cy="1143000"/>
          </a:xfrm>
        </p:spPr>
        <p:txBody>
          <a:bodyPr/>
          <a:lstStyle/>
          <a:p>
            <a:r>
              <a:rPr lang="en-US" dirty="0" smtClean="0">
                <a:solidFill>
                  <a:schemeClr val="bg1"/>
                </a:solidFill>
              </a:rPr>
              <a:t>   </a:t>
            </a:r>
            <a:r>
              <a:rPr lang="en-US" dirty="0" smtClean="0">
                <a:solidFill>
                  <a:schemeClr val="bg1"/>
                </a:solidFill>
              </a:rPr>
              <a:t>Part </a:t>
            </a:r>
            <a:r>
              <a:rPr lang="en-US" dirty="0">
                <a:solidFill>
                  <a:schemeClr val="bg1"/>
                </a:solidFill>
              </a:rPr>
              <a:t>2 /3</a:t>
            </a:r>
            <a:endParaRPr lang="en-US" dirty="0">
              <a:solidFill>
                <a:schemeClr val="bg1"/>
              </a:solidFill>
            </a:endParaRPr>
          </a:p>
        </p:txBody>
      </p:sp>
      <p:sp>
        <p:nvSpPr>
          <p:cNvPr id="3" name="Content Placeholder 2"/>
          <p:cNvSpPr txBox="1">
            <a:spLocks/>
          </p:cNvSpPr>
          <p:nvPr/>
        </p:nvSpPr>
        <p:spPr>
          <a:xfrm>
            <a:off x="448965" y="1068935"/>
            <a:ext cx="8093365" cy="5414165"/>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000" dirty="0">
                <a:solidFill>
                  <a:schemeClr val="tx1">
                    <a:lumMod val="75000"/>
                    <a:lumOff val="25000"/>
                  </a:schemeClr>
                </a:solidFill>
              </a:rPr>
              <a:t>Part 2 Development</a:t>
            </a:r>
          </a:p>
          <a:p>
            <a:pPr lvl="1"/>
            <a:r>
              <a:rPr lang="en-US" sz="3300" dirty="0">
                <a:solidFill>
                  <a:schemeClr val="tx1">
                    <a:lumMod val="75000"/>
                    <a:lumOff val="25000"/>
                  </a:schemeClr>
                </a:solidFill>
              </a:rPr>
              <a:t>Hello Ripple world</a:t>
            </a:r>
          </a:p>
          <a:p>
            <a:pPr lvl="1"/>
            <a:r>
              <a:rPr lang="en-US" sz="3300" dirty="0">
                <a:solidFill>
                  <a:schemeClr val="tx1">
                    <a:lumMod val="75000"/>
                    <a:lumOff val="25000"/>
                  </a:schemeClr>
                </a:solidFill>
              </a:rPr>
              <a:t>Using Ripple Javascript library</a:t>
            </a:r>
          </a:p>
          <a:p>
            <a:pPr lvl="1"/>
            <a:r>
              <a:rPr lang="en-US" sz="3300" dirty="0">
                <a:solidFill>
                  <a:schemeClr val="tx1">
                    <a:lumMod val="75000"/>
                    <a:lumOff val="25000"/>
                  </a:schemeClr>
                </a:solidFill>
              </a:rPr>
              <a:t>Ripple APIs</a:t>
            </a:r>
          </a:p>
          <a:p>
            <a:pPr lvl="1">
              <a:buFont typeface="Wingdings" panose="05000000000000000000" pitchFamily="2" charset="2"/>
              <a:buChar char="Ø"/>
            </a:pPr>
            <a:r>
              <a:rPr lang="en-US" sz="5100" b="1" dirty="0">
                <a:solidFill>
                  <a:schemeClr val="bg1"/>
                </a:solidFill>
                <a:effectLst>
                  <a:outerShdw blurRad="330200" dist="50800" dir="10200000" algn="ctr" rotWithShape="0">
                    <a:srgbClr val="000000">
                      <a:alpha val="62000"/>
                    </a:srgbClr>
                  </a:outerShdw>
                  <a:reflection blurRad="647700" endPos="0" dist="50800" dir="5400000" sy="-100000" algn="bl" rotWithShape="0"/>
                </a:effectLst>
              </a:rPr>
              <a:t>Ripple-wallet client overview</a:t>
            </a:r>
          </a:p>
          <a:p>
            <a:pPr lvl="1"/>
            <a:r>
              <a:rPr lang="en-US" sz="3300" dirty="0">
                <a:solidFill>
                  <a:schemeClr val="tx1">
                    <a:lumMod val="75000"/>
                    <a:lumOff val="25000"/>
                  </a:schemeClr>
                </a:solidFill>
              </a:rPr>
              <a:t>Ripple jargon explained</a:t>
            </a:r>
          </a:p>
          <a:p>
            <a:pPr lvl="1"/>
            <a:r>
              <a:rPr lang="en-US" sz="3300" dirty="0">
                <a:solidFill>
                  <a:schemeClr val="tx1">
                    <a:lumMod val="75000"/>
                    <a:lumOff val="25000"/>
                  </a:schemeClr>
                </a:solidFill>
              </a:rPr>
              <a:t>XRP transfer demo</a:t>
            </a:r>
          </a:p>
          <a:p>
            <a:pPr lvl="1"/>
            <a:r>
              <a:rPr lang="en-US" sz="3300" dirty="0" smtClean="0">
                <a:solidFill>
                  <a:schemeClr val="tx1">
                    <a:lumMod val="75000"/>
                    <a:lumOff val="25000"/>
                  </a:schemeClr>
                </a:solidFill>
              </a:rPr>
              <a:t>Multisigning</a:t>
            </a:r>
            <a:r>
              <a:rPr lang="en-US" sz="3300" dirty="0">
                <a:solidFill>
                  <a:schemeClr val="tx1">
                    <a:lumMod val="75000"/>
                    <a:lumOff val="25000"/>
                  </a:schemeClr>
                </a:solidFill>
              </a:rPr>
              <a:t>  demo</a:t>
            </a:r>
          </a:p>
          <a:p>
            <a:pPr lvl="1"/>
            <a:r>
              <a:rPr lang="en-US" sz="3300" dirty="0">
                <a:solidFill>
                  <a:schemeClr val="tx1">
                    <a:lumMod val="75000"/>
                    <a:lumOff val="25000"/>
                  </a:schemeClr>
                </a:solidFill>
              </a:rPr>
              <a:t>Messaging demo</a:t>
            </a:r>
          </a:p>
          <a:p>
            <a:pPr lvl="1"/>
            <a:r>
              <a:rPr lang="en-US" sz="3300" dirty="0">
                <a:solidFill>
                  <a:schemeClr val="tx1">
                    <a:lumMod val="75000"/>
                    <a:lumOff val="25000"/>
                  </a:schemeClr>
                </a:solidFill>
              </a:rPr>
              <a:t>Payment channel demo</a:t>
            </a:r>
          </a:p>
          <a:p>
            <a:pPr lvl="1"/>
            <a:r>
              <a:rPr lang="en-US" sz="3300" dirty="0">
                <a:solidFill>
                  <a:schemeClr val="tx1">
                    <a:lumMod val="75000"/>
                    <a:lumOff val="25000"/>
                  </a:schemeClr>
                </a:solidFill>
              </a:rPr>
              <a:t>Escrow demo </a:t>
            </a:r>
          </a:p>
          <a:p>
            <a:pPr lvl="1"/>
            <a:r>
              <a:rPr lang="en-US" sz="3300" dirty="0">
                <a:solidFill>
                  <a:schemeClr val="tx1">
                    <a:lumMod val="75000"/>
                    <a:lumOff val="25000"/>
                  </a:schemeClr>
                </a:solidFill>
              </a:rPr>
              <a:t>Sending check</a:t>
            </a:r>
          </a:p>
          <a:p>
            <a:pPr lvl="1"/>
            <a:r>
              <a:rPr lang="en-US" sz="3300" dirty="0">
                <a:solidFill>
                  <a:schemeClr val="tx1">
                    <a:lumMod val="75000"/>
                    <a:lumOff val="25000"/>
                  </a:schemeClr>
                </a:solidFill>
              </a:rPr>
              <a:t>Raw transaction demo</a:t>
            </a:r>
          </a:p>
          <a:p>
            <a:pPr lvl="1"/>
            <a:r>
              <a:rPr lang="en-US" sz="3300" dirty="0" smtClean="0">
                <a:solidFill>
                  <a:schemeClr val="tx1">
                    <a:lumMod val="75000"/>
                    <a:lumOff val="25000"/>
                  </a:schemeClr>
                </a:solidFill>
              </a:rPr>
              <a:t>Dissecting </a:t>
            </a:r>
            <a:r>
              <a:rPr lang="en-US" sz="3300" dirty="0">
                <a:solidFill>
                  <a:schemeClr val="tx1">
                    <a:lumMod val="75000"/>
                    <a:lumOff val="25000"/>
                  </a:schemeClr>
                </a:solidFill>
              </a:rPr>
              <a:t>ripple-client wallet webapp code</a:t>
            </a:r>
          </a:p>
          <a:p>
            <a:pPr lvl="1"/>
            <a:endParaRPr lang="en-US" dirty="0">
              <a:solidFill>
                <a:schemeClr val="bg1"/>
              </a:solidFill>
            </a:endParaRPr>
          </a:p>
          <a:p>
            <a:pPr lvl="2"/>
            <a:endParaRPr lang="en-US" dirty="0" smtClean="0">
              <a:solidFill>
                <a:schemeClr val="bg1"/>
              </a:solidFill>
            </a:endParaRPr>
          </a:p>
          <a:p>
            <a:endParaRPr lang="en-US" dirty="0" smtClean="0">
              <a:solidFill>
                <a:schemeClr val="bg1"/>
              </a:solidFill>
            </a:endParaRPr>
          </a:p>
          <a:p>
            <a:pPr lvl="1"/>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761200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Ripple-wallet client overview</a:t>
            </a:r>
          </a:p>
        </p:txBody>
      </p:sp>
      <p:sp>
        <p:nvSpPr>
          <p:cNvPr id="7" name="Content Placeholder 2"/>
          <p:cNvSpPr>
            <a:spLocks noGrp="1"/>
          </p:cNvSpPr>
          <p:nvPr>
            <p:ph idx="1"/>
          </p:nvPr>
        </p:nvSpPr>
        <p:spPr>
          <a:xfrm>
            <a:off x="0" y="1138424"/>
            <a:ext cx="9000445" cy="5719575"/>
          </a:xfrm>
        </p:spPr>
        <p:txBody>
          <a:bodyPr>
            <a:normAutofit/>
          </a:bodyPr>
          <a:lstStyle/>
          <a:p>
            <a:pPr lvl="1">
              <a:buFont typeface="Arial" panose="020B0604020202020204" pitchFamily="34" charset="0"/>
              <a:buChar char="•"/>
            </a:pPr>
            <a:r>
              <a:rPr lang="en-US" sz="2400" dirty="0" smtClean="0"/>
              <a:t>Ripple wallet is used to manage your Ripple account and make transactions and other .</a:t>
            </a:r>
          </a:p>
          <a:p>
            <a:pPr lvl="1">
              <a:buFont typeface="Arial" panose="020B0604020202020204" pitchFamily="34" charset="0"/>
              <a:buChar char="•"/>
            </a:pPr>
            <a:endParaRPr lang="en-US" sz="2400" dirty="0" smtClean="0"/>
          </a:p>
          <a:p>
            <a:pPr lvl="1">
              <a:buFont typeface="Arial" panose="020B0604020202020204" pitchFamily="34" charset="0"/>
              <a:buChar char="•"/>
            </a:pPr>
            <a:r>
              <a:rPr lang="en-US" sz="2400" dirty="0" smtClean="0"/>
              <a:t>The wallet app included in the VM is for testing purpose only.</a:t>
            </a:r>
          </a:p>
          <a:p>
            <a:pPr lvl="1">
              <a:buFont typeface="Arial" panose="020B0604020202020204" pitchFamily="34" charset="0"/>
              <a:buChar char="•"/>
            </a:pPr>
            <a:endParaRPr lang="en-US" sz="2400" dirty="0" smtClean="0"/>
          </a:p>
          <a:p>
            <a:pPr lvl="1">
              <a:buFont typeface="Arial" panose="020B0604020202020204" pitchFamily="34" charset="0"/>
              <a:buChar char="•"/>
            </a:pPr>
            <a:r>
              <a:rPr lang="en-US" sz="2400" dirty="0" smtClean="0"/>
              <a:t>In real world, you will use available commercial wallets with adequate security measures.</a:t>
            </a:r>
          </a:p>
          <a:p>
            <a:pPr lvl="1">
              <a:buFont typeface="Arial" panose="020B0604020202020204" pitchFamily="34" charset="0"/>
              <a:buChar char="•"/>
            </a:pPr>
            <a:endParaRPr lang="en-US" sz="2400" dirty="0"/>
          </a:p>
          <a:p>
            <a:pPr lvl="1">
              <a:buFont typeface="Arial" panose="020B0604020202020204" pitchFamily="34" charset="0"/>
              <a:buChar char="•"/>
            </a:pPr>
            <a:r>
              <a:rPr lang="en-US" sz="2400" dirty="0" smtClean="0"/>
              <a:t>The wallet app is web based and can be run by executing below command from the wallet’s home directory.</a:t>
            </a:r>
          </a:p>
          <a:p>
            <a:pPr lvl="2"/>
            <a:r>
              <a:rPr lang="en-US" sz="2000" dirty="0" smtClean="0"/>
              <a:t>python –m </a:t>
            </a:r>
            <a:r>
              <a:rPr lang="en-US" sz="2000" dirty="0" err="1" smtClean="0"/>
              <a:t>SimpleHTTPServer</a:t>
            </a:r>
            <a:endParaRPr lang="en-US" sz="2000" dirty="0" smtClean="0"/>
          </a:p>
          <a:p>
            <a:pPr lvl="2"/>
            <a:r>
              <a:rPr lang="en-US" sz="2000" dirty="0" smtClean="0"/>
              <a:t>You can access the wallet at </a:t>
            </a:r>
            <a:r>
              <a:rPr lang="en-US" sz="2000" dirty="0" smtClean="0">
                <a:hlinkClick r:id="rId3"/>
              </a:rPr>
              <a:t>http://localhost:8000</a:t>
            </a:r>
            <a:r>
              <a:rPr lang="en-US" sz="2000" dirty="0" smtClean="0"/>
              <a:t> in the VM </a:t>
            </a:r>
            <a:endParaRPr lang="en-US" sz="2000" dirty="0"/>
          </a:p>
          <a:p>
            <a:pPr lvl="2"/>
            <a:endParaRPr lang="en-US" sz="2000" b="1" dirty="0" smtClean="0"/>
          </a:p>
        </p:txBody>
      </p:sp>
    </p:spTree>
    <p:extLst>
      <p:ext uri="{BB962C8B-B14F-4D97-AF65-F5344CB8AC3E}">
        <p14:creationId xmlns:p14="http://schemas.microsoft.com/office/powerpoint/2010/main" val="11498861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730" y="69490"/>
            <a:ext cx="8229600" cy="1143000"/>
          </a:xfrm>
        </p:spPr>
        <p:txBody>
          <a:bodyPr/>
          <a:lstStyle/>
          <a:p>
            <a:r>
              <a:rPr lang="en-US" dirty="0" smtClean="0">
                <a:solidFill>
                  <a:schemeClr val="bg1"/>
                </a:solidFill>
              </a:rPr>
              <a:t>  </a:t>
            </a:r>
            <a:r>
              <a:rPr lang="en-US" dirty="0" smtClean="0">
                <a:solidFill>
                  <a:schemeClr val="bg1"/>
                </a:solidFill>
              </a:rPr>
              <a:t>Part </a:t>
            </a:r>
            <a:r>
              <a:rPr lang="en-US" dirty="0">
                <a:solidFill>
                  <a:schemeClr val="bg1"/>
                </a:solidFill>
              </a:rPr>
              <a:t>2 /3</a:t>
            </a:r>
            <a:endParaRPr lang="en-US" dirty="0">
              <a:solidFill>
                <a:schemeClr val="bg1"/>
              </a:solidFill>
            </a:endParaRPr>
          </a:p>
        </p:txBody>
      </p:sp>
      <p:sp>
        <p:nvSpPr>
          <p:cNvPr id="3" name="Content Placeholder 2"/>
          <p:cNvSpPr txBox="1">
            <a:spLocks/>
          </p:cNvSpPr>
          <p:nvPr/>
        </p:nvSpPr>
        <p:spPr>
          <a:xfrm>
            <a:off x="448965" y="1068935"/>
            <a:ext cx="8093365" cy="5414165"/>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000" dirty="0">
                <a:solidFill>
                  <a:schemeClr val="tx1">
                    <a:lumMod val="75000"/>
                    <a:lumOff val="25000"/>
                  </a:schemeClr>
                </a:solidFill>
              </a:rPr>
              <a:t>Part 2 Development</a:t>
            </a:r>
          </a:p>
          <a:p>
            <a:pPr lvl="1"/>
            <a:r>
              <a:rPr lang="en-US" sz="3300" dirty="0">
                <a:solidFill>
                  <a:schemeClr val="tx1">
                    <a:lumMod val="75000"/>
                    <a:lumOff val="25000"/>
                  </a:schemeClr>
                </a:solidFill>
              </a:rPr>
              <a:t>Hello Ripple world</a:t>
            </a:r>
          </a:p>
          <a:p>
            <a:pPr lvl="1"/>
            <a:r>
              <a:rPr lang="en-US" sz="3300" dirty="0">
                <a:solidFill>
                  <a:schemeClr val="tx1">
                    <a:lumMod val="75000"/>
                    <a:lumOff val="25000"/>
                  </a:schemeClr>
                </a:solidFill>
              </a:rPr>
              <a:t>Using Ripple Javascript library</a:t>
            </a:r>
          </a:p>
          <a:p>
            <a:pPr lvl="1"/>
            <a:r>
              <a:rPr lang="en-US" sz="3300" dirty="0">
                <a:solidFill>
                  <a:schemeClr val="tx1">
                    <a:lumMod val="75000"/>
                    <a:lumOff val="25000"/>
                  </a:schemeClr>
                </a:solidFill>
              </a:rPr>
              <a:t>Ripple APIs</a:t>
            </a:r>
          </a:p>
          <a:p>
            <a:pPr lvl="1"/>
            <a:r>
              <a:rPr lang="en-US" sz="3300" dirty="0">
                <a:solidFill>
                  <a:schemeClr val="tx1">
                    <a:lumMod val="75000"/>
                    <a:lumOff val="25000"/>
                  </a:schemeClr>
                </a:solidFill>
              </a:rPr>
              <a:t>Ripple-wallet client overview</a:t>
            </a:r>
          </a:p>
          <a:p>
            <a:pPr lvl="1">
              <a:buFont typeface="Wingdings" panose="05000000000000000000" pitchFamily="2" charset="2"/>
              <a:buChar char="Ø"/>
            </a:pPr>
            <a:r>
              <a:rPr lang="en-US" sz="5100" b="1" dirty="0">
                <a:solidFill>
                  <a:schemeClr val="bg1"/>
                </a:solidFill>
                <a:effectLst>
                  <a:outerShdw blurRad="330200" dist="50800" dir="10200000" algn="ctr" rotWithShape="0">
                    <a:srgbClr val="000000">
                      <a:alpha val="62000"/>
                    </a:srgbClr>
                  </a:outerShdw>
                  <a:reflection blurRad="647700" endPos="0" dist="50800" dir="5400000" sy="-100000" algn="bl" rotWithShape="0"/>
                </a:effectLst>
              </a:rPr>
              <a:t>Ripple jargon explained</a:t>
            </a:r>
          </a:p>
          <a:p>
            <a:pPr lvl="1"/>
            <a:r>
              <a:rPr lang="en-US" sz="3300" dirty="0">
                <a:solidFill>
                  <a:schemeClr val="tx1">
                    <a:lumMod val="75000"/>
                    <a:lumOff val="25000"/>
                  </a:schemeClr>
                </a:solidFill>
              </a:rPr>
              <a:t>XRP transfer demo</a:t>
            </a:r>
          </a:p>
          <a:p>
            <a:pPr lvl="1"/>
            <a:r>
              <a:rPr lang="en-US" sz="3300" dirty="0" smtClean="0">
                <a:solidFill>
                  <a:schemeClr val="tx1">
                    <a:lumMod val="75000"/>
                    <a:lumOff val="25000"/>
                  </a:schemeClr>
                </a:solidFill>
              </a:rPr>
              <a:t>Multisigning</a:t>
            </a:r>
            <a:r>
              <a:rPr lang="en-US" sz="3300" dirty="0">
                <a:solidFill>
                  <a:schemeClr val="tx1">
                    <a:lumMod val="75000"/>
                    <a:lumOff val="25000"/>
                  </a:schemeClr>
                </a:solidFill>
              </a:rPr>
              <a:t>  demo</a:t>
            </a:r>
          </a:p>
          <a:p>
            <a:pPr lvl="1"/>
            <a:r>
              <a:rPr lang="en-US" sz="3300" dirty="0">
                <a:solidFill>
                  <a:schemeClr val="tx1">
                    <a:lumMod val="75000"/>
                    <a:lumOff val="25000"/>
                  </a:schemeClr>
                </a:solidFill>
              </a:rPr>
              <a:t>Messaging demo</a:t>
            </a:r>
          </a:p>
          <a:p>
            <a:pPr lvl="1"/>
            <a:r>
              <a:rPr lang="en-US" sz="3300" dirty="0">
                <a:solidFill>
                  <a:schemeClr val="tx1">
                    <a:lumMod val="75000"/>
                    <a:lumOff val="25000"/>
                  </a:schemeClr>
                </a:solidFill>
              </a:rPr>
              <a:t>Payment channel demo</a:t>
            </a:r>
          </a:p>
          <a:p>
            <a:pPr lvl="1"/>
            <a:r>
              <a:rPr lang="en-US" sz="3300" dirty="0">
                <a:solidFill>
                  <a:schemeClr val="tx1">
                    <a:lumMod val="75000"/>
                    <a:lumOff val="25000"/>
                  </a:schemeClr>
                </a:solidFill>
              </a:rPr>
              <a:t>Escrow demo </a:t>
            </a:r>
          </a:p>
          <a:p>
            <a:pPr lvl="1"/>
            <a:r>
              <a:rPr lang="en-US" sz="3300" dirty="0">
                <a:solidFill>
                  <a:schemeClr val="tx1">
                    <a:lumMod val="75000"/>
                    <a:lumOff val="25000"/>
                  </a:schemeClr>
                </a:solidFill>
              </a:rPr>
              <a:t>Sending check</a:t>
            </a:r>
          </a:p>
          <a:p>
            <a:pPr lvl="1"/>
            <a:r>
              <a:rPr lang="en-US" sz="3300" dirty="0">
                <a:solidFill>
                  <a:schemeClr val="tx1">
                    <a:lumMod val="75000"/>
                    <a:lumOff val="25000"/>
                  </a:schemeClr>
                </a:solidFill>
              </a:rPr>
              <a:t>Raw transaction demo</a:t>
            </a:r>
          </a:p>
          <a:p>
            <a:pPr lvl="1"/>
            <a:r>
              <a:rPr lang="en-US" sz="3300" dirty="0" smtClean="0">
                <a:solidFill>
                  <a:schemeClr val="tx1">
                    <a:lumMod val="75000"/>
                    <a:lumOff val="25000"/>
                  </a:schemeClr>
                </a:solidFill>
              </a:rPr>
              <a:t>Dissecting </a:t>
            </a:r>
            <a:r>
              <a:rPr lang="en-US" sz="3300" dirty="0">
                <a:solidFill>
                  <a:schemeClr val="tx1">
                    <a:lumMod val="75000"/>
                    <a:lumOff val="25000"/>
                  </a:schemeClr>
                </a:solidFill>
              </a:rPr>
              <a:t>ripple-client wallet webapp code</a:t>
            </a:r>
          </a:p>
          <a:p>
            <a:pPr lvl="1"/>
            <a:endParaRPr lang="en-US" dirty="0">
              <a:solidFill>
                <a:schemeClr val="bg1"/>
              </a:solidFill>
            </a:endParaRPr>
          </a:p>
          <a:p>
            <a:pPr lvl="2"/>
            <a:endParaRPr lang="en-US" dirty="0" smtClean="0">
              <a:solidFill>
                <a:schemeClr val="bg1"/>
              </a:solidFill>
            </a:endParaRPr>
          </a:p>
          <a:p>
            <a:endParaRPr lang="en-US" dirty="0" smtClean="0">
              <a:solidFill>
                <a:schemeClr val="bg1"/>
              </a:solidFill>
            </a:endParaRPr>
          </a:p>
          <a:p>
            <a:pPr lvl="1"/>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4386944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Ripple jargon explained</a:t>
            </a:r>
          </a:p>
        </p:txBody>
      </p:sp>
      <p:sp>
        <p:nvSpPr>
          <p:cNvPr id="7" name="Content Placeholder 2"/>
          <p:cNvSpPr>
            <a:spLocks noGrp="1"/>
          </p:cNvSpPr>
          <p:nvPr>
            <p:ph idx="1"/>
          </p:nvPr>
        </p:nvSpPr>
        <p:spPr>
          <a:xfrm>
            <a:off x="0" y="1138424"/>
            <a:ext cx="9000445" cy="5719575"/>
          </a:xfrm>
        </p:spPr>
        <p:txBody>
          <a:bodyPr>
            <a:normAutofit/>
          </a:bodyPr>
          <a:lstStyle/>
          <a:p>
            <a:pPr marL="514350" indent="-514350">
              <a:buFont typeface="+mj-lt"/>
              <a:buAutoNum type="arabicPeriod"/>
            </a:pPr>
            <a:r>
              <a:rPr lang="en-US" b="1" dirty="0" smtClean="0"/>
              <a:t>Account Information (info tab)</a:t>
            </a:r>
          </a:p>
          <a:p>
            <a:pPr lvl="1"/>
            <a:r>
              <a:rPr lang="en-US" b="1" dirty="0" smtClean="0"/>
              <a:t>Domain</a:t>
            </a:r>
          </a:p>
          <a:p>
            <a:pPr lvl="1"/>
            <a:r>
              <a:rPr lang="en-US" b="1" dirty="0" smtClean="0"/>
              <a:t>Transfer rate</a:t>
            </a:r>
          </a:p>
          <a:p>
            <a:pPr lvl="1"/>
            <a:r>
              <a:rPr lang="en-US" b="1" dirty="0" smtClean="0"/>
              <a:t>Owner count</a:t>
            </a:r>
          </a:p>
          <a:p>
            <a:pPr lvl="1"/>
            <a:r>
              <a:rPr lang="en-US" b="1" dirty="0" smtClean="0"/>
              <a:t>Signers/Signer list</a:t>
            </a:r>
          </a:p>
          <a:p>
            <a:pPr lvl="1"/>
            <a:r>
              <a:rPr lang="en-US" b="1" dirty="0" smtClean="0"/>
              <a:t>Message key</a:t>
            </a:r>
          </a:p>
          <a:p>
            <a:pPr lvl="1"/>
            <a:r>
              <a:rPr lang="en-US" b="1" dirty="0" smtClean="0"/>
              <a:t>Settings</a:t>
            </a:r>
          </a:p>
          <a:p>
            <a:pPr lvl="1"/>
            <a:endParaRPr lang="en-US" b="1" dirty="0" smtClean="0"/>
          </a:p>
          <a:p>
            <a:pPr marL="514350" indent="-514350">
              <a:buFont typeface="+mj-lt"/>
              <a:buAutoNum type="arabicPeriod"/>
            </a:pPr>
            <a:r>
              <a:rPr lang="en-US" b="1" dirty="0" smtClean="0"/>
              <a:t>Trust lines</a:t>
            </a:r>
          </a:p>
        </p:txBody>
      </p:sp>
    </p:spTree>
    <p:extLst>
      <p:ext uri="{BB962C8B-B14F-4D97-AF65-F5344CB8AC3E}">
        <p14:creationId xmlns:p14="http://schemas.microsoft.com/office/powerpoint/2010/main" val="27350375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Ripple jargon explained</a:t>
            </a:r>
          </a:p>
        </p:txBody>
      </p:sp>
      <p:sp>
        <p:nvSpPr>
          <p:cNvPr id="7" name="Content Placeholder 2"/>
          <p:cNvSpPr>
            <a:spLocks noGrp="1"/>
          </p:cNvSpPr>
          <p:nvPr>
            <p:ph idx="1"/>
          </p:nvPr>
        </p:nvSpPr>
        <p:spPr>
          <a:xfrm>
            <a:off x="0" y="1138424"/>
            <a:ext cx="9000445" cy="5719575"/>
          </a:xfrm>
        </p:spPr>
        <p:txBody>
          <a:bodyPr>
            <a:normAutofit fontScale="92500" lnSpcReduction="10000"/>
          </a:bodyPr>
          <a:lstStyle/>
          <a:p>
            <a:pPr marL="514350" indent="-514350">
              <a:buFont typeface="+mj-lt"/>
              <a:buAutoNum type="arabicPeriod" startAt="3"/>
            </a:pPr>
            <a:r>
              <a:rPr lang="en-US" b="1" dirty="0" smtClean="0"/>
              <a:t>Payment</a:t>
            </a:r>
          </a:p>
          <a:p>
            <a:pPr marL="914400" lvl="1" indent="-514350"/>
            <a:r>
              <a:rPr lang="en-US" b="1" dirty="0" smtClean="0"/>
              <a:t>Destination tag</a:t>
            </a:r>
          </a:p>
          <a:p>
            <a:pPr marL="914400" lvl="1" indent="-514350"/>
            <a:r>
              <a:rPr lang="en-US" b="1" dirty="0" smtClean="0"/>
              <a:t>Memo</a:t>
            </a:r>
          </a:p>
          <a:p>
            <a:pPr marL="914400" lvl="1" indent="-514350"/>
            <a:r>
              <a:rPr lang="en-US" b="1" dirty="0" smtClean="0"/>
              <a:t>Patch search</a:t>
            </a:r>
          </a:p>
          <a:p>
            <a:pPr marL="914400" lvl="1" indent="-514350"/>
            <a:r>
              <a:rPr lang="en-US" b="1" dirty="0" smtClean="0"/>
              <a:t>Slippage</a:t>
            </a:r>
          </a:p>
          <a:p>
            <a:pPr marL="914400" lvl="1" indent="-514350"/>
            <a:r>
              <a:rPr lang="en-US" b="1" dirty="0" smtClean="0"/>
              <a:t>Send Max</a:t>
            </a:r>
          </a:p>
          <a:p>
            <a:pPr marL="914400" lvl="1" indent="-514350"/>
            <a:r>
              <a:rPr lang="en-US" b="1" dirty="0" smtClean="0"/>
              <a:t>Direct pay</a:t>
            </a:r>
          </a:p>
          <a:p>
            <a:pPr marL="914400" lvl="1" indent="-514350"/>
            <a:r>
              <a:rPr lang="en-US" b="1" dirty="0" smtClean="0"/>
              <a:t>Source tag</a:t>
            </a:r>
          </a:p>
          <a:p>
            <a:pPr marL="914400" lvl="1" indent="-514350"/>
            <a:r>
              <a:rPr lang="en-US" b="1" dirty="0" smtClean="0"/>
              <a:t>Invoice ID</a:t>
            </a:r>
          </a:p>
          <a:p>
            <a:pPr marL="914400" lvl="1" indent="-514350"/>
            <a:r>
              <a:rPr lang="en-US" b="1" dirty="0" smtClean="0"/>
              <a:t>Flags</a:t>
            </a:r>
          </a:p>
          <a:p>
            <a:pPr marL="1314450" lvl="2" indent="-514350"/>
            <a:r>
              <a:rPr lang="en-US" dirty="0" err="1" smtClean="0"/>
              <a:t>NoDirectRipple</a:t>
            </a:r>
            <a:endParaRPr lang="en-US" dirty="0" smtClean="0"/>
          </a:p>
          <a:p>
            <a:pPr marL="1314450" lvl="2" indent="-514350"/>
            <a:r>
              <a:rPr lang="en-US" dirty="0" err="1" smtClean="0"/>
              <a:t>PartialPayment</a:t>
            </a:r>
            <a:endParaRPr lang="en-US" dirty="0" smtClean="0"/>
          </a:p>
          <a:p>
            <a:pPr marL="1314450" lvl="2" indent="-514350"/>
            <a:r>
              <a:rPr lang="en-US" dirty="0" err="1"/>
              <a:t>LimitQuality</a:t>
            </a:r>
            <a:endParaRPr lang="en-US" b="1" dirty="0" smtClean="0"/>
          </a:p>
        </p:txBody>
      </p:sp>
    </p:spTree>
    <p:extLst>
      <p:ext uri="{BB962C8B-B14F-4D97-AF65-F5344CB8AC3E}">
        <p14:creationId xmlns:p14="http://schemas.microsoft.com/office/powerpoint/2010/main" val="25373083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730" y="69490"/>
            <a:ext cx="8229600" cy="1143000"/>
          </a:xfrm>
        </p:spPr>
        <p:txBody>
          <a:bodyPr/>
          <a:lstStyle/>
          <a:p>
            <a:r>
              <a:rPr lang="en-US" dirty="0" smtClean="0">
                <a:solidFill>
                  <a:schemeClr val="bg1"/>
                </a:solidFill>
              </a:rPr>
              <a:t>   </a:t>
            </a:r>
            <a:r>
              <a:rPr lang="en-US" dirty="0" smtClean="0">
                <a:solidFill>
                  <a:schemeClr val="bg1"/>
                </a:solidFill>
              </a:rPr>
              <a:t>Part </a:t>
            </a:r>
            <a:r>
              <a:rPr lang="en-US" dirty="0">
                <a:solidFill>
                  <a:schemeClr val="bg1"/>
                </a:solidFill>
              </a:rPr>
              <a:t>2 /3</a:t>
            </a:r>
            <a:endParaRPr lang="en-US" dirty="0">
              <a:solidFill>
                <a:schemeClr val="bg1"/>
              </a:solidFill>
            </a:endParaRPr>
          </a:p>
        </p:txBody>
      </p:sp>
      <p:sp>
        <p:nvSpPr>
          <p:cNvPr id="3" name="Content Placeholder 2"/>
          <p:cNvSpPr txBox="1">
            <a:spLocks/>
          </p:cNvSpPr>
          <p:nvPr/>
        </p:nvSpPr>
        <p:spPr>
          <a:xfrm>
            <a:off x="448965" y="1068935"/>
            <a:ext cx="8093365" cy="5414165"/>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000" dirty="0">
                <a:solidFill>
                  <a:schemeClr val="tx1">
                    <a:lumMod val="75000"/>
                    <a:lumOff val="25000"/>
                  </a:schemeClr>
                </a:solidFill>
              </a:rPr>
              <a:t>Part 2 Development</a:t>
            </a:r>
          </a:p>
          <a:p>
            <a:pPr lvl="1"/>
            <a:r>
              <a:rPr lang="en-US" sz="3300" dirty="0">
                <a:solidFill>
                  <a:schemeClr val="tx1">
                    <a:lumMod val="75000"/>
                    <a:lumOff val="25000"/>
                  </a:schemeClr>
                </a:solidFill>
              </a:rPr>
              <a:t>Hello Ripple world</a:t>
            </a:r>
          </a:p>
          <a:p>
            <a:pPr lvl="1"/>
            <a:r>
              <a:rPr lang="en-US" sz="3300" dirty="0">
                <a:solidFill>
                  <a:schemeClr val="tx1">
                    <a:lumMod val="75000"/>
                    <a:lumOff val="25000"/>
                  </a:schemeClr>
                </a:solidFill>
              </a:rPr>
              <a:t>Using Ripple Javascript library</a:t>
            </a:r>
          </a:p>
          <a:p>
            <a:pPr lvl="1"/>
            <a:r>
              <a:rPr lang="en-US" sz="3300" dirty="0">
                <a:solidFill>
                  <a:schemeClr val="tx1">
                    <a:lumMod val="75000"/>
                    <a:lumOff val="25000"/>
                  </a:schemeClr>
                </a:solidFill>
              </a:rPr>
              <a:t>Ripple APIs</a:t>
            </a:r>
          </a:p>
          <a:p>
            <a:pPr lvl="1"/>
            <a:r>
              <a:rPr lang="en-US" sz="3300" dirty="0">
                <a:solidFill>
                  <a:schemeClr val="tx1">
                    <a:lumMod val="75000"/>
                    <a:lumOff val="25000"/>
                  </a:schemeClr>
                </a:solidFill>
              </a:rPr>
              <a:t>Ripple-wallet client overview</a:t>
            </a:r>
          </a:p>
          <a:p>
            <a:pPr lvl="1"/>
            <a:r>
              <a:rPr lang="en-US" sz="3300" dirty="0">
                <a:solidFill>
                  <a:schemeClr val="tx1">
                    <a:lumMod val="75000"/>
                    <a:lumOff val="25000"/>
                  </a:schemeClr>
                </a:solidFill>
              </a:rPr>
              <a:t>Ripple jargon explained</a:t>
            </a:r>
          </a:p>
          <a:p>
            <a:pPr lvl="1">
              <a:buFont typeface="Wingdings" panose="05000000000000000000" pitchFamily="2" charset="2"/>
              <a:buChar char="Ø"/>
            </a:pPr>
            <a:r>
              <a:rPr lang="en-US" sz="5100" b="1" dirty="0">
                <a:solidFill>
                  <a:schemeClr val="bg1"/>
                </a:solidFill>
                <a:effectLst>
                  <a:outerShdw blurRad="330200" dist="50800" dir="10200000" algn="ctr" rotWithShape="0">
                    <a:srgbClr val="000000">
                      <a:alpha val="62000"/>
                    </a:srgbClr>
                  </a:outerShdw>
                  <a:reflection blurRad="647700" endPos="0" dist="50800" dir="5400000" sy="-100000" algn="bl" rotWithShape="0"/>
                </a:effectLst>
              </a:rPr>
              <a:t>XRP transfer demo</a:t>
            </a:r>
          </a:p>
          <a:p>
            <a:pPr lvl="1"/>
            <a:r>
              <a:rPr lang="en-US" sz="3300" dirty="0" smtClean="0">
                <a:solidFill>
                  <a:schemeClr val="tx1">
                    <a:lumMod val="75000"/>
                    <a:lumOff val="25000"/>
                  </a:schemeClr>
                </a:solidFill>
              </a:rPr>
              <a:t>Multisigning</a:t>
            </a:r>
            <a:r>
              <a:rPr lang="en-US" sz="3300" dirty="0">
                <a:solidFill>
                  <a:schemeClr val="tx1">
                    <a:lumMod val="75000"/>
                    <a:lumOff val="25000"/>
                  </a:schemeClr>
                </a:solidFill>
              </a:rPr>
              <a:t>  demo</a:t>
            </a:r>
          </a:p>
          <a:p>
            <a:pPr lvl="1"/>
            <a:r>
              <a:rPr lang="en-US" sz="3300" dirty="0">
                <a:solidFill>
                  <a:schemeClr val="tx1">
                    <a:lumMod val="75000"/>
                    <a:lumOff val="25000"/>
                  </a:schemeClr>
                </a:solidFill>
              </a:rPr>
              <a:t>Messaging demo</a:t>
            </a:r>
          </a:p>
          <a:p>
            <a:pPr lvl="1"/>
            <a:r>
              <a:rPr lang="en-US" sz="3300" dirty="0">
                <a:solidFill>
                  <a:schemeClr val="tx1">
                    <a:lumMod val="75000"/>
                    <a:lumOff val="25000"/>
                  </a:schemeClr>
                </a:solidFill>
              </a:rPr>
              <a:t>Payment channel demo</a:t>
            </a:r>
          </a:p>
          <a:p>
            <a:pPr lvl="1"/>
            <a:r>
              <a:rPr lang="en-US" sz="3300" dirty="0">
                <a:solidFill>
                  <a:schemeClr val="tx1">
                    <a:lumMod val="75000"/>
                    <a:lumOff val="25000"/>
                  </a:schemeClr>
                </a:solidFill>
              </a:rPr>
              <a:t>Escrow demo </a:t>
            </a:r>
          </a:p>
          <a:p>
            <a:pPr lvl="1"/>
            <a:r>
              <a:rPr lang="en-US" sz="3300" dirty="0">
                <a:solidFill>
                  <a:schemeClr val="tx1">
                    <a:lumMod val="75000"/>
                    <a:lumOff val="25000"/>
                  </a:schemeClr>
                </a:solidFill>
              </a:rPr>
              <a:t>Sending check</a:t>
            </a:r>
          </a:p>
          <a:p>
            <a:pPr lvl="1"/>
            <a:r>
              <a:rPr lang="en-US" sz="3300" dirty="0">
                <a:solidFill>
                  <a:schemeClr val="tx1">
                    <a:lumMod val="75000"/>
                    <a:lumOff val="25000"/>
                  </a:schemeClr>
                </a:solidFill>
              </a:rPr>
              <a:t>Raw transaction demo</a:t>
            </a:r>
          </a:p>
          <a:p>
            <a:pPr lvl="1"/>
            <a:r>
              <a:rPr lang="en-US" sz="3300" dirty="0" smtClean="0">
                <a:solidFill>
                  <a:schemeClr val="tx1">
                    <a:lumMod val="75000"/>
                    <a:lumOff val="25000"/>
                  </a:schemeClr>
                </a:solidFill>
              </a:rPr>
              <a:t>Dissecting </a:t>
            </a:r>
            <a:r>
              <a:rPr lang="en-US" sz="3300" dirty="0">
                <a:solidFill>
                  <a:schemeClr val="tx1">
                    <a:lumMod val="75000"/>
                    <a:lumOff val="25000"/>
                  </a:schemeClr>
                </a:solidFill>
              </a:rPr>
              <a:t>ripple-client wallet webapp code</a:t>
            </a:r>
          </a:p>
          <a:p>
            <a:pPr lvl="1"/>
            <a:endParaRPr lang="en-US" dirty="0">
              <a:solidFill>
                <a:schemeClr val="bg1"/>
              </a:solidFill>
            </a:endParaRPr>
          </a:p>
          <a:p>
            <a:pPr lvl="2"/>
            <a:endParaRPr lang="en-US" dirty="0" smtClean="0">
              <a:solidFill>
                <a:schemeClr val="bg1"/>
              </a:solidFill>
            </a:endParaRPr>
          </a:p>
          <a:p>
            <a:endParaRPr lang="en-US" dirty="0" smtClean="0">
              <a:solidFill>
                <a:schemeClr val="bg1"/>
              </a:solidFill>
            </a:endParaRPr>
          </a:p>
          <a:p>
            <a:pPr lvl="1"/>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826309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730" y="69490"/>
            <a:ext cx="8229600" cy="1143000"/>
          </a:xfrm>
        </p:spPr>
        <p:txBody>
          <a:bodyPr/>
          <a:lstStyle/>
          <a:p>
            <a:r>
              <a:rPr lang="en-US" dirty="0" smtClean="0">
                <a:solidFill>
                  <a:schemeClr val="bg1"/>
                </a:solidFill>
              </a:rPr>
              <a:t>        Contents 2/3</a:t>
            </a:r>
            <a:endParaRPr lang="en-US" dirty="0">
              <a:solidFill>
                <a:schemeClr val="bg1"/>
              </a:solidFill>
            </a:endParaRPr>
          </a:p>
        </p:txBody>
      </p:sp>
      <p:sp>
        <p:nvSpPr>
          <p:cNvPr id="3" name="Content Placeholder 2"/>
          <p:cNvSpPr txBox="1">
            <a:spLocks/>
          </p:cNvSpPr>
          <p:nvPr/>
        </p:nvSpPr>
        <p:spPr>
          <a:xfrm>
            <a:off x="448965" y="1068935"/>
            <a:ext cx="8093365" cy="5414165"/>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chemeClr val="bg1"/>
                </a:solidFill>
              </a:rPr>
              <a:t>Part 2 Development</a:t>
            </a:r>
          </a:p>
          <a:p>
            <a:endParaRPr lang="en-US" dirty="0" smtClean="0">
              <a:solidFill>
                <a:schemeClr val="bg1"/>
              </a:solidFill>
            </a:endParaRPr>
          </a:p>
          <a:p>
            <a:pPr lvl="1"/>
            <a:r>
              <a:rPr lang="en-US" dirty="0" smtClean="0">
                <a:solidFill>
                  <a:schemeClr val="bg1"/>
                </a:solidFill>
              </a:rPr>
              <a:t>Overview </a:t>
            </a:r>
            <a:r>
              <a:rPr lang="en-US" dirty="0">
                <a:solidFill>
                  <a:schemeClr val="bg1"/>
                </a:solidFill>
              </a:rPr>
              <a:t>of Ripple Development &amp; Training </a:t>
            </a:r>
            <a:r>
              <a:rPr lang="en-US" dirty="0" smtClean="0">
                <a:solidFill>
                  <a:schemeClr val="bg1"/>
                </a:solidFill>
              </a:rPr>
              <a:t>Suit VM</a:t>
            </a:r>
          </a:p>
          <a:p>
            <a:pPr lvl="1"/>
            <a:r>
              <a:rPr lang="en-US" dirty="0" smtClean="0">
                <a:solidFill>
                  <a:schemeClr val="bg1"/>
                </a:solidFill>
              </a:rPr>
              <a:t>How to </a:t>
            </a:r>
            <a:r>
              <a:rPr lang="en-US" dirty="0">
                <a:solidFill>
                  <a:schemeClr val="bg1"/>
                </a:solidFill>
              </a:rPr>
              <a:t>get Ripple Development &amp; Training </a:t>
            </a:r>
            <a:r>
              <a:rPr lang="en-US" dirty="0" smtClean="0">
                <a:solidFill>
                  <a:schemeClr val="bg1"/>
                </a:solidFill>
              </a:rPr>
              <a:t>Suit VM</a:t>
            </a:r>
          </a:p>
          <a:p>
            <a:pPr lvl="1"/>
            <a:r>
              <a:rPr lang="en-US" dirty="0" smtClean="0">
                <a:solidFill>
                  <a:schemeClr val="bg1"/>
                </a:solidFill>
              </a:rPr>
              <a:t>Hello ripple world</a:t>
            </a:r>
          </a:p>
          <a:p>
            <a:pPr lvl="1"/>
            <a:r>
              <a:rPr lang="en-US" dirty="0" smtClean="0">
                <a:solidFill>
                  <a:schemeClr val="bg1"/>
                </a:solidFill>
              </a:rPr>
              <a:t>Using Ripple Javascript library</a:t>
            </a:r>
          </a:p>
          <a:p>
            <a:pPr lvl="1"/>
            <a:r>
              <a:rPr lang="en-US" dirty="0" smtClean="0">
                <a:solidFill>
                  <a:schemeClr val="bg1"/>
                </a:solidFill>
              </a:rPr>
              <a:t>Ripple APIs</a:t>
            </a:r>
          </a:p>
          <a:p>
            <a:pPr lvl="1"/>
            <a:r>
              <a:rPr lang="en-US" dirty="0" smtClean="0">
                <a:solidFill>
                  <a:schemeClr val="bg1"/>
                </a:solidFill>
              </a:rPr>
              <a:t>Ripple-wallet client overview</a:t>
            </a:r>
          </a:p>
          <a:p>
            <a:pPr lvl="1"/>
            <a:r>
              <a:rPr lang="en-US" dirty="0" smtClean="0">
                <a:solidFill>
                  <a:schemeClr val="bg1"/>
                </a:solidFill>
              </a:rPr>
              <a:t>Ripple jargon explained</a:t>
            </a:r>
          </a:p>
          <a:p>
            <a:pPr lvl="1"/>
            <a:r>
              <a:rPr lang="en-US" dirty="0" smtClean="0">
                <a:solidFill>
                  <a:schemeClr val="bg1"/>
                </a:solidFill>
              </a:rPr>
              <a:t>XRP transfer demo</a:t>
            </a:r>
          </a:p>
          <a:p>
            <a:pPr lvl="1"/>
            <a:r>
              <a:rPr lang="en-US" dirty="0" smtClean="0">
                <a:solidFill>
                  <a:schemeClr val="bg1"/>
                </a:solidFill>
              </a:rPr>
              <a:t>Multisigning</a:t>
            </a:r>
            <a:r>
              <a:rPr lang="en-US" dirty="0">
                <a:solidFill>
                  <a:schemeClr val="bg1"/>
                </a:solidFill>
              </a:rPr>
              <a:t>  </a:t>
            </a:r>
            <a:r>
              <a:rPr lang="en-US" dirty="0" smtClean="0">
                <a:solidFill>
                  <a:schemeClr val="bg1"/>
                </a:solidFill>
              </a:rPr>
              <a:t>demo</a:t>
            </a:r>
          </a:p>
          <a:p>
            <a:pPr lvl="1"/>
            <a:r>
              <a:rPr lang="en-US" dirty="0">
                <a:solidFill>
                  <a:schemeClr val="bg1"/>
                </a:solidFill>
              </a:rPr>
              <a:t>Messaging </a:t>
            </a:r>
            <a:r>
              <a:rPr lang="en-US" dirty="0" smtClean="0">
                <a:solidFill>
                  <a:schemeClr val="bg1"/>
                </a:solidFill>
              </a:rPr>
              <a:t>demo</a:t>
            </a:r>
          </a:p>
          <a:p>
            <a:pPr lvl="1"/>
            <a:r>
              <a:rPr lang="en-US" dirty="0">
                <a:solidFill>
                  <a:schemeClr val="bg1"/>
                </a:solidFill>
              </a:rPr>
              <a:t>Payment </a:t>
            </a:r>
            <a:r>
              <a:rPr lang="en-US" dirty="0" smtClean="0">
                <a:solidFill>
                  <a:schemeClr val="bg1"/>
                </a:solidFill>
              </a:rPr>
              <a:t>channel demo</a:t>
            </a:r>
          </a:p>
          <a:p>
            <a:pPr lvl="1"/>
            <a:r>
              <a:rPr lang="en-US" dirty="0">
                <a:solidFill>
                  <a:schemeClr val="bg1"/>
                </a:solidFill>
              </a:rPr>
              <a:t>Escrow demo </a:t>
            </a:r>
            <a:endParaRPr lang="en-US" dirty="0" smtClean="0">
              <a:solidFill>
                <a:schemeClr val="bg1"/>
              </a:solidFill>
            </a:endParaRPr>
          </a:p>
          <a:p>
            <a:pPr lvl="1"/>
            <a:r>
              <a:rPr lang="en-US" dirty="0">
                <a:solidFill>
                  <a:schemeClr val="bg1"/>
                </a:solidFill>
              </a:rPr>
              <a:t>Sending </a:t>
            </a:r>
            <a:r>
              <a:rPr lang="en-US" dirty="0" smtClean="0">
                <a:solidFill>
                  <a:schemeClr val="bg1"/>
                </a:solidFill>
              </a:rPr>
              <a:t>check</a:t>
            </a:r>
          </a:p>
          <a:p>
            <a:pPr lvl="1"/>
            <a:r>
              <a:rPr lang="en-US" dirty="0">
                <a:solidFill>
                  <a:schemeClr val="bg1"/>
                </a:solidFill>
              </a:rPr>
              <a:t>Raw transaction demo</a:t>
            </a:r>
          </a:p>
          <a:p>
            <a:pPr lvl="1"/>
            <a:r>
              <a:rPr lang="en-US" dirty="0" smtClean="0">
                <a:solidFill>
                  <a:schemeClr val="bg1"/>
                </a:solidFill>
              </a:rPr>
              <a:t>Dissecting </a:t>
            </a:r>
            <a:r>
              <a:rPr lang="en-US" dirty="0">
                <a:solidFill>
                  <a:schemeClr val="bg1"/>
                </a:solidFill>
              </a:rPr>
              <a:t>ripple-client wallet </a:t>
            </a:r>
            <a:r>
              <a:rPr lang="en-US" dirty="0" smtClean="0">
                <a:solidFill>
                  <a:schemeClr val="bg1"/>
                </a:solidFill>
              </a:rPr>
              <a:t>webapp code</a:t>
            </a:r>
            <a:endParaRPr lang="en-US" dirty="0">
              <a:solidFill>
                <a:schemeClr val="bg1"/>
              </a:solidFill>
            </a:endParaRPr>
          </a:p>
          <a:p>
            <a:pPr lvl="1"/>
            <a:endParaRPr lang="en-US" dirty="0">
              <a:solidFill>
                <a:schemeClr val="bg1"/>
              </a:solidFill>
            </a:endParaRPr>
          </a:p>
          <a:p>
            <a:pPr lvl="2"/>
            <a:endParaRPr lang="en-US" dirty="0" smtClean="0">
              <a:solidFill>
                <a:schemeClr val="bg1"/>
              </a:solidFill>
            </a:endParaRPr>
          </a:p>
          <a:p>
            <a:endParaRPr lang="en-US" dirty="0" smtClean="0">
              <a:solidFill>
                <a:schemeClr val="bg1"/>
              </a:solidFill>
            </a:endParaRPr>
          </a:p>
          <a:p>
            <a:pPr lvl="1"/>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0003365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Open two browser wallets (at port 8000 and 9000)</a:t>
            </a:r>
          </a:p>
          <a:p>
            <a:r>
              <a:rPr lang="en-US" dirty="0" smtClean="0"/>
              <a:t>Create two test accounts</a:t>
            </a:r>
          </a:p>
          <a:p>
            <a:r>
              <a:rPr lang="en-US" dirty="0" smtClean="0"/>
              <a:t>Configure two wallets with test accounts</a:t>
            </a:r>
          </a:p>
          <a:p>
            <a:r>
              <a:rPr lang="en-US" dirty="0" smtClean="0"/>
              <a:t>Configure destination wallet with domain</a:t>
            </a:r>
          </a:p>
          <a:p>
            <a:r>
              <a:rPr lang="en-US" dirty="0" smtClean="0"/>
              <a:t>Need to figure out how to use advance payment via </a:t>
            </a:r>
            <a:r>
              <a:rPr lang="en-US" dirty="0" err="1" smtClean="0"/>
              <a:t>ripplename</a:t>
            </a:r>
            <a:r>
              <a:rPr lang="en-US" dirty="0" smtClean="0"/>
              <a:t> or </a:t>
            </a:r>
            <a:r>
              <a:rPr lang="en-US" dirty="0" err="1" smtClean="0"/>
              <a:t>emailid</a:t>
            </a:r>
            <a:endParaRPr lang="en-US" dirty="0"/>
          </a:p>
          <a:p>
            <a:endParaRPr lang="en-US" dirty="0" smtClean="0"/>
          </a:p>
          <a:p>
            <a:endParaRPr lang="en-US" dirty="0"/>
          </a:p>
        </p:txBody>
      </p:sp>
      <p:sp>
        <p:nvSpPr>
          <p:cNvPr id="4" name="Title 1"/>
          <p:cNvSpPr>
            <a:spLocks noGrp="1"/>
          </p:cNvSpPr>
          <p:nvPr>
            <p:ph type="title"/>
          </p:nvPr>
        </p:nvSpPr>
        <p:spPr>
          <a:xfrm>
            <a:off x="1670605" y="222195"/>
            <a:ext cx="8093365" cy="610820"/>
          </a:xfrm>
        </p:spPr>
        <p:txBody>
          <a:bodyPr>
            <a:normAutofit/>
          </a:bodyPr>
          <a:lstStyle/>
          <a:p>
            <a:pPr lvl="1"/>
            <a:r>
              <a:rPr lang="en-US" sz="3200" kern="1200" dirty="0">
                <a:solidFill>
                  <a:schemeClr val="tx1"/>
                </a:solidFill>
                <a:effectLst>
                  <a:outerShdw blurRad="50800" dist="38100" dir="2700000" algn="tl" rotWithShape="0">
                    <a:prstClr val="black">
                      <a:alpha val="40000"/>
                    </a:prstClr>
                  </a:outerShdw>
                </a:effectLst>
                <a:latin typeface="+mj-lt"/>
                <a:ea typeface="+mj-ea"/>
                <a:cs typeface="+mj-cs"/>
              </a:rPr>
              <a:t>XRP transfer demo</a:t>
            </a:r>
          </a:p>
        </p:txBody>
      </p:sp>
    </p:spTree>
    <p:extLst>
      <p:ext uri="{BB962C8B-B14F-4D97-AF65-F5344CB8AC3E}">
        <p14:creationId xmlns:p14="http://schemas.microsoft.com/office/powerpoint/2010/main" val="32828422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730" y="69490"/>
            <a:ext cx="8229600" cy="1143000"/>
          </a:xfrm>
        </p:spPr>
        <p:txBody>
          <a:bodyPr/>
          <a:lstStyle/>
          <a:p>
            <a:r>
              <a:rPr lang="en-US" dirty="0" smtClean="0">
                <a:solidFill>
                  <a:schemeClr val="bg1"/>
                </a:solidFill>
              </a:rPr>
              <a:t>        Contents 2/3</a:t>
            </a:r>
            <a:endParaRPr lang="en-US" dirty="0">
              <a:solidFill>
                <a:schemeClr val="bg1"/>
              </a:solidFill>
            </a:endParaRPr>
          </a:p>
        </p:txBody>
      </p:sp>
      <p:sp>
        <p:nvSpPr>
          <p:cNvPr id="3" name="Content Placeholder 2"/>
          <p:cNvSpPr txBox="1">
            <a:spLocks/>
          </p:cNvSpPr>
          <p:nvPr/>
        </p:nvSpPr>
        <p:spPr>
          <a:xfrm>
            <a:off x="448965" y="1068935"/>
            <a:ext cx="8093365" cy="5414165"/>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000" dirty="0">
                <a:solidFill>
                  <a:schemeClr val="tx1">
                    <a:lumMod val="75000"/>
                    <a:lumOff val="25000"/>
                  </a:schemeClr>
                </a:solidFill>
              </a:rPr>
              <a:t>Part 2 Development</a:t>
            </a:r>
          </a:p>
          <a:p>
            <a:pPr lvl="1"/>
            <a:r>
              <a:rPr lang="en-US" sz="3300" dirty="0">
                <a:solidFill>
                  <a:schemeClr val="tx1">
                    <a:lumMod val="75000"/>
                    <a:lumOff val="25000"/>
                  </a:schemeClr>
                </a:solidFill>
              </a:rPr>
              <a:t>Hello Ripple world</a:t>
            </a:r>
          </a:p>
          <a:p>
            <a:pPr lvl="1"/>
            <a:r>
              <a:rPr lang="en-US" sz="3300" dirty="0">
                <a:solidFill>
                  <a:schemeClr val="tx1">
                    <a:lumMod val="75000"/>
                    <a:lumOff val="25000"/>
                  </a:schemeClr>
                </a:solidFill>
              </a:rPr>
              <a:t>Using Ripple Javascript library</a:t>
            </a:r>
          </a:p>
          <a:p>
            <a:pPr lvl="1"/>
            <a:r>
              <a:rPr lang="en-US" sz="3300" dirty="0">
                <a:solidFill>
                  <a:schemeClr val="tx1">
                    <a:lumMod val="75000"/>
                    <a:lumOff val="25000"/>
                  </a:schemeClr>
                </a:solidFill>
              </a:rPr>
              <a:t>Ripple APIs</a:t>
            </a:r>
          </a:p>
          <a:p>
            <a:pPr lvl="1"/>
            <a:r>
              <a:rPr lang="en-US" sz="3300" dirty="0">
                <a:solidFill>
                  <a:schemeClr val="tx1">
                    <a:lumMod val="75000"/>
                    <a:lumOff val="25000"/>
                  </a:schemeClr>
                </a:solidFill>
              </a:rPr>
              <a:t>Ripple-wallet client overview</a:t>
            </a:r>
          </a:p>
          <a:p>
            <a:pPr lvl="1"/>
            <a:r>
              <a:rPr lang="en-US" sz="3300" dirty="0">
                <a:solidFill>
                  <a:schemeClr val="tx1">
                    <a:lumMod val="75000"/>
                    <a:lumOff val="25000"/>
                  </a:schemeClr>
                </a:solidFill>
              </a:rPr>
              <a:t>Ripple jargon explained</a:t>
            </a:r>
          </a:p>
          <a:p>
            <a:pPr lvl="1"/>
            <a:r>
              <a:rPr lang="en-US" sz="3300" dirty="0">
                <a:solidFill>
                  <a:schemeClr val="tx1">
                    <a:lumMod val="75000"/>
                    <a:lumOff val="25000"/>
                  </a:schemeClr>
                </a:solidFill>
              </a:rPr>
              <a:t>XRP transfer demo</a:t>
            </a:r>
          </a:p>
          <a:p>
            <a:pPr lvl="1">
              <a:buFont typeface="Wingdings" panose="05000000000000000000" pitchFamily="2" charset="2"/>
              <a:buChar char="Ø"/>
            </a:pPr>
            <a:r>
              <a:rPr lang="en-US" sz="5100" b="1" dirty="0" smtClean="0">
                <a:solidFill>
                  <a:schemeClr val="bg1"/>
                </a:solidFill>
                <a:effectLst>
                  <a:outerShdw blurRad="330200" dist="50800" dir="10200000" algn="ctr" rotWithShape="0">
                    <a:srgbClr val="000000">
                      <a:alpha val="62000"/>
                    </a:srgbClr>
                  </a:outerShdw>
                  <a:reflection blurRad="647700" endPos="0" dist="50800" dir="5400000" sy="-100000" algn="bl" rotWithShape="0"/>
                </a:effectLst>
              </a:rPr>
              <a:t>Multisigning</a:t>
            </a:r>
            <a:r>
              <a:rPr lang="en-US" sz="5100" b="1" dirty="0">
                <a:solidFill>
                  <a:schemeClr val="bg1"/>
                </a:solidFill>
                <a:effectLst>
                  <a:outerShdw blurRad="330200" dist="50800" dir="10200000" algn="ctr" rotWithShape="0">
                    <a:srgbClr val="000000">
                      <a:alpha val="62000"/>
                    </a:srgbClr>
                  </a:outerShdw>
                  <a:reflection blurRad="647700" endPos="0" dist="50800" dir="5400000" sy="-100000" algn="bl" rotWithShape="0"/>
                </a:effectLst>
              </a:rPr>
              <a:t>  demo</a:t>
            </a:r>
          </a:p>
          <a:p>
            <a:pPr lvl="1"/>
            <a:r>
              <a:rPr lang="en-US" sz="3300" dirty="0">
                <a:solidFill>
                  <a:schemeClr val="tx1">
                    <a:lumMod val="75000"/>
                    <a:lumOff val="25000"/>
                  </a:schemeClr>
                </a:solidFill>
              </a:rPr>
              <a:t>Messaging demo</a:t>
            </a:r>
          </a:p>
          <a:p>
            <a:pPr lvl="1"/>
            <a:r>
              <a:rPr lang="en-US" sz="3300" dirty="0">
                <a:solidFill>
                  <a:schemeClr val="tx1">
                    <a:lumMod val="75000"/>
                    <a:lumOff val="25000"/>
                  </a:schemeClr>
                </a:solidFill>
              </a:rPr>
              <a:t>Payment channel demo</a:t>
            </a:r>
          </a:p>
          <a:p>
            <a:pPr lvl="1"/>
            <a:r>
              <a:rPr lang="en-US" sz="3300" dirty="0">
                <a:solidFill>
                  <a:schemeClr val="tx1">
                    <a:lumMod val="75000"/>
                    <a:lumOff val="25000"/>
                  </a:schemeClr>
                </a:solidFill>
              </a:rPr>
              <a:t>Escrow demo </a:t>
            </a:r>
          </a:p>
          <a:p>
            <a:pPr lvl="1"/>
            <a:r>
              <a:rPr lang="en-US" sz="3300" dirty="0">
                <a:solidFill>
                  <a:schemeClr val="tx1">
                    <a:lumMod val="75000"/>
                    <a:lumOff val="25000"/>
                  </a:schemeClr>
                </a:solidFill>
              </a:rPr>
              <a:t>Sending check</a:t>
            </a:r>
          </a:p>
          <a:p>
            <a:pPr lvl="1"/>
            <a:r>
              <a:rPr lang="en-US" sz="3300" dirty="0">
                <a:solidFill>
                  <a:schemeClr val="tx1">
                    <a:lumMod val="75000"/>
                    <a:lumOff val="25000"/>
                  </a:schemeClr>
                </a:solidFill>
              </a:rPr>
              <a:t>Raw transaction demo</a:t>
            </a:r>
          </a:p>
          <a:p>
            <a:pPr lvl="1"/>
            <a:r>
              <a:rPr lang="en-US" sz="3300" dirty="0" smtClean="0">
                <a:solidFill>
                  <a:schemeClr val="tx1">
                    <a:lumMod val="75000"/>
                    <a:lumOff val="25000"/>
                  </a:schemeClr>
                </a:solidFill>
              </a:rPr>
              <a:t>Dissecting ripple-client wallet webapp code</a:t>
            </a:r>
          </a:p>
          <a:p>
            <a:pPr lvl="1"/>
            <a:endParaRPr lang="en-US" dirty="0">
              <a:solidFill>
                <a:schemeClr val="bg1"/>
              </a:solidFill>
            </a:endParaRPr>
          </a:p>
          <a:p>
            <a:pPr lvl="2"/>
            <a:endParaRPr lang="en-US" dirty="0" smtClean="0">
              <a:solidFill>
                <a:schemeClr val="bg1"/>
              </a:solidFill>
            </a:endParaRPr>
          </a:p>
          <a:p>
            <a:endParaRPr lang="en-US" dirty="0" smtClean="0">
              <a:solidFill>
                <a:schemeClr val="bg1"/>
              </a:solidFill>
            </a:endParaRPr>
          </a:p>
          <a:p>
            <a:pPr lvl="1"/>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7952156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Multisigning  </a:t>
            </a:r>
            <a:r>
              <a:rPr lang="en-US" dirty="0" smtClean="0"/>
              <a:t>use cases</a:t>
            </a:r>
            <a:endParaRPr lang="en-US" dirty="0"/>
          </a:p>
        </p:txBody>
      </p:sp>
      <p:sp>
        <p:nvSpPr>
          <p:cNvPr id="3" name="Content Placeholder 2"/>
          <p:cNvSpPr>
            <a:spLocks noGrp="1"/>
          </p:cNvSpPr>
          <p:nvPr>
            <p:ph idx="1"/>
          </p:nvPr>
        </p:nvSpPr>
        <p:spPr>
          <a:xfrm>
            <a:off x="448965" y="1443834"/>
            <a:ext cx="8093365" cy="5039266"/>
          </a:xfrm>
        </p:spPr>
        <p:txBody>
          <a:bodyPr>
            <a:normAutofit fontScale="70000" lnSpcReduction="20000"/>
          </a:bodyPr>
          <a:lstStyle/>
          <a:p>
            <a:endParaRPr lang="en-US" dirty="0"/>
          </a:p>
          <a:p>
            <a:r>
              <a:rPr lang="en-US" b="1" dirty="0" smtClean="0"/>
              <a:t>N-factor </a:t>
            </a:r>
            <a:r>
              <a:rPr lang="en-US" b="1" dirty="0" err="1"/>
              <a:t>Auth</a:t>
            </a:r>
            <a:r>
              <a:rPr lang="en-US" dirty="0"/>
              <a:t>: </a:t>
            </a:r>
            <a:endParaRPr lang="en-US" dirty="0" smtClean="0"/>
          </a:p>
          <a:p>
            <a:pPr marL="0" indent="0">
              <a:buNone/>
            </a:pPr>
            <a:r>
              <a:rPr lang="en-US" dirty="0" smtClean="0"/>
              <a:t>Store </a:t>
            </a:r>
            <a:r>
              <a:rPr lang="en-US" dirty="0"/>
              <a:t>2 or more keys on different devices, and require all the devices to sign each transaction.</a:t>
            </a:r>
          </a:p>
          <a:p>
            <a:endParaRPr lang="en-US" b="1" dirty="0" smtClean="0"/>
          </a:p>
          <a:p>
            <a:r>
              <a:rPr lang="en-US" b="1" dirty="0" smtClean="0"/>
              <a:t>M-of-N</a:t>
            </a:r>
            <a:r>
              <a:rPr lang="en-US" dirty="0"/>
              <a:t>: </a:t>
            </a:r>
            <a:endParaRPr lang="en-US" dirty="0" smtClean="0"/>
          </a:p>
          <a:p>
            <a:pPr marL="0" indent="0">
              <a:buNone/>
            </a:pPr>
            <a:r>
              <a:rPr lang="en-US" dirty="0" smtClean="0"/>
              <a:t>Give </a:t>
            </a:r>
            <a:r>
              <a:rPr lang="en-US" dirty="0"/>
              <a:t>keys to multiple people, and require a majority of signers to sign each transaction.</a:t>
            </a:r>
          </a:p>
          <a:p>
            <a:endParaRPr lang="en-US" dirty="0" smtClean="0"/>
          </a:p>
          <a:p>
            <a:r>
              <a:rPr lang="en-US" b="1" dirty="0" smtClean="0"/>
              <a:t>Delegate </a:t>
            </a:r>
            <a:r>
              <a:rPr lang="en-US" b="1" dirty="0"/>
              <a:t>a backup plan</a:t>
            </a:r>
            <a:r>
              <a:rPr lang="en-US" dirty="0" smtClean="0"/>
              <a:t>:</a:t>
            </a:r>
          </a:p>
          <a:p>
            <a:pPr marL="0" indent="0">
              <a:buNone/>
            </a:pPr>
            <a:r>
              <a:rPr lang="en-US" dirty="0" smtClean="0"/>
              <a:t>Designate </a:t>
            </a:r>
            <a:r>
              <a:rPr lang="en-US" dirty="0"/>
              <a:t>a team of people who can send transactions for you by working together, in case you’re unavailable. Keep using single signatures for normal business</a:t>
            </a:r>
            <a:r>
              <a:rPr lang="en-US" dirty="0" smtClean="0"/>
              <a:t>.</a:t>
            </a:r>
          </a:p>
          <a:p>
            <a:pPr marL="0" indent="0">
              <a:buNone/>
            </a:pPr>
            <a:endParaRPr lang="en-US" dirty="0"/>
          </a:p>
          <a:p>
            <a:r>
              <a:rPr lang="en-US" b="1" dirty="0" smtClean="0"/>
              <a:t>Primary </a:t>
            </a:r>
            <a:r>
              <a:rPr lang="en-US" b="1" dirty="0"/>
              <a:t>and Approvals: </a:t>
            </a:r>
            <a:endParaRPr lang="en-US" b="1" dirty="0" smtClean="0"/>
          </a:p>
          <a:p>
            <a:pPr marL="0" indent="0">
              <a:buNone/>
            </a:pPr>
            <a:r>
              <a:rPr lang="en-US" dirty="0" smtClean="0"/>
              <a:t>Use </a:t>
            </a:r>
            <a:r>
              <a:rPr lang="en-US" dirty="0"/>
              <a:t>the weights in your signer list to require a specific signer along with at least one other.</a:t>
            </a:r>
          </a:p>
          <a:p>
            <a:endParaRPr lang="en-US" dirty="0"/>
          </a:p>
        </p:txBody>
      </p:sp>
    </p:spTree>
    <p:extLst>
      <p:ext uri="{BB962C8B-B14F-4D97-AF65-F5344CB8AC3E}">
        <p14:creationId xmlns:p14="http://schemas.microsoft.com/office/powerpoint/2010/main" val="1977596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Payment Multisigning demo</a:t>
            </a:r>
            <a:endParaRPr lang="en-US" dirty="0"/>
          </a:p>
        </p:txBody>
      </p:sp>
      <p:sp>
        <p:nvSpPr>
          <p:cNvPr id="3" name="Content Placeholder 2"/>
          <p:cNvSpPr>
            <a:spLocks noGrp="1"/>
          </p:cNvSpPr>
          <p:nvPr>
            <p:ph idx="1"/>
          </p:nvPr>
        </p:nvSpPr>
        <p:spPr>
          <a:xfrm>
            <a:off x="448965" y="1138424"/>
            <a:ext cx="8093365" cy="5039265"/>
          </a:xfrm>
        </p:spPr>
        <p:txBody>
          <a:bodyPr>
            <a:normAutofit fontScale="85000" lnSpcReduction="10000"/>
          </a:bodyPr>
          <a:lstStyle/>
          <a:p>
            <a:pPr marL="514350" indent="-514350">
              <a:buFont typeface="+mj-lt"/>
              <a:buAutoNum type="arabicPeriod"/>
            </a:pPr>
            <a:r>
              <a:rPr lang="en-US" dirty="0" smtClean="0"/>
              <a:t>Create </a:t>
            </a:r>
            <a:r>
              <a:rPr lang="en-US" dirty="0"/>
              <a:t>5</a:t>
            </a:r>
            <a:r>
              <a:rPr lang="en-US" dirty="0" smtClean="0"/>
              <a:t> </a:t>
            </a:r>
            <a:r>
              <a:rPr lang="en-US" dirty="0"/>
              <a:t>new test accounts </a:t>
            </a:r>
            <a:r>
              <a:rPr lang="en-US" dirty="0" smtClean="0"/>
              <a:t>(1 sender, 3 </a:t>
            </a:r>
            <a:r>
              <a:rPr lang="en-US" dirty="0"/>
              <a:t>signers , 1 receiver)</a:t>
            </a:r>
          </a:p>
          <a:p>
            <a:pPr marL="514350" indent="-514350">
              <a:buFont typeface="+mj-lt"/>
              <a:buAutoNum type="arabicPeriod"/>
            </a:pPr>
            <a:r>
              <a:rPr lang="en-US" dirty="0" smtClean="0"/>
              <a:t>Use the API call </a:t>
            </a:r>
            <a:r>
              <a:rPr lang="en-US" dirty="0" err="1" smtClean="0"/>
              <a:t>SignerListSet</a:t>
            </a:r>
            <a:r>
              <a:rPr lang="en-US" dirty="0" smtClean="0"/>
              <a:t>() to enable </a:t>
            </a:r>
            <a:r>
              <a:rPr lang="en-US" dirty="0" err="1" smtClean="0"/>
              <a:t>multisigning</a:t>
            </a:r>
            <a:r>
              <a:rPr lang="en-US" dirty="0" smtClean="0"/>
              <a:t> with signer accounts.</a:t>
            </a:r>
          </a:p>
          <a:p>
            <a:pPr lvl="1"/>
            <a:r>
              <a:rPr lang="en-US" dirty="0" smtClean="0"/>
              <a:t>For this demo, the Signer list will consists of 3 signers with a quorum of 3 , first signer with a weight of 2 and remaining two signers with weight of 1.</a:t>
            </a:r>
          </a:p>
          <a:p>
            <a:pPr lvl="1"/>
            <a:r>
              <a:rPr lang="en-US" dirty="0" smtClean="0"/>
              <a:t>The above configuration means the transaction must be signed by first signer and any one of the remaining two signers.</a:t>
            </a:r>
          </a:p>
          <a:p>
            <a:pPr marL="514350" indent="-514350">
              <a:buFont typeface="+mj-lt"/>
              <a:buAutoNum type="arabicPeriod"/>
            </a:pPr>
            <a:r>
              <a:rPr lang="en-US" dirty="0" smtClean="0"/>
              <a:t>Sign payment transactions using signer’s secret key.</a:t>
            </a:r>
          </a:p>
          <a:p>
            <a:pPr marL="514350" indent="-514350">
              <a:buFont typeface="+mj-lt"/>
              <a:buAutoNum type="arabicPeriod"/>
            </a:pPr>
            <a:r>
              <a:rPr lang="en-US" dirty="0" smtClean="0"/>
              <a:t>Combine signed transactions.</a:t>
            </a:r>
          </a:p>
          <a:p>
            <a:pPr marL="514350" indent="-514350">
              <a:buFont typeface="+mj-lt"/>
              <a:buAutoNum type="arabicPeriod"/>
            </a:pPr>
            <a:r>
              <a:rPr lang="en-US" dirty="0" smtClean="0"/>
              <a:t>Submit signed transaction.</a:t>
            </a:r>
          </a:p>
          <a:p>
            <a:pPr marL="514350" indent="-514350">
              <a:buFont typeface="+mj-lt"/>
              <a:buAutoNum type="arabicPeriod"/>
            </a:pPr>
            <a:r>
              <a:rPr lang="en-US" dirty="0" smtClean="0"/>
              <a:t>Confirm transaction.</a:t>
            </a:r>
          </a:p>
          <a:p>
            <a:endParaRPr lang="en-US" dirty="0" smtClean="0"/>
          </a:p>
          <a:p>
            <a:endParaRPr lang="en-US" dirty="0"/>
          </a:p>
        </p:txBody>
      </p:sp>
    </p:spTree>
    <p:extLst>
      <p:ext uri="{BB962C8B-B14F-4D97-AF65-F5344CB8AC3E}">
        <p14:creationId xmlns:p14="http://schemas.microsoft.com/office/powerpoint/2010/main" val="145762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Trustline Multisigning demo</a:t>
            </a:r>
            <a:endParaRPr lang="en-US" dirty="0"/>
          </a:p>
        </p:txBody>
      </p:sp>
      <p:sp>
        <p:nvSpPr>
          <p:cNvPr id="3" name="Content Placeholder 2"/>
          <p:cNvSpPr>
            <a:spLocks noGrp="1"/>
          </p:cNvSpPr>
          <p:nvPr>
            <p:ph idx="1"/>
          </p:nvPr>
        </p:nvSpPr>
        <p:spPr>
          <a:xfrm>
            <a:off x="448965" y="1138424"/>
            <a:ext cx="8093365" cy="5344675"/>
          </a:xfrm>
        </p:spPr>
        <p:txBody>
          <a:bodyPr>
            <a:normAutofit fontScale="70000" lnSpcReduction="20000"/>
          </a:bodyPr>
          <a:lstStyle/>
          <a:p>
            <a:r>
              <a:rPr lang="en-US" dirty="0" smtClean="0"/>
              <a:t>Trustline is another type of Ripple transaction which establishes a trust line between two accounts using currencies like USD.</a:t>
            </a:r>
          </a:p>
          <a:p>
            <a:endParaRPr lang="en-US" dirty="0" smtClean="0"/>
          </a:p>
          <a:p>
            <a:r>
              <a:rPr lang="en-US" dirty="0" smtClean="0"/>
              <a:t>Use case:</a:t>
            </a:r>
          </a:p>
          <a:p>
            <a:pPr lvl="1"/>
            <a:r>
              <a:rPr lang="en-US" dirty="0" smtClean="0"/>
              <a:t>An </a:t>
            </a:r>
            <a:r>
              <a:rPr lang="en-US" dirty="0"/>
              <a:t>issuing gateway publishes its issuing address to customers.</a:t>
            </a:r>
          </a:p>
          <a:p>
            <a:pPr lvl="1"/>
            <a:r>
              <a:rPr lang="en-US" dirty="0" smtClean="0"/>
              <a:t>A </a:t>
            </a:r>
            <a:r>
              <a:rPr lang="en-US" dirty="0"/>
              <a:t>customer sends a </a:t>
            </a:r>
            <a:r>
              <a:rPr lang="en-US" dirty="0" err="1"/>
              <a:t>TrustSet</a:t>
            </a:r>
            <a:r>
              <a:rPr lang="en-US" dirty="0"/>
              <a:t> transaction to create a trust line from </a:t>
            </a:r>
            <a:r>
              <a:rPr lang="en-US" dirty="0" smtClean="0"/>
              <a:t>   her </a:t>
            </a:r>
            <a:r>
              <a:rPr lang="en-US" dirty="0"/>
              <a:t>XRP Ledger address to the gateway's issuing address</a:t>
            </a:r>
            <a:r>
              <a:rPr lang="en-US" dirty="0" smtClean="0"/>
              <a:t>.</a:t>
            </a:r>
          </a:p>
          <a:p>
            <a:pPr lvl="1"/>
            <a:r>
              <a:rPr lang="en-US" dirty="0" smtClean="0"/>
              <a:t>This </a:t>
            </a:r>
            <a:r>
              <a:rPr lang="en-US" dirty="0"/>
              <a:t>indicates that she is willing to hold a specific currency issued by the gateway, up to a specific numeric limit.</a:t>
            </a:r>
          </a:p>
          <a:p>
            <a:pPr lvl="1"/>
            <a:r>
              <a:rPr lang="en-US" dirty="0" smtClean="0"/>
              <a:t>The </a:t>
            </a:r>
            <a:r>
              <a:rPr lang="en-US" dirty="0"/>
              <a:t>gateway's issuing address sends a </a:t>
            </a:r>
            <a:r>
              <a:rPr lang="en-US" dirty="0" err="1"/>
              <a:t>TrustSet</a:t>
            </a:r>
            <a:r>
              <a:rPr lang="en-US" dirty="0"/>
              <a:t> transaction authorizing the customer's trust line.</a:t>
            </a:r>
          </a:p>
          <a:p>
            <a:endParaRPr lang="en-US" dirty="0" smtClean="0"/>
          </a:p>
          <a:p>
            <a:r>
              <a:rPr lang="en-US" dirty="0" smtClean="0"/>
              <a:t>The steps in this demo are almost identical to Payment </a:t>
            </a:r>
            <a:r>
              <a:rPr lang="en-US" dirty="0" err="1" smtClean="0"/>
              <a:t>Multisiging</a:t>
            </a:r>
            <a:r>
              <a:rPr lang="en-US" dirty="0" smtClean="0"/>
              <a:t> demo, except for step 3.</a:t>
            </a:r>
          </a:p>
          <a:p>
            <a:endParaRPr lang="en-US" dirty="0" smtClean="0"/>
          </a:p>
          <a:p>
            <a:r>
              <a:rPr lang="en-US" dirty="0" smtClean="0"/>
              <a:t>In step 3, instead of signing a Payment transaction, a Trustline transaction is signed.</a:t>
            </a:r>
            <a:endParaRPr lang="en-US" dirty="0"/>
          </a:p>
        </p:txBody>
      </p:sp>
    </p:spTree>
    <p:extLst>
      <p:ext uri="{BB962C8B-B14F-4D97-AF65-F5344CB8AC3E}">
        <p14:creationId xmlns:p14="http://schemas.microsoft.com/office/powerpoint/2010/main" val="3635299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730" y="2438705"/>
            <a:ext cx="8229600" cy="1143000"/>
          </a:xfrm>
        </p:spPr>
        <p:txBody>
          <a:bodyPr>
            <a:normAutofit fontScale="90000"/>
          </a:bodyPr>
          <a:lstStyle/>
          <a:p>
            <a:r>
              <a:rPr lang="en-US" dirty="0">
                <a:solidFill>
                  <a:schemeClr val="bg1"/>
                </a:solidFill>
              </a:rPr>
              <a:t>Part 3 – Ripple Products and services</a:t>
            </a:r>
          </a:p>
        </p:txBody>
      </p:sp>
    </p:spTree>
    <p:extLst>
      <p:ext uri="{BB962C8B-B14F-4D97-AF65-F5344CB8AC3E}">
        <p14:creationId xmlns:p14="http://schemas.microsoft.com/office/powerpoint/2010/main" val="32088787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Ripple tools</a:t>
            </a:r>
            <a:endParaRPr lang="en-US" dirty="0"/>
          </a:p>
        </p:txBody>
      </p:sp>
      <p:sp>
        <p:nvSpPr>
          <p:cNvPr id="3" name="Content Placeholder 2"/>
          <p:cNvSpPr>
            <a:spLocks noGrp="1"/>
          </p:cNvSpPr>
          <p:nvPr>
            <p:ph idx="1"/>
          </p:nvPr>
        </p:nvSpPr>
        <p:spPr/>
        <p:txBody>
          <a:bodyPr/>
          <a:lstStyle/>
          <a:p>
            <a:r>
              <a:rPr lang="en-US" smtClean="0"/>
              <a:t> Dev Tools https</a:t>
            </a:r>
            <a:r>
              <a:rPr lang="en-US"/>
              <a:t>://developers.ripple.com/dev-tools-dev-tools.html</a:t>
            </a:r>
          </a:p>
        </p:txBody>
      </p:sp>
    </p:spTree>
    <p:extLst>
      <p:ext uri="{BB962C8B-B14F-4D97-AF65-F5344CB8AC3E}">
        <p14:creationId xmlns:p14="http://schemas.microsoft.com/office/powerpoint/2010/main" val="36729679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55" y="2438705"/>
            <a:ext cx="8229600" cy="1143000"/>
          </a:xfrm>
        </p:spPr>
        <p:txBody>
          <a:bodyPr/>
          <a:lstStyle/>
          <a:p>
            <a:r>
              <a:rPr lang="en-US" dirty="0" smtClean="0">
                <a:solidFill>
                  <a:schemeClr val="bg1"/>
                </a:solidFill>
              </a:rPr>
              <a:t>        References</a:t>
            </a:r>
            <a:endParaRPr lang="en-US" dirty="0">
              <a:solidFill>
                <a:schemeClr val="bg1"/>
              </a:solidFill>
            </a:endParaRPr>
          </a:p>
        </p:txBody>
      </p:sp>
    </p:spTree>
    <p:extLst>
      <p:ext uri="{BB962C8B-B14F-4D97-AF65-F5344CB8AC3E}">
        <p14:creationId xmlns:p14="http://schemas.microsoft.com/office/powerpoint/2010/main" val="37137328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900" y="286635"/>
            <a:ext cx="8093365" cy="699085"/>
          </a:xfrm>
        </p:spPr>
        <p:txBody>
          <a:bodyPr>
            <a:normAutofit/>
          </a:bodyPr>
          <a:lstStyle/>
          <a:p>
            <a:r>
              <a:rPr lang="en-US" sz="2800" dirty="0">
                <a:solidFill>
                  <a:schemeClr val="tx1"/>
                </a:solidFill>
                <a:latin typeface="+mn-lt"/>
                <a:ea typeface="+mn-ea"/>
                <a:cs typeface="+mn-cs"/>
              </a:rPr>
              <a:t>References</a:t>
            </a:r>
          </a:p>
        </p:txBody>
      </p:sp>
      <p:sp>
        <p:nvSpPr>
          <p:cNvPr id="3" name="Content Placeholder 2"/>
          <p:cNvSpPr>
            <a:spLocks noGrp="1"/>
          </p:cNvSpPr>
          <p:nvPr>
            <p:ph idx="1"/>
          </p:nvPr>
        </p:nvSpPr>
        <p:spPr/>
        <p:txBody>
          <a:bodyPr>
            <a:normAutofit fontScale="77500" lnSpcReduction="20000"/>
          </a:bodyPr>
          <a:lstStyle/>
          <a:p>
            <a:r>
              <a:rPr lang="en-US" dirty="0">
                <a:solidFill>
                  <a:schemeClr val="tx1"/>
                </a:solidFill>
              </a:rPr>
              <a:t>Ripple developer suit </a:t>
            </a:r>
            <a:r>
              <a:rPr lang="en-US" dirty="0" err="1">
                <a:solidFill>
                  <a:schemeClr val="tx1"/>
                </a:solidFill>
              </a:rPr>
              <a:t>github</a:t>
            </a:r>
            <a:r>
              <a:rPr lang="en-US" dirty="0">
                <a:solidFill>
                  <a:schemeClr val="tx1"/>
                </a:solidFill>
              </a:rPr>
              <a:t> repository - </a:t>
            </a:r>
            <a:r>
              <a:rPr lang="en-US" dirty="0">
                <a:hlinkClick r:id="rId2"/>
              </a:rPr>
              <a:t>https://github.com/techlatest/rippledevelopersuit</a:t>
            </a:r>
            <a:endParaRPr lang="en-US" dirty="0">
              <a:solidFill>
                <a:schemeClr val="tx1"/>
              </a:solidFill>
            </a:endParaRPr>
          </a:p>
          <a:p>
            <a:r>
              <a:rPr lang="en-US" dirty="0" smtClean="0">
                <a:solidFill>
                  <a:schemeClr val="tx1"/>
                </a:solidFill>
              </a:rPr>
              <a:t>Ripple developer portal</a:t>
            </a:r>
          </a:p>
          <a:p>
            <a:pPr marL="0" indent="0">
              <a:buNone/>
            </a:pPr>
            <a:r>
              <a:rPr lang="en-US" dirty="0" smtClean="0"/>
              <a:t>    </a:t>
            </a:r>
            <a:r>
              <a:rPr lang="en-US" dirty="0" smtClean="0">
                <a:hlinkClick r:id="rId3"/>
              </a:rPr>
              <a:t>https</a:t>
            </a:r>
            <a:r>
              <a:rPr lang="en-US" dirty="0">
                <a:hlinkClick r:id="rId3"/>
              </a:rPr>
              <a:t>://developers.ripple.com/</a:t>
            </a:r>
            <a:endParaRPr lang="en-US" dirty="0">
              <a:solidFill>
                <a:schemeClr val="tx1"/>
              </a:solidFill>
            </a:endParaRPr>
          </a:p>
          <a:p>
            <a:r>
              <a:rPr lang="en-US" dirty="0">
                <a:solidFill>
                  <a:schemeClr val="tx1"/>
                </a:solidFill>
              </a:rPr>
              <a:t>Ripple Javascript Library - </a:t>
            </a:r>
            <a:r>
              <a:rPr lang="en-US" dirty="0">
                <a:solidFill>
                  <a:schemeClr val="tx1"/>
                </a:solidFill>
                <a:hlinkClick r:id="rId4"/>
              </a:rPr>
              <a:t>https://github.com/ripple/ripple-lib</a:t>
            </a:r>
            <a:endParaRPr lang="en-US" dirty="0">
              <a:solidFill>
                <a:schemeClr val="tx1"/>
              </a:solidFill>
            </a:endParaRPr>
          </a:p>
          <a:p>
            <a:r>
              <a:rPr lang="en-US" dirty="0">
                <a:solidFill>
                  <a:schemeClr val="tx1"/>
                </a:solidFill>
              </a:rPr>
              <a:t>Ripple wallet app </a:t>
            </a:r>
            <a:r>
              <a:rPr lang="en-US" dirty="0" smtClean="0">
                <a:solidFill>
                  <a:schemeClr val="tx1"/>
                </a:solidFill>
                <a:hlinkClick r:id="rId5"/>
              </a:rPr>
              <a:t>–</a:t>
            </a:r>
            <a:r>
              <a:rPr lang="en-US" dirty="0" smtClean="0">
                <a:solidFill>
                  <a:schemeClr val="tx1"/>
                </a:solidFill>
              </a:rPr>
              <a:t> </a:t>
            </a:r>
          </a:p>
          <a:p>
            <a:pPr marL="400050" lvl="1" indent="0">
              <a:buNone/>
            </a:pPr>
            <a:r>
              <a:rPr lang="en-US" dirty="0">
                <a:hlinkClick r:id="rId5"/>
              </a:rPr>
              <a:t>https://github.com/ripplerm/ripple-wallet</a:t>
            </a:r>
            <a:endParaRPr lang="en-US" dirty="0"/>
          </a:p>
          <a:p>
            <a:r>
              <a:rPr lang="en-US" dirty="0"/>
              <a:t>Multisigning </a:t>
            </a:r>
            <a:endParaRPr lang="en-US" dirty="0" smtClean="0"/>
          </a:p>
          <a:p>
            <a:pPr marL="400050" lvl="1" indent="0">
              <a:buNone/>
            </a:pPr>
            <a:r>
              <a:rPr lang="en-US" dirty="0">
                <a:hlinkClick r:id="rId6"/>
              </a:rPr>
              <a:t>https://</a:t>
            </a:r>
            <a:r>
              <a:rPr lang="en-US" dirty="0" smtClean="0">
                <a:hlinkClick r:id="rId6"/>
              </a:rPr>
              <a:t>developers.ripple.com/set-up-multi-signing.html</a:t>
            </a:r>
            <a:endParaRPr lang="en-US" dirty="0" smtClean="0"/>
          </a:p>
          <a:p>
            <a:pPr marL="400050" lvl="1" indent="0">
              <a:buNone/>
            </a:pPr>
            <a:r>
              <a:rPr lang="en-US" dirty="0">
                <a:hlinkClick r:id="rId7"/>
              </a:rPr>
              <a:t>https</a:t>
            </a:r>
            <a:r>
              <a:rPr lang="en-US" dirty="0">
                <a:hlinkClick r:id="rId7"/>
              </a:rPr>
              <a:t>://</a:t>
            </a:r>
            <a:r>
              <a:rPr lang="en-US" dirty="0" smtClean="0">
                <a:hlinkClick r:id="rId7"/>
              </a:rPr>
              <a:t>developers.ripple.com/send-a-multi-signed-transaction.html</a:t>
            </a:r>
            <a:endParaRPr lang="en-US" dirty="0" smtClean="0"/>
          </a:p>
          <a:p>
            <a:pPr marL="457200" indent="-457200"/>
            <a:r>
              <a:rPr lang="en-US" dirty="0"/>
              <a:t>Ripple</a:t>
            </a:r>
            <a:r>
              <a:rPr lang="en-US" dirty="0" smtClean="0"/>
              <a:t> API Reference:</a:t>
            </a:r>
          </a:p>
          <a:p>
            <a:pPr marL="400050" lvl="1" indent="0">
              <a:buNone/>
            </a:pPr>
            <a:r>
              <a:rPr lang="en-US" dirty="0">
                <a:hlinkClick r:id="rId8"/>
              </a:rPr>
              <a:t>https://developers.ripple.com/rippleapi-reference.html</a:t>
            </a:r>
            <a:endParaRPr lang="en-US" dirty="0"/>
          </a:p>
          <a:p>
            <a:pPr marL="0" indent="0">
              <a:buNone/>
            </a:pPr>
            <a:endParaRPr lang="en-US" dirty="0" smtClean="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40330660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55" y="2438705"/>
            <a:ext cx="8229600" cy="1143000"/>
          </a:xfrm>
        </p:spPr>
        <p:txBody>
          <a:bodyPr/>
          <a:lstStyle/>
          <a:p>
            <a:r>
              <a:rPr lang="en-US" dirty="0" smtClean="0">
                <a:solidFill>
                  <a:schemeClr val="bg1"/>
                </a:solidFill>
              </a:rPr>
              <a:t>        Thanks!</a:t>
            </a:r>
            <a:endParaRPr lang="en-US" dirty="0">
              <a:solidFill>
                <a:schemeClr val="bg1"/>
              </a:solidFill>
            </a:endParaRPr>
          </a:p>
        </p:txBody>
      </p:sp>
    </p:spTree>
    <p:extLst>
      <p:ext uri="{BB962C8B-B14F-4D97-AF65-F5344CB8AC3E}">
        <p14:creationId xmlns:p14="http://schemas.microsoft.com/office/powerpoint/2010/main" val="1607295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730" y="69490"/>
            <a:ext cx="8229600" cy="1143000"/>
          </a:xfrm>
        </p:spPr>
        <p:txBody>
          <a:bodyPr/>
          <a:lstStyle/>
          <a:p>
            <a:r>
              <a:rPr lang="en-US" dirty="0" smtClean="0">
                <a:solidFill>
                  <a:schemeClr val="bg1"/>
                </a:solidFill>
              </a:rPr>
              <a:t>        Contents </a:t>
            </a:r>
            <a:r>
              <a:rPr lang="en-US" dirty="0">
                <a:solidFill>
                  <a:schemeClr val="bg1"/>
                </a:solidFill>
              </a:rPr>
              <a:t>3</a:t>
            </a:r>
            <a:r>
              <a:rPr lang="en-US" dirty="0" smtClean="0">
                <a:solidFill>
                  <a:schemeClr val="bg1"/>
                </a:solidFill>
              </a:rPr>
              <a:t>/3</a:t>
            </a:r>
            <a:endParaRPr lang="en-US" dirty="0">
              <a:solidFill>
                <a:schemeClr val="bg1"/>
              </a:solidFill>
            </a:endParaRPr>
          </a:p>
        </p:txBody>
      </p:sp>
      <p:sp>
        <p:nvSpPr>
          <p:cNvPr id="3" name="Content Placeholder 2"/>
          <p:cNvSpPr txBox="1">
            <a:spLocks/>
          </p:cNvSpPr>
          <p:nvPr/>
        </p:nvSpPr>
        <p:spPr>
          <a:xfrm>
            <a:off x="448965" y="1443835"/>
            <a:ext cx="8093365" cy="541416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chemeClr val="bg1"/>
                </a:solidFill>
              </a:rPr>
              <a:t>Part 3 – Ripple Products and services</a:t>
            </a:r>
          </a:p>
          <a:p>
            <a:pPr lvl="1"/>
            <a:r>
              <a:rPr lang="en-US" dirty="0" smtClean="0">
                <a:solidFill>
                  <a:schemeClr val="bg1"/>
                </a:solidFill>
              </a:rPr>
              <a:t>Ripple Server (Rippled)</a:t>
            </a:r>
          </a:p>
          <a:p>
            <a:pPr lvl="1"/>
            <a:r>
              <a:rPr lang="en-US" dirty="0" smtClean="0">
                <a:solidFill>
                  <a:schemeClr val="bg1"/>
                </a:solidFill>
              </a:rPr>
              <a:t>Services</a:t>
            </a:r>
          </a:p>
          <a:p>
            <a:pPr lvl="2"/>
            <a:r>
              <a:rPr lang="en-US" dirty="0" err="1" smtClean="0">
                <a:solidFill>
                  <a:schemeClr val="bg1"/>
                </a:solidFill>
              </a:rPr>
              <a:t>xCurrent</a:t>
            </a:r>
            <a:endParaRPr lang="en-US" dirty="0" smtClean="0">
              <a:solidFill>
                <a:schemeClr val="bg1"/>
              </a:solidFill>
            </a:endParaRPr>
          </a:p>
          <a:p>
            <a:pPr lvl="2"/>
            <a:r>
              <a:rPr lang="en-US" dirty="0" err="1" smtClean="0">
                <a:solidFill>
                  <a:schemeClr val="bg1"/>
                </a:solidFill>
              </a:rPr>
              <a:t>xRapid</a:t>
            </a:r>
            <a:endParaRPr lang="en-US" dirty="0" smtClean="0">
              <a:solidFill>
                <a:schemeClr val="bg1"/>
              </a:solidFill>
            </a:endParaRPr>
          </a:p>
          <a:p>
            <a:pPr lvl="2"/>
            <a:r>
              <a:rPr lang="en-US" dirty="0" err="1" smtClean="0">
                <a:solidFill>
                  <a:schemeClr val="bg1"/>
                </a:solidFill>
              </a:rPr>
              <a:t>xVia</a:t>
            </a:r>
            <a:endParaRPr lang="en-US" dirty="0" smtClean="0">
              <a:solidFill>
                <a:schemeClr val="bg1"/>
              </a:solidFill>
            </a:endParaRPr>
          </a:p>
          <a:p>
            <a:pPr lvl="1"/>
            <a:r>
              <a:rPr lang="en-US" dirty="0" smtClean="0">
                <a:solidFill>
                  <a:schemeClr val="bg1"/>
                </a:solidFill>
              </a:rPr>
              <a:t>Ripple wallet (</a:t>
            </a:r>
            <a:r>
              <a:rPr lang="en-US" dirty="0" err="1" smtClean="0">
                <a:solidFill>
                  <a:schemeClr val="bg1"/>
                </a:solidFill>
              </a:rPr>
              <a:t>Gatehub</a:t>
            </a:r>
            <a:r>
              <a:rPr lang="en-US" dirty="0" smtClean="0">
                <a:solidFill>
                  <a:schemeClr val="bg1"/>
                </a:solidFill>
              </a:rPr>
              <a:t>)</a:t>
            </a:r>
          </a:p>
          <a:p>
            <a:pPr lvl="1"/>
            <a:r>
              <a:rPr lang="en-US" dirty="0" smtClean="0">
                <a:solidFill>
                  <a:schemeClr val="bg1"/>
                </a:solidFill>
              </a:rPr>
              <a:t>Ripple charts (</a:t>
            </a:r>
            <a:r>
              <a:rPr lang="en-US" dirty="0" err="1" smtClean="0">
                <a:solidFill>
                  <a:schemeClr val="bg1"/>
                </a:solidFill>
              </a:rPr>
              <a:t>Xcharts</a:t>
            </a:r>
            <a:r>
              <a:rPr lang="en-US" dirty="0" smtClean="0">
                <a:solidFill>
                  <a:schemeClr val="bg1"/>
                </a:solidFill>
              </a:rPr>
              <a:t>)</a:t>
            </a:r>
          </a:p>
          <a:p>
            <a:pPr lvl="1"/>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430372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55" y="2438705"/>
            <a:ext cx="8229600" cy="1143000"/>
          </a:xfrm>
        </p:spPr>
        <p:txBody>
          <a:bodyPr/>
          <a:lstStyle/>
          <a:p>
            <a:r>
              <a:rPr lang="en-US" dirty="0" smtClean="0">
                <a:solidFill>
                  <a:schemeClr val="bg1"/>
                </a:solidFill>
              </a:rPr>
              <a:t>        Part 1 Theory</a:t>
            </a:r>
            <a:endParaRPr lang="en-US" dirty="0">
              <a:solidFill>
                <a:schemeClr val="bg1"/>
              </a:solidFill>
            </a:endParaRPr>
          </a:p>
        </p:txBody>
      </p:sp>
    </p:spTree>
    <p:extLst>
      <p:ext uri="{BB962C8B-B14F-4D97-AF65-F5344CB8AC3E}">
        <p14:creationId xmlns:p14="http://schemas.microsoft.com/office/powerpoint/2010/main" val="272238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19730" y="69490"/>
            <a:ext cx="8229600" cy="1143000"/>
          </a:xfrm>
        </p:spPr>
        <p:txBody>
          <a:bodyPr/>
          <a:lstStyle/>
          <a:p>
            <a:r>
              <a:rPr lang="en-US" dirty="0" smtClean="0">
                <a:solidFill>
                  <a:schemeClr val="bg1"/>
                </a:solidFill>
              </a:rPr>
              <a:t>Part 1 /3</a:t>
            </a:r>
            <a:endParaRPr lang="en-US" dirty="0">
              <a:solidFill>
                <a:schemeClr val="bg1"/>
              </a:solidFill>
            </a:endParaRPr>
          </a:p>
        </p:txBody>
      </p:sp>
      <p:sp>
        <p:nvSpPr>
          <p:cNvPr id="3" name="Content Placeholder 2"/>
          <p:cNvSpPr txBox="1">
            <a:spLocks/>
          </p:cNvSpPr>
          <p:nvPr/>
        </p:nvSpPr>
        <p:spPr>
          <a:xfrm>
            <a:off x="448965" y="1443835"/>
            <a:ext cx="8093365" cy="541416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chemeClr val="tx1">
                    <a:lumMod val="75000"/>
                    <a:lumOff val="25000"/>
                  </a:schemeClr>
                </a:solidFill>
              </a:rPr>
              <a:t>Part </a:t>
            </a:r>
            <a:r>
              <a:rPr lang="en-US" dirty="0">
                <a:solidFill>
                  <a:schemeClr val="tx1">
                    <a:lumMod val="75000"/>
                    <a:lumOff val="25000"/>
                  </a:schemeClr>
                </a:solidFill>
              </a:rPr>
              <a:t>1 - Theory</a:t>
            </a:r>
          </a:p>
          <a:p>
            <a:pPr lvl="1">
              <a:buFont typeface="Wingdings" panose="05000000000000000000" pitchFamily="2" charset="2"/>
              <a:buChar char="Ø"/>
            </a:pPr>
            <a:r>
              <a:rPr lang="en-US" sz="3600" b="1" dirty="0">
                <a:solidFill>
                  <a:schemeClr val="bg1"/>
                </a:solidFill>
                <a:effectLst>
                  <a:outerShdw blurRad="330200" dist="50800" dir="10200000" algn="ctr" rotWithShape="0">
                    <a:srgbClr val="000000">
                      <a:alpha val="62000"/>
                    </a:srgbClr>
                  </a:outerShdw>
                  <a:reflection blurRad="647700" endPos="0" dist="50800" dir="5400000" sy="-100000" algn="bl" rotWithShape="0"/>
                </a:effectLst>
              </a:rPr>
              <a:t>Ripple developer suit overview </a:t>
            </a:r>
          </a:p>
          <a:p>
            <a:pPr lvl="1"/>
            <a:r>
              <a:rPr lang="en-US" dirty="0">
                <a:solidFill>
                  <a:schemeClr val="tx1">
                    <a:lumMod val="75000"/>
                    <a:lumOff val="25000"/>
                  </a:schemeClr>
                </a:solidFill>
              </a:rPr>
              <a:t>Ripple blockchain overview</a:t>
            </a:r>
          </a:p>
          <a:p>
            <a:pPr lvl="1"/>
            <a:r>
              <a:rPr lang="en-US" dirty="0">
                <a:solidFill>
                  <a:schemeClr val="tx1">
                    <a:lumMod val="75000"/>
                    <a:lumOff val="25000"/>
                  </a:schemeClr>
                </a:solidFill>
              </a:rPr>
              <a:t>Ripple consensus process</a:t>
            </a:r>
          </a:p>
          <a:p>
            <a:endParaRPr lang="en-US" dirty="0" smtClean="0">
              <a:solidFill>
                <a:schemeClr val="tx1">
                  <a:lumMod val="75000"/>
                  <a:lumOff val="25000"/>
                </a:schemeClr>
              </a:solidFill>
            </a:endParaRPr>
          </a:p>
        </p:txBody>
      </p:sp>
    </p:spTree>
    <p:extLst>
      <p:ext uri="{BB962C8B-B14F-4D97-AF65-F5344CB8AC3E}">
        <p14:creationId xmlns:p14="http://schemas.microsoft.com/office/powerpoint/2010/main" val="3338853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66908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730" y="69490"/>
            <a:ext cx="8229600" cy="1143000"/>
          </a:xfrm>
        </p:spPr>
        <p:txBody>
          <a:bodyPr/>
          <a:lstStyle/>
          <a:p>
            <a:r>
              <a:rPr lang="en-US" dirty="0">
                <a:solidFill>
                  <a:schemeClr val="bg1"/>
                </a:solidFill>
              </a:rPr>
              <a:t>Part 1 /3</a:t>
            </a:r>
            <a:endParaRPr lang="en-US" dirty="0">
              <a:solidFill>
                <a:schemeClr val="bg1"/>
              </a:solidFill>
            </a:endParaRPr>
          </a:p>
        </p:txBody>
      </p:sp>
      <p:sp>
        <p:nvSpPr>
          <p:cNvPr id="3" name="Content Placeholder 2"/>
          <p:cNvSpPr txBox="1">
            <a:spLocks/>
          </p:cNvSpPr>
          <p:nvPr/>
        </p:nvSpPr>
        <p:spPr>
          <a:xfrm>
            <a:off x="448965" y="1443835"/>
            <a:ext cx="8093365" cy="541416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chemeClr val="tx1">
                    <a:lumMod val="75000"/>
                    <a:lumOff val="25000"/>
                  </a:schemeClr>
                </a:solidFill>
              </a:rPr>
              <a:t>Part </a:t>
            </a:r>
            <a:r>
              <a:rPr lang="en-US" dirty="0">
                <a:solidFill>
                  <a:schemeClr val="tx1">
                    <a:lumMod val="75000"/>
                    <a:lumOff val="25000"/>
                  </a:schemeClr>
                </a:solidFill>
              </a:rPr>
              <a:t>1 - Theory</a:t>
            </a:r>
          </a:p>
          <a:p>
            <a:pPr lvl="1"/>
            <a:r>
              <a:rPr lang="en-US" dirty="0">
                <a:solidFill>
                  <a:schemeClr val="tx1">
                    <a:lumMod val="75000"/>
                    <a:lumOff val="25000"/>
                  </a:schemeClr>
                </a:solidFill>
              </a:rPr>
              <a:t>Ripple developer suit overview </a:t>
            </a:r>
          </a:p>
          <a:p>
            <a:pPr lvl="1">
              <a:buFont typeface="Wingdings" panose="05000000000000000000" pitchFamily="2" charset="2"/>
              <a:buChar char="Ø"/>
            </a:pPr>
            <a:r>
              <a:rPr lang="en-US" sz="3600" b="1" dirty="0">
                <a:solidFill>
                  <a:schemeClr val="bg1"/>
                </a:solidFill>
                <a:effectLst>
                  <a:outerShdw blurRad="330200" dist="50800" dir="10200000" algn="ctr" rotWithShape="0">
                    <a:srgbClr val="000000">
                      <a:alpha val="62000"/>
                    </a:srgbClr>
                  </a:outerShdw>
                  <a:reflection blurRad="647700" endPos="0" dist="50800" dir="5400000" sy="-100000" algn="bl" rotWithShape="0"/>
                </a:effectLst>
              </a:rPr>
              <a:t>Ripple blockchain overview</a:t>
            </a:r>
          </a:p>
          <a:p>
            <a:pPr lvl="2">
              <a:buFont typeface="Wingdings" panose="05000000000000000000" pitchFamily="2" charset="2"/>
              <a:buChar char="ü"/>
            </a:pPr>
            <a:r>
              <a:rPr lang="en-US" sz="3200" b="1" dirty="0">
                <a:solidFill>
                  <a:schemeClr val="bg1"/>
                </a:solidFill>
                <a:effectLst>
                  <a:outerShdw blurRad="330200" dist="50800" dir="10200000" algn="ctr" rotWithShape="0">
                    <a:srgbClr val="000000">
                      <a:alpha val="62000"/>
                    </a:srgbClr>
                  </a:outerShdw>
                  <a:reflection blurRad="647700" endPos="0" dist="50800" dir="5400000" sy="-100000" algn="bl" rotWithShape="0"/>
                </a:effectLst>
              </a:rPr>
              <a:t>What is Ripple ?</a:t>
            </a:r>
          </a:p>
          <a:p>
            <a:pPr lvl="2">
              <a:buFont typeface="Wingdings" panose="05000000000000000000" pitchFamily="2" charset="2"/>
              <a:buChar char="ü"/>
            </a:pPr>
            <a:r>
              <a:rPr lang="en-US" sz="3200" b="1" dirty="0">
                <a:solidFill>
                  <a:schemeClr val="bg1"/>
                </a:solidFill>
                <a:effectLst>
                  <a:outerShdw blurRad="330200" dist="50800" dir="10200000" algn="ctr" rotWithShape="0">
                    <a:srgbClr val="000000">
                      <a:alpha val="62000"/>
                    </a:srgbClr>
                  </a:outerShdw>
                  <a:reflection blurRad="647700" endPos="0" dist="50800" dir="5400000" sy="-100000" algn="bl" rotWithShape="0"/>
                </a:effectLst>
              </a:rPr>
              <a:t>How it works</a:t>
            </a:r>
          </a:p>
          <a:p>
            <a:pPr lvl="2">
              <a:buFont typeface="Wingdings" panose="05000000000000000000" pitchFamily="2" charset="2"/>
              <a:buChar char="ü"/>
            </a:pPr>
            <a:r>
              <a:rPr lang="en-US" sz="3200" b="1" dirty="0">
                <a:solidFill>
                  <a:schemeClr val="bg1"/>
                </a:solidFill>
                <a:effectLst>
                  <a:outerShdw blurRad="330200" dist="50800" dir="10200000" algn="ctr" rotWithShape="0">
                    <a:srgbClr val="000000">
                      <a:alpha val="62000"/>
                    </a:srgbClr>
                  </a:outerShdw>
                  <a:reflection blurRad="647700" endPos="0" dist="50800" dir="5400000" sy="-100000" algn="bl" rotWithShape="0"/>
                </a:effectLst>
              </a:rPr>
              <a:t>Ripple Vs other digital assets</a:t>
            </a:r>
          </a:p>
          <a:p>
            <a:pPr lvl="2">
              <a:buFont typeface="Wingdings" panose="05000000000000000000" pitchFamily="2" charset="2"/>
              <a:buChar char="ü"/>
            </a:pPr>
            <a:r>
              <a:rPr lang="en-US" sz="3200" b="1" dirty="0">
                <a:solidFill>
                  <a:schemeClr val="bg1"/>
                </a:solidFill>
                <a:effectLst>
                  <a:outerShdw blurRad="330200" dist="50800" dir="10200000" algn="ctr" rotWithShape="0">
                    <a:srgbClr val="000000">
                      <a:alpha val="62000"/>
                    </a:srgbClr>
                  </a:outerShdw>
                  <a:reflection blurRad="647700" endPos="0" dist="50800" dir="5400000" sy="-100000" algn="bl" rotWithShape="0"/>
                </a:effectLst>
              </a:rPr>
              <a:t>Why Ripple?</a:t>
            </a:r>
          </a:p>
          <a:p>
            <a:pPr lvl="1"/>
            <a:r>
              <a:rPr lang="en-US" dirty="0" smtClean="0">
                <a:solidFill>
                  <a:schemeClr val="tx1">
                    <a:lumMod val="75000"/>
                    <a:lumOff val="25000"/>
                  </a:schemeClr>
                </a:solidFill>
              </a:rPr>
              <a:t>Ripple </a:t>
            </a:r>
            <a:r>
              <a:rPr lang="en-US" dirty="0">
                <a:solidFill>
                  <a:schemeClr val="tx1">
                    <a:lumMod val="75000"/>
                    <a:lumOff val="25000"/>
                  </a:schemeClr>
                </a:solidFill>
              </a:rPr>
              <a:t>consensus process</a:t>
            </a:r>
          </a:p>
          <a:p>
            <a:endParaRPr lang="en-US" dirty="0" smtClean="0">
              <a:solidFill>
                <a:schemeClr val="tx1">
                  <a:lumMod val="75000"/>
                  <a:lumOff val="25000"/>
                </a:schemeClr>
              </a:solidFill>
            </a:endParaRPr>
          </a:p>
          <a:p>
            <a:endParaRPr lang="en-US" dirty="0" smtClean="0">
              <a:solidFill>
                <a:schemeClr val="tx1">
                  <a:lumMod val="85000"/>
                  <a:lumOff val="15000"/>
                </a:schemeClr>
              </a:solidFill>
            </a:endParaRPr>
          </a:p>
          <a:p>
            <a:pPr lvl="1"/>
            <a:endParaRPr lang="en-US" dirty="0" smtClean="0">
              <a:solidFill>
                <a:schemeClr val="tx1">
                  <a:lumMod val="85000"/>
                  <a:lumOff val="15000"/>
                </a:schemeClr>
              </a:solidFill>
            </a:endParaRPr>
          </a:p>
          <a:p>
            <a:endParaRPr lang="en-US" dirty="0">
              <a:solidFill>
                <a:schemeClr val="tx1">
                  <a:lumMod val="85000"/>
                  <a:lumOff val="15000"/>
                </a:schemeClr>
              </a:solidFill>
            </a:endParaRPr>
          </a:p>
        </p:txBody>
      </p:sp>
    </p:spTree>
    <p:extLst>
      <p:ext uri="{BB962C8B-B14F-4D97-AF65-F5344CB8AC3E}">
        <p14:creationId xmlns:p14="http://schemas.microsoft.com/office/powerpoint/2010/main" val="2768865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US" sz="3600" b="1" dirty="0" smtClean="0">
                <a:solidFill>
                  <a:schemeClr val="tx1">
                    <a:lumMod val="75000"/>
                    <a:lumOff val="25000"/>
                  </a:schemeClr>
                </a:solidFill>
                <a:effectLst>
                  <a:outerShdw blurRad="330200" dist="50800" dir="10200000" algn="ctr" rotWithShape="0">
                    <a:srgbClr val="000000">
                      <a:alpha val="62000"/>
                    </a:srgbClr>
                  </a:outerShdw>
                  <a:reflection blurRad="647700" endPos="0" dist="50800" dir="5400000" sy="-100000" algn="bl" rotWithShape="0"/>
                </a:effectLst>
              </a:rPr>
              <a:t>What is Ripple ?</a:t>
            </a:r>
            <a:endParaRPr lang="en-US" dirty="0">
              <a:solidFill>
                <a:schemeClr val="tx1">
                  <a:lumMod val="75000"/>
                  <a:lumOff val="25000"/>
                </a:schemeClr>
              </a:solidFill>
            </a:endParaRPr>
          </a:p>
        </p:txBody>
      </p:sp>
      <p:sp>
        <p:nvSpPr>
          <p:cNvPr id="3" name="Content Placeholder 2"/>
          <p:cNvSpPr>
            <a:spLocks noGrp="1"/>
          </p:cNvSpPr>
          <p:nvPr>
            <p:ph idx="1"/>
          </p:nvPr>
        </p:nvSpPr>
        <p:spPr>
          <a:xfrm>
            <a:off x="448965" y="1443835"/>
            <a:ext cx="8093365" cy="4886560"/>
          </a:xfrm>
        </p:spPr>
        <p:txBody>
          <a:bodyPr>
            <a:normAutofit fontScale="85000" lnSpcReduction="20000"/>
          </a:bodyPr>
          <a:lstStyle/>
          <a:p>
            <a:r>
              <a:rPr lang="en-US" dirty="0"/>
              <a:t>Ripple is a real-time gross settlement system (RTGS), currency exchange and remittance network created by Ripple Labs Inc</a:t>
            </a:r>
            <a:r>
              <a:rPr lang="en-US" dirty="0" smtClean="0"/>
              <a:t>.</a:t>
            </a:r>
          </a:p>
          <a:p>
            <a:endParaRPr lang="en-US" dirty="0" smtClean="0"/>
          </a:p>
          <a:p>
            <a:r>
              <a:rPr lang="en-US" dirty="0" smtClean="0"/>
              <a:t>The underlying Ripple </a:t>
            </a:r>
            <a:r>
              <a:rPr lang="en-US" dirty="0"/>
              <a:t>Transaction Protocol (RTXP) or Ripple </a:t>
            </a:r>
            <a:r>
              <a:rPr lang="en-US" dirty="0" smtClean="0"/>
              <a:t>protocol is </a:t>
            </a:r>
            <a:r>
              <a:rPr lang="en-US" dirty="0"/>
              <a:t>built upon a distributed open source internet </a:t>
            </a:r>
            <a:r>
              <a:rPr lang="en-US" dirty="0" smtClean="0"/>
              <a:t>protocol and a consensus ledger.</a:t>
            </a:r>
          </a:p>
          <a:p>
            <a:endParaRPr lang="en-US" dirty="0" smtClean="0"/>
          </a:p>
          <a:p>
            <a:r>
              <a:rPr lang="en-US" dirty="0" smtClean="0"/>
              <a:t>The </a:t>
            </a:r>
            <a:r>
              <a:rPr lang="en-US" dirty="0"/>
              <a:t>decentralized native digital </a:t>
            </a:r>
            <a:r>
              <a:rPr lang="en-US" dirty="0" smtClean="0"/>
              <a:t>asset powering the ledger </a:t>
            </a:r>
            <a:r>
              <a:rPr lang="en-US" dirty="0"/>
              <a:t>is known as XRP</a:t>
            </a:r>
            <a:r>
              <a:rPr lang="en-US" dirty="0" smtClean="0"/>
              <a:t>.</a:t>
            </a:r>
          </a:p>
          <a:p>
            <a:endParaRPr lang="en-US" dirty="0"/>
          </a:p>
          <a:p>
            <a:r>
              <a:rPr lang="en-US" dirty="0"/>
              <a:t>The goal of Ripple is to make bank transactions more efficient and transparent – especially cross-border, inter-currency payments. </a:t>
            </a:r>
          </a:p>
        </p:txBody>
      </p:sp>
      <p:sp>
        <p:nvSpPr>
          <p:cNvPr id="4" name="Rectangle 3"/>
          <p:cNvSpPr/>
          <p:nvPr/>
        </p:nvSpPr>
        <p:spPr>
          <a:xfrm>
            <a:off x="60505" y="6511511"/>
            <a:ext cx="6808005" cy="276999"/>
          </a:xfrm>
          <a:prstGeom prst="rect">
            <a:avLst/>
          </a:prstGeom>
        </p:spPr>
        <p:txBody>
          <a:bodyPr wrap="square">
            <a:spAutoFit/>
          </a:bodyPr>
          <a:lstStyle/>
          <a:p>
            <a:r>
              <a:rPr lang="en-US" sz="1200" dirty="0" smtClean="0"/>
              <a:t>Source :</a:t>
            </a:r>
            <a:r>
              <a:rPr lang="en-US" sz="1200" dirty="0" smtClean="0">
                <a:hlinkClick r:id="rId2"/>
              </a:rPr>
              <a:t> wikipedia</a:t>
            </a:r>
            <a:endParaRPr lang="en-US" sz="1200" dirty="0"/>
          </a:p>
        </p:txBody>
      </p:sp>
    </p:spTree>
    <p:extLst>
      <p:ext uri="{BB962C8B-B14F-4D97-AF65-F5344CB8AC3E}">
        <p14:creationId xmlns:p14="http://schemas.microsoft.com/office/powerpoint/2010/main" val="505455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1842</Words>
  <Application>Microsoft Office PowerPoint</Application>
  <PresentationFormat>On-screen Show (4:3)</PresentationFormat>
  <Paragraphs>409</Paragraphs>
  <Slides>39</Slides>
  <Notes>13</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PowerPoint Presentation</vt:lpstr>
      <vt:lpstr>        Contents 1/3</vt:lpstr>
      <vt:lpstr>        Contents 2/3</vt:lpstr>
      <vt:lpstr>        Contents 3/3</vt:lpstr>
      <vt:lpstr>        Part 1 Theory</vt:lpstr>
      <vt:lpstr>Part 1 /3</vt:lpstr>
      <vt:lpstr>PowerPoint Presentation</vt:lpstr>
      <vt:lpstr>Part 1 /3</vt:lpstr>
      <vt:lpstr>What is Ripple ?</vt:lpstr>
      <vt:lpstr>How it works</vt:lpstr>
      <vt:lpstr>Ripple Vs other digital assets</vt:lpstr>
      <vt:lpstr>Why Ripple?</vt:lpstr>
      <vt:lpstr>Part 1 /3</vt:lpstr>
      <vt:lpstr>Ripple consensus process</vt:lpstr>
      <vt:lpstr>        Part 2 Development</vt:lpstr>
      <vt:lpstr>        Part 2 /3</vt:lpstr>
      <vt:lpstr>Hello Ripple world</vt:lpstr>
      <vt:lpstr>        Contents 2/3</vt:lpstr>
      <vt:lpstr>Using Ripple Javascript library</vt:lpstr>
      <vt:lpstr>        Contents 2/3</vt:lpstr>
      <vt:lpstr>Ripple APIs (1/3)</vt:lpstr>
      <vt:lpstr>Ripple APIs (2/3)</vt:lpstr>
      <vt:lpstr>Ripple APIs (3/3)</vt:lpstr>
      <vt:lpstr>   Part 2 /3</vt:lpstr>
      <vt:lpstr>Ripple-wallet client overview</vt:lpstr>
      <vt:lpstr>  Part 2 /3</vt:lpstr>
      <vt:lpstr>Ripple jargon explained</vt:lpstr>
      <vt:lpstr>Ripple jargon explained</vt:lpstr>
      <vt:lpstr>   Part 2 /3</vt:lpstr>
      <vt:lpstr>XRP transfer demo</vt:lpstr>
      <vt:lpstr>        Contents 2/3</vt:lpstr>
      <vt:lpstr>Multisigning  use cases</vt:lpstr>
      <vt:lpstr>Payment Multisigning demo</vt:lpstr>
      <vt:lpstr>Trustline Multisigning demo</vt:lpstr>
      <vt:lpstr>Part 3 – Ripple Products and services</vt:lpstr>
      <vt:lpstr>Ripple tools</vt:lpstr>
      <vt:lpstr>        References</vt:lpstr>
      <vt:lpstr>References</vt:lpstr>
      <vt:lpstr>        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2014-02-15T15:10:20Z</dcterms:created>
  <dcterms:modified xsi:type="dcterms:W3CDTF">2018-08-28T12:49:15Z</dcterms:modified>
</cp:coreProperties>
</file>