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5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bcb7fb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5bcb7fb1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0a6b7e2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0a6b7e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0a6b7e2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0a6b7e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29c113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729c11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0a6b7e2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70a6b7e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70a6b7e27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70a6b7e2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70a6b7e2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70a6b7e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29c113a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29c113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29c113a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729c113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729c113a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729c113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729c113a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729c113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6e65457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6e6545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729c113a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729c113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729c113a0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729c113a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729c113a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729c113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29c113a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729c113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729c113a0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729c113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729c113a0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729c113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29c113a0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729c113a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729c113a0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729c113a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729c113a0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729c113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29c113a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29c113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7bb76da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7bb76d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59a341f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59a341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9a341f6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59a341f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59a341f67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59a341f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59a341f6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59a341f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59a341f6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59a341f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59a341f6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59a341f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e654578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e65457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67bb76da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67bb76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e654578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e65457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0a6b7e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0a6b7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0a6b7e2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0a6b7e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0a6b7e2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0a6b7e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7444" y="868219"/>
            <a:ext cx="7352700" cy="307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857750"/>
            <a:ext cx="88584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"/>
              <a:buNone/>
              <a:defRPr b="1" i="0" sz="3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50" cy="1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758344" y="989138"/>
            <a:ext cx="7275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ogin.codingdojo.com/d/309/122/1196" TargetMode="External"/><Relationship Id="rId4" Type="http://schemas.openxmlformats.org/officeDocument/2006/relationships/hyperlink" Target="https://login.codingdojo.com/d/309/122/1197" TargetMode="Externa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jinja.palletsprojects.com/en/3.0.x/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lask.palletsprojects.com/en/2.0.x/" TargetMode="External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tackoverflow.com/questions/69818376/localhost5000-unavailable-in-macos-v12-monterey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lendly.com/instructor-adrian-b" TargetMode="External"/><Relationship Id="rId4" Type="http://schemas.openxmlformats.org/officeDocument/2006/relationships/hyperlink" Target="https://calendly.com/onl-python-flask" TargetMode="External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ogin.codingdojo.com/m/283/8966/60776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ogin.codingdojo.com/m/309/9266/62478" TargetMode="External"/><Relationship Id="rId4" Type="http://schemas.openxmlformats.org/officeDocument/2006/relationships/hyperlink" Target="https://login.codingdojo.com/m/309/9266/62478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5"/>
          <p:cNvPicPr preferRelativeResize="0"/>
          <p:nvPr/>
        </p:nvPicPr>
        <p:blipFill rotWithShape="1">
          <a:blip r:embed="rId3">
            <a:alphaModFix/>
          </a:blip>
          <a:srcRect b="507" l="3222" r="31143" t="0"/>
          <a:stretch/>
        </p:blipFill>
        <p:spPr>
          <a:xfrm>
            <a:off x="0" y="2400"/>
            <a:ext cx="9143998" cy="48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 txBox="1"/>
          <p:nvPr>
            <p:ph type="title"/>
          </p:nvPr>
        </p:nvSpPr>
        <p:spPr>
          <a:xfrm>
            <a:off x="1" y="212505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Week 4, Lecture 7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Flask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649" y="2388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950" y="-5942"/>
            <a:ext cx="1698038" cy="8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  <p:sp>
        <p:nvSpPr>
          <p:cNvPr id="146" name="Google Shape;146;p34"/>
          <p:cNvSpPr txBox="1"/>
          <p:nvPr>
            <p:ph idx="1" type="body"/>
          </p:nvPr>
        </p:nvSpPr>
        <p:spPr>
          <a:xfrm>
            <a:off x="609750" y="1491350"/>
            <a:ext cx="7924500" cy="23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virtual environment is used for each of your projects.  Each project will have its own set of packages used.  Some projects will have *different* versions of packages, like maybe one version of Flask for one project and another version for a different one.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 all projects will have the exact same packages used.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our projects, we will use pipenv to install packages.  (Make sure you’ve already installed it first!)</a:t>
            </a:r>
            <a:endParaRPr sz="1600"/>
          </a:p>
        </p:txBody>
      </p:sp>
      <p:pic>
        <p:nvPicPr>
          <p:cNvPr id="147" name="Google Shape;1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609750" y="965175"/>
            <a:ext cx="7924500" cy="42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are they, and why would we need them?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one for the first time: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pipenv install &lt;package_names_go_here&gt;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pipenv install flask pymysql </a:t>
            </a:r>
            <a:r>
              <a:rPr lang="en" sz="1600"/>
              <a:t>(spaces between package names)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Starting/restarting one: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pipenv shell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Exiting an environment: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exit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packages to an existing environment: </a:t>
            </a:r>
            <a:r>
              <a:rPr b="1" lang="en" sz="1600"/>
              <a:t>Start the </a:t>
            </a:r>
            <a:r>
              <a:rPr b="1" lang="en" sz="1600"/>
              <a:t>environment</a:t>
            </a:r>
            <a:r>
              <a:rPr b="1" lang="en" sz="1600"/>
              <a:t> first</a:t>
            </a:r>
            <a:r>
              <a:rPr lang="en" sz="1600"/>
              <a:t>, then type: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	pipenv install &lt;package_name&gt;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/>
              <a:t>Example: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pipenv install pymysql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NOTE: some of you might need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python -m</a:t>
            </a:r>
            <a:r>
              <a:rPr lang="en" sz="1600"/>
              <a:t> or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python3 -m</a:t>
            </a:r>
            <a:r>
              <a:rPr lang="en" sz="1600"/>
              <a:t> before each command, so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 -m pipenv install flask==2.0.3</a:t>
            </a:r>
            <a:r>
              <a:rPr lang="en" sz="1600"/>
              <a:t>, for example.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Deleting a virtual environment: Delete the pipfile and pipfile.lock files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you still experience errors after deleting them: try “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pipenv --rm</a:t>
            </a:r>
            <a:r>
              <a:rPr lang="en" sz="1600"/>
              <a:t>” (notice the double dashes)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Don’t have nested environments!  In other words, don’t have a folder with a project, then a child folder have a separate project.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not create an environment while one is active!  Usually the name of the virtual environment will be shown in the terminal.</a:t>
            </a:r>
            <a:endParaRPr sz="1600"/>
          </a:p>
        </p:txBody>
      </p:sp>
      <p:pic>
        <p:nvPicPr>
          <p:cNvPr id="162" name="Google Shape;1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168" name="Google Shape;168;p37"/>
          <p:cNvSpPr txBox="1"/>
          <p:nvPr>
            <p:ph idx="1" type="body"/>
          </p:nvPr>
        </p:nvSpPr>
        <p:spPr>
          <a:xfrm>
            <a:off x="637450" y="965175"/>
            <a:ext cx="7924500" cy="409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Why would we want routes?</a:t>
            </a:r>
            <a:endParaRPr sz="1600"/>
          </a:p>
        </p:txBody>
      </p:sp>
      <p:pic>
        <p:nvPicPr>
          <p:cNvPr id="169" name="Google Shape;1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7"/>
          <p:cNvSpPr txBox="1"/>
          <p:nvPr>
            <p:ph idx="1" type="body"/>
          </p:nvPr>
        </p:nvSpPr>
        <p:spPr>
          <a:xfrm>
            <a:off x="637450" y="1322700"/>
            <a:ext cx="7924500" cy="3425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Nearly all websites have tons of pages.  Each of these pages have their own routes.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example, Wikipedia has one route that shows the home page, while there’s another route that will show an article, then </a:t>
            </a:r>
            <a:r>
              <a:rPr lang="en" sz="1600"/>
              <a:t>another</a:t>
            </a:r>
            <a:r>
              <a:rPr lang="en" sz="1600"/>
              <a:t> route </a:t>
            </a:r>
            <a:r>
              <a:rPr lang="en" sz="1600"/>
              <a:t>with</a:t>
            </a:r>
            <a:r>
              <a:rPr lang="en" sz="1600"/>
              <a:t> another article, a route for editing a page, etc.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Your server will have these routes defined so that it can direct traffic accordingly, just like an air traffic controller.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76" name="Google Shape;176;p38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route called “hello” that returns an HTML file called “hello_world.html”.  (You may name the </a:t>
            </a:r>
            <a:r>
              <a:rPr i="1" lang="en" sz="1600"/>
              <a:t>function </a:t>
            </a:r>
            <a:r>
              <a:rPr lang="en" sz="1600"/>
              <a:t>anything you want, but the </a:t>
            </a:r>
            <a:r>
              <a:rPr i="1" lang="en" sz="1600"/>
              <a:t>route </a:t>
            </a:r>
            <a:r>
              <a:rPr lang="en" sz="1600"/>
              <a:t>must be called “hello”.  Don’t worry about importing for this question.)</a:t>
            </a:r>
            <a:endParaRPr sz="1600"/>
          </a:p>
        </p:txBody>
      </p:sp>
      <p:pic>
        <p:nvPicPr>
          <p:cNvPr id="177" name="Google Shape;1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route called “hello” that returns an HTML file called “hello_world.html”.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Answer: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@app.route("/hello") # Route name goes here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ef hi_page(): # Function can be called anything - do NOT reuse names!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render_template("hello_world.html")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Don’t forget to import as needed!</a:t>
            </a:r>
            <a:br>
              <a:rPr lang="en" sz="1600"/>
            </a:br>
            <a:br>
              <a:rPr lang="en" sz="1600"/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flask import Flask, render_template # added render_template!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4" name="Google Shape;1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title"/>
          </p:nvPr>
        </p:nvSpPr>
        <p:spPr>
          <a:xfrm>
            <a:off x="1093494" y="221044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and Flask demo</a:t>
            </a:r>
            <a:endParaRPr/>
          </a:p>
        </p:txBody>
      </p:sp>
      <p:pic>
        <p:nvPicPr>
          <p:cNvPr id="190" name="Google Shape;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 your routes will normally do one of two things: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 an HTML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Redirect to another route (more on this in the next lecture)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Both of these return responses!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(Routes can also return HTML response objects, and this is useful for JSON data.  This is covered in the AJAX section.)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7" name="Google Shape;1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Here is how you define your route: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flask import Flask, render_template # Import these!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Route name goes here - more logic involving request types will be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added in the next lecture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@app.route("/route_name")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function_name(): # Function name can be anything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# Additional logic goes here, such as pulling data from a database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render_template("your_html_file.html")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ALWAYS </a:t>
            </a:r>
            <a:r>
              <a:rPr lang="en" sz="1600"/>
              <a:t>start your route name with a forward slash “/”!  Do NOT end a route with a forward slash, as “/hello” is a different route from “/hello/”.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view the route in the browser, type “localhost:5000/hello” for the “/hello” route.  The “/” route can be accessed by typing “localhost:5000” without the “/”.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 NOT duplicate route OR function names!!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may define as many routes as you need.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1" name="Google Shape;2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stuff and reminders:</a:t>
            </a:r>
            <a:endParaRPr/>
          </a:p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>
            <a:off x="637450" y="965175"/>
            <a:ext cx="79980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Don’t forget this week’s discussion topics!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https://login.codingdojo.com/d/309/122/1196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https://login.codingdojo.com/d/309/122/1197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Due Sunday night at 11:59 PM Pacific!  Don’t fall behind!!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week’s core assignments - there are four of them: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Checkerboard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HTML Table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Counter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Dojo Survey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Don’t fall behind on core assignments this week!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Recommended optional assignment: Ninja Gold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Remember the 20-minute rule!!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Feel free to collaborate with one another!  You may use the lecture room!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If you opted into Career Services - get in touch with your Career Services Manager (CSM) as soon as you can, especially if you’re only taking one stack!</a:t>
            </a:r>
            <a:endParaRPr b="1" sz="1600"/>
          </a:p>
        </p:txBody>
      </p:sp>
      <p:pic>
        <p:nvPicPr>
          <p:cNvPr id="85" name="Google Shape;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Take a look at this route and HTML file: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@app.route("/numbers")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number_function(): # Function name can be anything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number = 42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# Additional logic goes here, such as pulling data from a database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render_template("numbers.html")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Change this line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numbers.html file (only the body):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&lt;p&gt;My favorite number is ???.&lt;/p&gt;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&lt;!-- Change this line –-&gt;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Change the render_template function to give the HTML file the number.  You can name the variable you pass in anything you wish.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Replace the ??? in the HTML file with the value from that variable.  (Your answer cannot be “42” - it has to include {{ }}.)</a:t>
            </a:r>
            <a:endParaRPr sz="1600"/>
          </a:p>
        </p:txBody>
      </p:sp>
      <p:pic>
        <p:nvPicPr>
          <p:cNvPr id="218" name="Google Shape;2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Answers: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@app.route("/numbers")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number_function(): # Function name can be anything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= 42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# Additional logic goes here, such as pulling data from a database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render_template("numbers.html"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my_number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numbers.html file (only the body):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&lt;p&gt;My favorite number is </a:t>
            </a:r>
            <a:r>
              <a:rPr b="1"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{{ my_number }}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.&lt;/p&gt;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Notice how the variable name in </a:t>
            </a:r>
            <a:r>
              <a:rPr b="1" lang="en" sz="1600">
                <a:solidFill>
                  <a:srgbClr val="E69138"/>
                </a:solidFill>
              </a:rPr>
              <a:t>orange </a:t>
            </a:r>
            <a:r>
              <a:rPr lang="en" sz="1600"/>
              <a:t>must match exactly.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There is no limit to how many variables you can give an HTML file.</a:t>
            </a:r>
            <a:endParaRPr b="1" sz="1600"/>
          </a:p>
        </p:txBody>
      </p:sp>
      <p:pic>
        <p:nvPicPr>
          <p:cNvPr id="225" name="Google Shape;2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>
            <p:ph type="title"/>
          </p:nvPr>
        </p:nvSpPr>
        <p:spPr>
          <a:xfrm>
            <a:off x="1093494" y="221044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HTML/Jinja demo</a:t>
            </a:r>
            <a:endParaRPr/>
          </a:p>
        </p:txBody>
      </p:sp>
      <p:pic>
        <p:nvPicPr>
          <p:cNvPr id="231" name="Google Shape;2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files and Jinja</a:t>
            </a:r>
            <a:endParaRPr/>
          </a:p>
        </p:txBody>
      </p:sp>
      <p:sp>
        <p:nvSpPr>
          <p:cNvPr id="237" name="Google Shape;237;p47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the HTML file: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display a value: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{{ var_name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REMEMBER to match the variable name with what you pass to the HTML file in the render_template function!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Loops and if statements are similar in syntax: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for val_or_key in list_or_dictionary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{{ val_or_key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{% endfor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{% if condition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{% elif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{% else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{% endif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files and Jinja</a:t>
            </a:r>
            <a:endParaRPr/>
          </a:p>
        </p:txBody>
      </p:sp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Comments are a bit different in Jinja: you use the following format to comment in the HTML: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{# comment goes here 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NOTE: Using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r>
              <a:rPr b="1" lang="en" sz="1600"/>
              <a:t> and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b="1" lang="en" sz="1600"/>
              <a:t> to comment in the HTML file will NOT work for Jinja template tags like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{% %}</a:t>
            </a:r>
            <a:r>
              <a:rPr b="1" lang="en" sz="1600"/>
              <a:t> and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{{ }}</a:t>
            </a:r>
            <a:r>
              <a:rPr b="1" lang="en" sz="1600"/>
              <a:t>.  Use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{# #}</a:t>
            </a:r>
            <a:r>
              <a:rPr b="1" lang="en" sz="1600"/>
              <a:t> instead.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More documentation can be found here: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https://jinja.palletsprojects.com/en/3.0.x/</a:t>
            </a:r>
            <a:r>
              <a:rPr lang="en" sz="1600"/>
              <a:t> </a:t>
            </a:r>
            <a:endParaRPr sz="1600"/>
          </a:p>
        </p:txBody>
      </p:sp>
      <p:pic>
        <p:nvPicPr>
          <p:cNvPr id="245" name="Google Shape;2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r>
              <a:rPr lang="en"/>
              <a:t> 3</a:t>
            </a:r>
            <a:endParaRPr/>
          </a:p>
        </p:txBody>
      </p:sp>
      <p:sp>
        <p:nvSpPr>
          <p:cNvPr id="251" name="Google Shape;251;p49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Here is the same route and HTML from Question 2 with slight tweaks: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@app.route("/numbers") # Add something here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number_function(): # Add something here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render_template("numbers.html", </a:t>
            </a:r>
            <a:r>
              <a:rPr b="1"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this_number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???) # Replace the ???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numbers.html file: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&lt;p&gt;My favorite number is {{ </a:t>
            </a:r>
            <a:r>
              <a:rPr b="1"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this_number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}}.&lt;/p&gt;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 a path variable called number in your route and change the code in the route to pass that number to the HTML file.  (There are a couple of ways to do this, but you only need to figure out one way for this exercise.)</a:t>
            </a:r>
            <a:endParaRPr sz="1600"/>
          </a:p>
        </p:txBody>
      </p:sp>
      <p:pic>
        <p:nvPicPr>
          <p:cNvPr id="252" name="Google Shape;2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58" name="Google Shape;258;p50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Answers: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Version 1: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@app.route("/numbers/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&lt;number&gt;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") # Path variable added here inside the &lt; 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number_function(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 # MUST pass in all path variables as parameters!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converted_number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int(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 # By default, path variables are strings!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render_template("numbers.html", </a:t>
            </a:r>
            <a:r>
              <a:rPr b="1"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this_number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converted_number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Version 2 with type casting in the path variable: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@app.route("/numbers/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&lt;int:number&gt;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") # Specified data type here with int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number_function(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 # MUST pass in all path variables as parameters!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# Notice that the path variable can be passed in directly in this case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render_template("numbers.html", </a:t>
            </a:r>
            <a:r>
              <a:rPr b="1"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this_number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9" name="Google Shape;2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/>
          <p:nvPr>
            <p:ph type="title"/>
          </p:nvPr>
        </p:nvSpPr>
        <p:spPr>
          <a:xfrm>
            <a:off x="1093494" y="221044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 demo</a:t>
            </a:r>
            <a:endParaRPr/>
          </a:p>
        </p:txBody>
      </p:sp>
      <p:pic>
        <p:nvPicPr>
          <p:cNvPr id="265" name="Google Shape;2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271" name="Google Shape;271;p52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your routes, you can use path variables!  You’ll use them a lot with your projects, as they will often hold the id of an item, such as the id of a user, book, dojo, carrier, car, etc.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Path variables are </a:t>
            </a:r>
            <a:r>
              <a:rPr lang="en" sz="1600"/>
              <a:t>defined</a:t>
            </a:r>
            <a:r>
              <a:rPr lang="en" sz="1600"/>
              <a:t> </a:t>
            </a:r>
            <a:r>
              <a:rPr lang="en" sz="1600"/>
              <a:t>inside the </a:t>
            </a:r>
            <a:r>
              <a:rPr lang="en" sz="1600"/>
              <a:t>&lt; &gt; like so: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@app.route("/books/&lt;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&gt;")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can cast a path variable to be a specific data type.  The most common one is int.  For example: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@app.route("/books/&lt;int: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&gt;")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MUST pass in path variables as parameters when defining your functions: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@app.route("/books/&lt;int: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&gt;")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show_book(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More information can be </a:t>
            </a:r>
            <a:r>
              <a:rPr lang="en" sz="1600"/>
              <a:t>found</a:t>
            </a:r>
            <a:r>
              <a:rPr lang="en" sz="1600"/>
              <a:t> here in the Flask documentation (take a look!): </a:t>
            </a: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https://flask.palletsprojects.com/en/2.0.x/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localhost:5000 and Mac users</a:t>
            </a:r>
            <a:endParaRPr/>
          </a:p>
        </p:txBody>
      </p:sp>
      <p:sp>
        <p:nvSpPr>
          <p:cNvPr id="278" name="Google Shape;278;p53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Recently Mac has turned on a feature called “AirPlay Receiver” that uses port 5000.  To disable it, follow this page: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https://stackoverflow.com/questions/69818376/localhost5000-unavailable-in-macos-v12-monterey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Alternatively, if you want to change the local host number from 5000, you may by doing this: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__name__=="__main__":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app.run(debug=True,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port=5001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 # Note the port number!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That means you can run your project on localhost:</a:t>
            </a:r>
            <a:r>
              <a:rPr b="1" lang="en" sz="1600"/>
              <a:t>5001</a:t>
            </a:r>
            <a:r>
              <a:rPr lang="en" sz="1600"/>
              <a:t> instead of localhost:5000.  It’s recommended that you pick a number not divisible by 100, so don’t use 5000, 5100, 5200, etc.</a:t>
            </a:r>
            <a:endParaRPr sz="1600"/>
          </a:p>
        </p:txBody>
      </p:sp>
      <p:pic>
        <p:nvPicPr>
          <p:cNvPr id="279" name="Google Shape;27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honesty</a:t>
            </a:r>
            <a:endParaRPr/>
          </a:p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637450" y="965175"/>
            <a:ext cx="79980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Please do NOT use the exact solution code and submit that as your assignment.  This is Academic Misconduct, and could mean immediate Academic Probation and possibly additional punitive measures.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solution code is meant as a guide so you can see how one might go about solving the problem.  There are many ways to figure a problem out in most cases.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should ALWAYS </a:t>
            </a:r>
            <a:r>
              <a:rPr b="1" lang="en" sz="1500"/>
              <a:t>type</a:t>
            </a:r>
            <a:r>
              <a:rPr lang="en" sz="1500"/>
              <a:t> your own code.  That means your own function/method names, your own variable names, etc.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rgbClr val="6AA84F"/>
                </a:solidFill>
              </a:rPr>
              <a:t>It is still 100% okay to collaborate with others!</a:t>
            </a:r>
            <a:r>
              <a:rPr lang="en" sz="1500"/>
              <a:t>  But again, type your own code.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Write comments in your code!  </a:t>
            </a:r>
            <a:r>
              <a:rPr lang="en" sz="1500"/>
              <a:t>Explain </a:t>
            </a:r>
            <a:r>
              <a:rPr i="1" lang="en" sz="1500"/>
              <a:t>in your own words</a:t>
            </a:r>
            <a:r>
              <a:rPr lang="en" sz="1500"/>
              <a:t> what the code is doing.  (You don’t necessarily need to comment on every line, but at least each important section.)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of you are experiencing a time crunch due to jobs, family, health, etc.  That’s fine!  I’d rather that you submit what you have, and then talk to a TA/instructor to fill in the remaining gaps.  That’s what code reviews are for!  (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https://calendly.com/instructor-adrian-b</a:t>
            </a:r>
            <a:r>
              <a:rPr lang="en" sz="1500"/>
              <a:t> and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https://calendly.com/onl-python-flask</a:t>
            </a:r>
            <a:r>
              <a:rPr lang="en" sz="1500"/>
              <a:t>) 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Don’t forget you may email me as well!</a:t>
            </a:r>
            <a:endParaRPr sz="1500"/>
          </a:p>
        </p:txBody>
      </p:sp>
      <p:pic>
        <p:nvPicPr>
          <p:cNvPr id="92" name="Google Shape;9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type="title"/>
          </p:nvPr>
        </p:nvSpPr>
        <p:spPr>
          <a:xfrm>
            <a:off x="1093494" y="221044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Bonus/group exercises</a:t>
            </a:r>
            <a:endParaRPr/>
          </a:p>
        </p:txBody>
      </p:sp>
      <p:pic>
        <p:nvPicPr>
          <p:cNvPr id="285" name="Google Shape;2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review problems</a:t>
            </a:r>
            <a:endParaRPr/>
          </a:p>
        </p:txBody>
      </p:sp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Write a function that takes in a list of numbers as input and return its sum.  Try not to use the range() function if you can.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Write a function that </a:t>
            </a:r>
            <a:r>
              <a:rPr lang="en" sz="1600"/>
              <a:t>accepts a dictionary and prints each key value pair in this format: “Key: value”.  For example, if you had: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 =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"name": "Adrian",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"number": 15,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Then you should print: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name: Adrian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number: 15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2" name="Google Shape;2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6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review problems</a:t>
            </a:r>
            <a:endParaRPr/>
          </a:p>
        </p:txBody>
      </p:sp>
      <p:sp>
        <p:nvSpPr>
          <p:cNvPr id="298" name="Google Shape;298;p56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Answers will vary as there will likely be more than one correct way: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sum_list(my_list):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sum =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for val in my_list: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sum += val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sum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print_dictionary(my_dictionary):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This is one version - there are other correct ways to do this, like .items()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for key in my_dictionary: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print(f"{key}: {my_dictionary[key]}")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9" name="Google Shape;2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practice</a:t>
            </a:r>
            <a:endParaRPr/>
          </a:p>
        </p:txBody>
      </p:sp>
      <p:sp>
        <p:nvSpPr>
          <p:cNvPr id="305" name="Google Shape;305;p57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a </a:t>
            </a:r>
            <a:r>
              <a:rPr lang="en" sz="1600"/>
              <a:t>new</a:t>
            </a:r>
            <a:r>
              <a:rPr lang="en" sz="1600"/>
              <a:t> Flask project, define these routes: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/hello - Returns an HTML file that shows “Hello world!” 5 times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/hello/10 - Returns a new HTML file but </a:t>
            </a:r>
            <a:r>
              <a:rPr lang="en" sz="1600"/>
              <a:t>shows </a:t>
            </a:r>
            <a:r>
              <a:rPr lang="en" sz="1600"/>
              <a:t>“Hello world!” 10 times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/hello/30 - S</a:t>
            </a:r>
            <a:r>
              <a:rPr lang="en" sz="1600"/>
              <a:t>hows </a:t>
            </a:r>
            <a:r>
              <a:rPr lang="en" sz="1600"/>
              <a:t>“Hello world!” 30 times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(BONUS: use the same HTML file for ALL /hello routes, regardless of number.)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/welcome - Returns a different HTML file that shows “Welcome user!”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/welcome/jose - Returns a new HTML file, but shows “Welcome Jose!”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/welcome/angela - Shows “Welcome Angela!”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(BONUS: Use only one HTML file for ALL welcome routes, regardless of name.)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do this right, you only will need 4 routes in your file - NOT six.  (HINT: Use path variables!)</a:t>
            </a:r>
            <a:endParaRPr sz="1600"/>
          </a:p>
        </p:txBody>
      </p:sp>
      <p:pic>
        <p:nvPicPr>
          <p:cNvPr id="306" name="Google Shape;3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practice</a:t>
            </a:r>
            <a:endParaRPr/>
          </a:p>
        </p:txBody>
      </p:sp>
      <p:sp>
        <p:nvSpPr>
          <p:cNvPr id="312" name="Google Shape;312;p58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your server.py file (answers may vary a bit):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@app.route("/hello")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hello_route():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render_template("hello.html")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@app.route("/hello/&lt;int:count&gt;") # Notice the path variable!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hello_route_count(count):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render_template("hello.html", my_count = count)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@app.route("/welcome")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welcome_route():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render_template("welcome_page.html")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@app.route("/welcome/&lt;name&gt;")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Notice the path variable!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 welcome_route_with_name(name):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capitalized_name = name.capitalize()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render_template("welcome_page.html", my_name = capitalized_name)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practice</a:t>
            </a:r>
            <a:endParaRPr/>
          </a:p>
        </p:txBody>
      </p:sp>
      <p:sp>
        <p:nvSpPr>
          <p:cNvPr id="319" name="Google Shape;319;p59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hello.html (body only)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{% if my_count %} {# Check to see if my_count was passed in or not #}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{% for k in range(my_count)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&lt;p&gt;Hello world!&lt;/p&gt;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{% endfor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{% else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{% for k in range(5)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&lt;p&gt;Hello world!&lt;/p&gt;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{% endfor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{% endif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welcome_page.html (body only):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{% if my_name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&lt;p&gt;Welcome {{ my_name }}!&lt;/p&gt;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{% else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&lt;p&gt;Welcome user!&lt;/p&gt;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{% endif %}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0" name="Google Shape;3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was MySQL last week?</a:t>
            </a:r>
            <a:endParaRPr sz="4500"/>
          </a:p>
        </p:txBody>
      </p:sp>
      <p:pic>
        <p:nvPicPr>
          <p:cNvPr id="98" name="Google Shape;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8"/>
          <p:cNvCxnSpPr/>
          <p:nvPr/>
        </p:nvCxnSpPr>
        <p:spPr>
          <a:xfrm>
            <a:off x="617700" y="4345825"/>
            <a:ext cx="79086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8"/>
          <p:cNvSpPr txBox="1"/>
          <p:nvPr/>
        </p:nvSpPr>
        <p:spPr>
          <a:xfrm>
            <a:off x="617700" y="3799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 = Not good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28"/>
          <p:cNvSpPr txBox="1"/>
          <p:nvPr/>
        </p:nvSpPr>
        <p:spPr>
          <a:xfrm>
            <a:off x="5526300" y="3799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10 = Very good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are you feeling today?</a:t>
            </a:r>
            <a:endParaRPr sz="4500"/>
          </a:p>
        </p:txBody>
      </p:sp>
      <p:pic>
        <p:nvPicPr>
          <p:cNvPr id="107" name="Google Shape;1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9"/>
          <p:cNvCxnSpPr/>
          <p:nvPr/>
        </p:nvCxnSpPr>
        <p:spPr>
          <a:xfrm>
            <a:off x="617700" y="4345825"/>
            <a:ext cx="79086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9"/>
          <p:cNvSpPr txBox="1"/>
          <p:nvPr/>
        </p:nvSpPr>
        <p:spPr>
          <a:xfrm>
            <a:off x="617700" y="3799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 = Not good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9"/>
          <p:cNvSpPr txBox="1"/>
          <p:nvPr/>
        </p:nvSpPr>
        <p:spPr>
          <a:xfrm>
            <a:off x="5526300" y="3799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10 = Very good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4, Lecture 7 agenda:</a:t>
            </a:r>
            <a:endParaRPr/>
          </a:p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of HTTP request/response cycle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Flask?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Virtual environments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Routing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Rendering HTML files and the Jinja templating engine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Path 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Forms (if time permits, otherwise we’ll save it for the next lecture)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Addendum for Mac users with localhost:5000 issues</a:t>
            </a:r>
            <a:endParaRPr sz="1600"/>
          </a:p>
        </p:txBody>
      </p:sp>
      <p:pic>
        <p:nvPicPr>
          <p:cNvPr id="117" name="Google Shape;1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request/response cycle</a:t>
            </a:r>
            <a:endParaRPr/>
          </a:p>
        </p:txBody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Refresher: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https://login.codingdojo.com/m/283/8966/60776</a:t>
            </a:r>
            <a:r>
              <a:rPr lang="en" sz="1600"/>
              <a:t> (in Web Fundamentals -&gt; HTML -&gt; HTML -&gt; How the Web Works)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4" name="Google Shape;1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125" y="1971472"/>
            <a:ext cx="5941151" cy="22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Flask?</a:t>
            </a:r>
            <a:endParaRPr/>
          </a:p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lot of you have heard of flasks that are used in chemistry and other places.  They hold water and other liquids.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Here, Flask is a lightweight web framework that was actually originally developed as an April Fool’s joke!  </a:t>
            </a:r>
            <a:r>
              <a:rPr lang="en" sz="1600"/>
              <a:t>Today it is one of the most popular web frameworks out there.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Many websites have been built using Flask - including LinkedIn!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Flask, you can really customize your website quite a lot!  This means you will likely have to install some packages (more on that later).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Flask is one of the most popular web frameworks for Python developers!</a:t>
            </a:r>
            <a:endParaRPr sz="1600"/>
          </a:p>
        </p:txBody>
      </p:sp>
      <p:pic>
        <p:nvPicPr>
          <p:cNvPr id="132" name="Google Shape;1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Flask?</a:t>
            </a:r>
            <a:endParaRPr/>
          </a:p>
        </p:txBody>
      </p:sp>
      <p:sp>
        <p:nvSpPr>
          <p:cNvPr id="138" name="Google Shape;138;p33"/>
          <p:cNvSpPr txBox="1"/>
          <p:nvPr>
            <p:ph idx="1" type="body"/>
          </p:nvPr>
        </p:nvSpPr>
        <p:spPr>
          <a:xfrm>
            <a:off x="637450" y="965175"/>
            <a:ext cx="7924500" cy="382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Flask Fundamentals -&gt; Overview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https://login.codingdojo.com/m/309/9266/6247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8</a:t>
            </a:r>
            <a:r>
              <a:rPr lang="en" sz="1600"/>
              <a:t>): </a:t>
            </a:r>
            <a:endParaRPr sz="1600"/>
          </a:p>
        </p:txBody>
      </p:sp>
      <p:pic>
        <p:nvPicPr>
          <p:cNvPr id="139" name="Google Shape;13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6625" y="1568450"/>
            <a:ext cx="5597824" cy="315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