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Proxima Nova"/>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ProximaNova-bold.fntdata"/><Relationship Id="rId41" Type="http://schemas.openxmlformats.org/officeDocument/2006/relationships/font" Target="fonts/ProximaNova-regular.fntdata"/><Relationship Id="rId22" Type="http://schemas.openxmlformats.org/officeDocument/2006/relationships/slide" Target="slides/slide16.xml"/><Relationship Id="rId44" Type="http://schemas.openxmlformats.org/officeDocument/2006/relationships/font" Target="fonts/ProximaNova-boldItalic.fntdata"/><Relationship Id="rId21" Type="http://schemas.openxmlformats.org/officeDocument/2006/relationships/slide" Target="slides/slide15.xml"/><Relationship Id="rId43" Type="http://schemas.openxmlformats.org/officeDocument/2006/relationships/font" Target="fonts/ProximaNova-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5bcb7fb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15bcb7fb1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654664531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65466453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654664531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65466453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654664531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65466453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80309a0e4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80309a0e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654664531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65466453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654664531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65466453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654664531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65466453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try creating a form WITHOUT method=”POST” first and see what you get in the URL.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654664531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65466453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738ca2d84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738ca2d8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654664531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65466453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65466453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6546645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654664531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65466453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654664531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65466453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demo what happens with POST request.form data if you didn’t redirect and you refreshed the page instead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654664531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65466453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80309a0e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80309a0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654664531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65466453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738ca2d84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738ca2d8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demo of a minproject that requires session - keeping track of values being added together; has a mock “log-in” page as well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654664531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65466453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654664531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65466453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try creating a form WITHOUT method=”POST” first and see what you get in the URL.</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61ae2c98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61ae2c9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try creating a form WITHOUT method=”POST” first and see what you get in the URL.</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61ae2c98e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261ae2c98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65466453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6546645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61ae2c98e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261ae2c98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61ae2c98e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61ae2c98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61ae2c98e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61ae2c98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61ae2c98e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61ae2c98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61ae2c98e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61ae2c98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654664531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65466453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654664531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65466453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5bcb7fb18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5bcb7fb1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654664531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65466453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654664531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65466453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try creating a form WITHOUT method=”POST” first and see what you get in the URL.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654664531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65466453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8" name="Shape 58"/>
        <p:cNvGrpSpPr/>
        <p:nvPr/>
      </p:nvGrpSpPr>
      <p:grpSpPr>
        <a:xfrm>
          <a:off x="0" y="0"/>
          <a:ext cx="0" cy="0"/>
          <a:chOff x="0" y="0"/>
          <a:chExt cx="0" cy="0"/>
        </a:xfrm>
      </p:grpSpPr>
      <p:sp>
        <p:nvSpPr>
          <p:cNvPr id="59" name="Google Shape;59;p14"/>
          <p:cNvSpPr txBox="1"/>
          <p:nvPr>
            <p:ph type="title"/>
          </p:nvPr>
        </p:nvSpPr>
        <p:spPr>
          <a:xfrm>
            <a:off x="637444" y="230794"/>
            <a:ext cx="6957000" cy="637500"/>
          </a:xfrm>
          <a:prstGeom prst="rect">
            <a:avLst/>
          </a:prstGeom>
        </p:spPr>
        <p:txBody>
          <a:bodyPr anchorCtr="0" anchor="t" bIns="34275" lIns="68575" spcFirstLastPara="1" rIns="68575" wrap="square" tIns="34275">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0" name="Google Shape;60;p14"/>
          <p:cNvSpPr txBox="1"/>
          <p:nvPr>
            <p:ph idx="1" type="body"/>
          </p:nvPr>
        </p:nvSpPr>
        <p:spPr>
          <a:xfrm>
            <a:off x="637444" y="868219"/>
            <a:ext cx="7352700" cy="3077400"/>
          </a:xfrm>
          <a:prstGeom prst="rect">
            <a:avLst/>
          </a:prstGeom>
        </p:spPr>
        <p:txBody>
          <a:bodyPr anchorCtr="0" anchor="t" bIns="68575" lIns="68575" spcFirstLastPara="1" rIns="68575" wrap="square" tIns="68575">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1" name="Shape 61"/>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62" name="Shape 62"/>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3" name="Shape 63"/>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4" name="Shape 64"/>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5" name="Shape 65"/>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7" name="Shape 67"/>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8" name="Shape 68"/>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69" name="Shape 69"/>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70" name="Shape 70"/>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8858250" y="4857750"/>
            <a:ext cx="285900" cy="285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2" name="Google Shape;52;p13"/>
          <p:cNvSpPr/>
          <p:nvPr/>
        </p:nvSpPr>
        <p:spPr>
          <a:xfrm>
            <a:off x="0" y="4857750"/>
            <a:ext cx="8858400" cy="2859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3" name="Google Shape;53;p13"/>
          <p:cNvSpPr txBox="1"/>
          <p:nvPr>
            <p:ph type="title"/>
          </p:nvPr>
        </p:nvSpPr>
        <p:spPr>
          <a:xfrm>
            <a:off x="628650" y="273844"/>
            <a:ext cx="7886700" cy="601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Proxima Nova"/>
              <a:buNone/>
              <a:defRPr b="1" i="0" sz="3300" u="none" cap="none" strike="noStrike">
                <a:solidFill>
                  <a:schemeClr val="dk1"/>
                </a:solidFill>
                <a:latin typeface="Proxima Nova"/>
                <a:ea typeface="Proxima Nova"/>
                <a:cs typeface="Proxima Nova"/>
                <a:sym typeface="Proxima Nova"/>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4" name="Google Shape;54;p13"/>
          <p:cNvSpPr txBox="1"/>
          <p:nvPr/>
        </p:nvSpPr>
        <p:spPr>
          <a:xfrm>
            <a:off x="341461" y="4903143"/>
            <a:ext cx="1436100" cy="207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1200">
                <a:solidFill>
                  <a:schemeClr val="lt1"/>
                </a:solidFill>
                <a:latin typeface="Proxima Nova"/>
                <a:ea typeface="Proxima Nova"/>
                <a:cs typeface="Proxima Nova"/>
                <a:sym typeface="Proxima Nova"/>
              </a:rPr>
              <a:t>Coding Dojo</a:t>
            </a:r>
            <a:endParaRPr b="1" i="0" sz="1200">
              <a:solidFill>
                <a:srgbClr val="D8D8D8"/>
              </a:solidFill>
              <a:latin typeface="Proxima Nova"/>
              <a:ea typeface="Proxima Nova"/>
              <a:cs typeface="Proxima Nova"/>
              <a:sym typeface="Proxima Nova"/>
            </a:endParaRPr>
          </a:p>
        </p:txBody>
      </p:sp>
      <p:sp>
        <p:nvSpPr>
          <p:cNvPr id="55" name="Google Shape;55;p13"/>
          <p:cNvSpPr txBox="1"/>
          <p:nvPr/>
        </p:nvSpPr>
        <p:spPr>
          <a:xfrm>
            <a:off x="8865904" y="4870044"/>
            <a:ext cx="270600" cy="273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fld id="{00000000-1234-1234-1234-123412341234}" type="slidenum">
              <a:rPr b="1" i="0" lang="en" sz="800" u="none">
                <a:solidFill>
                  <a:schemeClr val="lt1"/>
                </a:solidFill>
                <a:latin typeface="Proxima Nova"/>
                <a:ea typeface="Proxima Nova"/>
                <a:cs typeface="Proxima Nova"/>
                <a:sym typeface="Proxima Nova"/>
              </a:rPr>
              <a:t>‹#›</a:t>
            </a:fld>
            <a:endParaRPr b="1" i="0" sz="800" u="none">
              <a:solidFill>
                <a:schemeClr val="lt1"/>
              </a:solidFill>
              <a:latin typeface="Proxima Nova"/>
              <a:ea typeface="Proxima Nova"/>
              <a:cs typeface="Proxima Nova"/>
              <a:sym typeface="Proxima Nova"/>
            </a:endParaRPr>
          </a:p>
        </p:txBody>
      </p:sp>
      <p:pic>
        <p:nvPicPr>
          <p:cNvPr id="56" name="Google Shape;56;p13"/>
          <p:cNvPicPr preferRelativeResize="0"/>
          <p:nvPr/>
        </p:nvPicPr>
        <p:blipFill>
          <a:blip r:embed="rId1">
            <a:alphaModFix/>
          </a:blip>
          <a:stretch>
            <a:fillRect/>
          </a:stretch>
        </p:blipFill>
        <p:spPr>
          <a:xfrm>
            <a:off x="97144" y="4906200"/>
            <a:ext cx="188850" cy="188850"/>
          </a:xfrm>
          <a:prstGeom prst="rect">
            <a:avLst/>
          </a:prstGeom>
          <a:noFill/>
          <a:ln>
            <a:noFill/>
          </a:ln>
        </p:spPr>
      </p:pic>
      <p:sp>
        <p:nvSpPr>
          <p:cNvPr id="57" name="Google Shape;57;p13"/>
          <p:cNvSpPr txBox="1"/>
          <p:nvPr>
            <p:ph idx="1" type="body"/>
          </p:nvPr>
        </p:nvSpPr>
        <p:spPr>
          <a:xfrm>
            <a:off x="758344" y="989138"/>
            <a:ext cx="7275600" cy="3143400"/>
          </a:xfrm>
          <a:prstGeom prst="rect">
            <a:avLst/>
          </a:prstGeom>
          <a:noFill/>
          <a:ln>
            <a:noFill/>
          </a:ln>
        </p:spPr>
        <p:txBody>
          <a:bodyPr anchorCtr="0" anchor="t" bIns="68575" lIns="68575" spcFirstLastPara="1" rIns="68575" wrap="square" tIns="68575">
            <a:noAutofit/>
          </a:bodyPr>
          <a:lstStyle>
            <a:lvl1pPr indent="-298450" lvl="0" marL="457200" rtl="0">
              <a:spcBef>
                <a:spcPts val="0"/>
              </a:spcBef>
              <a:spcAft>
                <a:spcPts val="0"/>
              </a:spcAft>
              <a:buSzPts val="1100"/>
              <a:buFont typeface="Proxima Nova"/>
              <a:buChar char="●"/>
              <a:defRPr sz="1100">
                <a:latin typeface="Proxima Nova"/>
                <a:ea typeface="Proxima Nova"/>
                <a:cs typeface="Proxima Nova"/>
                <a:sym typeface="Proxima Nova"/>
              </a:defRPr>
            </a:lvl1pPr>
            <a:lvl2pPr indent="-298450" lvl="1" marL="914400" rtl="0">
              <a:spcBef>
                <a:spcPts val="0"/>
              </a:spcBef>
              <a:spcAft>
                <a:spcPts val="0"/>
              </a:spcAft>
              <a:buSzPts val="1100"/>
              <a:buFont typeface="Proxima Nova"/>
              <a:buChar char="○"/>
              <a:defRPr sz="1100">
                <a:latin typeface="Proxima Nova"/>
                <a:ea typeface="Proxima Nova"/>
                <a:cs typeface="Proxima Nova"/>
                <a:sym typeface="Proxima Nova"/>
              </a:defRPr>
            </a:lvl2pPr>
            <a:lvl3pPr indent="-298450" lvl="2" marL="1371600" rtl="0">
              <a:spcBef>
                <a:spcPts val="0"/>
              </a:spcBef>
              <a:spcAft>
                <a:spcPts val="0"/>
              </a:spcAft>
              <a:buSzPts val="1100"/>
              <a:buFont typeface="Proxima Nova"/>
              <a:buChar char="■"/>
              <a:defRPr sz="1100">
                <a:latin typeface="Proxima Nova"/>
                <a:ea typeface="Proxima Nova"/>
                <a:cs typeface="Proxima Nova"/>
                <a:sym typeface="Proxima Nova"/>
              </a:defRPr>
            </a:lvl3pPr>
            <a:lvl4pPr indent="-298450" lvl="3" marL="1828800" rtl="0">
              <a:spcBef>
                <a:spcPts val="0"/>
              </a:spcBef>
              <a:spcAft>
                <a:spcPts val="0"/>
              </a:spcAft>
              <a:buSzPts val="1100"/>
              <a:buFont typeface="Proxima Nova"/>
              <a:buChar char="●"/>
              <a:defRPr sz="1100">
                <a:latin typeface="Proxima Nova"/>
                <a:ea typeface="Proxima Nova"/>
                <a:cs typeface="Proxima Nova"/>
                <a:sym typeface="Proxima Nova"/>
              </a:defRPr>
            </a:lvl4pPr>
            <a:lvl5pPr indent="-298450" lvl="4" marL="2286000" rtl="0">
              <a:spcBef>
                <a:spcPts val="0"/>
              </a:spcBef>
              <a:spcAft>
                <a:spcPts val="0"/>
              </a:spcAft>
              <a:buSzPts val="1100"/>
              <a:buFont typeface="Proxima Nova"/>
              <a:buChar char="○"/>
              <a:defRPr sz="1100">
                <a:latin typeface="Proxima Nova"/>
                <a:ea typeface="Proxima Nova"/>
                <a:cs typeface="Proxima Nova"/>
                <a:sym typeface="Proxima Nova"/>
              </a:defRPr>
            </a:lvl5pPr>
            <a:lvl6pPr indent="-298450" lvl="5" marL="2743200" rtl="0">
              <a:spcBef>
                <a:spcPts val="0"/>
              </a:spcBef>
              <a:spcAft>
                <a:spcPts val="0"/>
              </a:spcAft>
              <a:buSzPts val="1100"/>
              <a:buFont typeface="Proxima Nova"/>
              <a:buChar char="■"/>
              <a:defRPr sz="1100">
                <a:latin typeface="Proxima Nova"/>
                <a:ea typeface="Proxima Nova"/>
                <a:cs typeface="Proxima Nova"/>
                <a:sym typeface="Proxima Nova"/>
              </a:defRPr>
            </a:lvl6pPr>
            <a:lvl7pPr indent="-298450" lvl="6" marL="3200400" rtl="0">
              <a:spcBef>
                <a:spcPts val="0"/>
              </a:spcBef>
              <a:spcAft>
                <a:spcPts val="0"/>
              </a:spcAft>
              <a:buSzPts val="1100"/>
              <a:buFont typeface="Proxima Nova"/>
              <a:buChar char="●"/>
              <a:defRPr sz="1100">
                <a:latin typeface="Proxima Nova"/>
                <a:ea typeface="Proxima Nova"/>
                <a:cs typeface="Proxima Nova"/>
                <a:sym typeface="Proxima Nova"/>
              </a:defRPr>
            </a:lvl7pPr>
            <a:lvl8pPr indent="-298450" lvl="7" marL="3657600" rtl="0">
              <a:spcBef>
                <a:spcPts val="0"/>
              </a:spcBef>
              <a:spcAft>
                <a:spcPts val="0"/>
              </a:spcAft>
              <a:buSzPts val="1100"/>
              <a:buFont typeface="Proxima Nova"/>
              <a:buChar char="○"/>
              <a:defRPr sz="1100">
                <a:latin typeface="Proxima Nova"/>
                <a:ea typeface="Proxima Nova"/>
                <a:cs typeface="Proxima Nova"/>
                <a:sym typeface="Proxima Nova"/>
              </a:defRPr>
            </a:lvl8pPr>
            <a:lvl9pPr indent="-298450" lvl="8" marL="4114800" rtl="0">
              <a:spcBef>
                <a:spcPts val="0"/>
              </a:spcBef>
              <a:spcAft>
                <a:spcPts val="0"/>
              </a:spcAft>
              <a:buSzPts val="1100"/>
              <a:buFont typeface="Proxima Nova"/>
              <a:buChar char="■"/>
              <a:defRPr sz="11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orient="horz" pos="30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login.codingdojo.com/d/309/122/1196" TargetMode="External"/><Relationship Id="rId4" Type="http://schemas.openxmlformats.org/officeDocument/2006/relationships/hyperlink" Target="https://login.codingdojo.com/d/309/122/1197" TargetMode="External"/><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developer.mozilla.org/en-US/docs/Web/HTTP/Methods"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pic>
        <p:nvPicPr>
          <p:cNvPr id="75" name="Google Shape;75;p25"/>
          <p:cNvPicPr preferRelativeResize="0"/>
          <p:nvPr/>
        </p:nvPicPr>
        <p:blipFill rotWithShape="1">
          <a:blip r:embed="rId3">
            <a:alphaModFix/>
          </a:blip>
          <a:srcRect b="507" l="3222" r="31143" t="0"/>
          <a:stretch/>
        </p:blipFill>
        <p:spPr>
          <a:xfrm>
            <a:off x="0" y="2400"/>
            <a:ext cx="9143998" cy="4882801"/>
          </a:xfrm>
          <a:prstGeom prst="rect">
            <a:avLst/>
          </a:prstGeom>
          <a:noFill/>
          <a:ln>
            <a:noFill/>
          </a:ln>
        </p:spPr>
      </p:pic>
      <p:sp>
        <p:nvSpPr>
          <p:cNvPr id="76" name="Google Shape;76;p25"/>
          <p:cNvSpPr txBox="1"/>
          <p:nvPr>
            <p:ph type="title"/>
          </p:nvPr>
        </p:nvSpPr>
        <p:spPr>
          <a:xfrm>
            <a:off x="1" y="212505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FFFFFF"/>
                </a:solidFill>
              </a:rPr>
              <a:t>Week 4, Lecture 8</a:t>
            </a:r>
            <a:endParaRPr>
              <a:solidFill>
                <a:srgbClr val="FFFFFF"/>
              </a:solidFill>
            </a:endParaRPr>
          </a:p>
          <a:p>
            <a:pPr indent="0" lvl="0" marL="0" rtl="0" algn="ctr">
              <a:spcBef>
                <a:spcPts val="0"/>
              </a:spcBef>
              <a:spcAft>
                <a:spcPts val="0"/>
              </a:spcAft>
              <a:buNone/>
            </a:pPr>
            <a:r>
              <a:rPr lang="en">
                <a:solidFill>
                  <a:srgbClr val="FFFFFF"/>
                </a:solidFill>
              </a:rPr>
              <a:t>Forms and Requests with Flask</a:t>
            </a:r>
            <a:endParaRPr>
              <a:solidFill>
                <a:srgbClr val="FFFFFF"/>
              </a:solidFill>
            </a:endParaRPr>
          </a:p>
        </p:txBody>
      </p:sp>
      <p:pic>
        <p:nvPicPr>
          <p:cNvPr id="77" name="Google Shape;77;p25"/>
          <p:cNvPicPr preferRelativeResize="0"/>
          <p:nvPr/>
        </p:nvPicPr>
        <p:blipFill>
          <a:blip r:embed="rId4">
            <a:alphaModFix/>
          </a:blip>
          <a:stretch>
            <a:fillRect/>
          </a:stretch>
        </p:blipFill>
        <p:spPr>
          <a:xfrm>
            <a:off x="6999649" y="2388"/>
            <a:ext cx="1918349" cy="831275"/>
          </a:xfrm>
          <a:prstGeom prst="rect">
            <a:avLst/>
          </a:prstGeom>
          <a:noFill/>
          <a:ln>
            <a:noFill/>
          </a:ln>
        </p:spPr>
      </p:pic>
      <p:pic>
        <p:nvPicPr>
          <p:cNvPr id="78" name="Google Shape;78;p25"/>
          <p:cNvPicPr preferRelativeResize="0"/>
          <p:nvPr/>
        </p:nvPicPr>
        <p:blipFill>
          <a:blip r:embed="rId5">
            <a:alphaModFix/>
          </a:blip>
          <a:stretch>
            <a:fillRect/>
          </a:stretch>
        </p:blipFill>
        <p:spPr>
          <a:xfrm>
            <a:off x="216950" y="-5942"/>
            <a:ext cx="1698038" cy="847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39" name="Shape 139"/>
        <p:cNvGrpSpPr/>
        <p:nvPr/>
      </p:nvGrpSpPr>
      <p:grpSpPr>
        <a:xfrm>
          <a:off x="0" y="0"/>
          <a:ext cx="0" cy="0"/>
          <a:chOff x="0" y="0"/>
          <a:chExt cx="0" cy="0"/>
        </a:xfrm>
      </p:grpSpPr>
      <p:sp>
        <p:nvSpPr>
          <p:cNvPr id="140" name="Google Shape;140;p34"/>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2</a:t>
            </a:r>
            <a:endParaRPr/>
          </a:p>
        </p:txBody>
      </p:sp>
      <p:sp>
        <p:nvSpPr>
          <p:cNvPr id="141" name="Google Shape;141;p34"/>
          <p:cNvSpPr txBox="1"/>
          <p:nvPr>
            <p:ph idx="1" type="body"/>
          </p:nvPr>
        </p:nvSpPr>
        <p:spPr>
          <a:xfrm>
            <a:off x="637450" y="965175"/>
            <a:ext cx="7588500" cy="3599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Fill in the missing pieces in this to make this a form where data can be sent to a POST route named “/add_user”.</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200">
                <a:latin typeface="Courier New"/>
                <a:ea typeface="Courier New"/>
                <a:cs typeface="Courier New"/>
                <a:sym typeface="Courier New"/>
              </a:rPr>
              <a:t>&lt;form&gt; </a:t>
            </a:r>
            <a:r>
              <a:rPr b="1" lang="en" sz="1200">
                <a:latin typeface="Courier New"/>
                <a:ea typeface="Courier New"/>
                <a:cs typeface="Courier New"/>
                <a:sym typeface="Courier New"/>
              </a:rPr>
              <a:t>&lt;!-- Part A --&gt;</a:t>
            </a:r>
            <a:endParaRPr b="1"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&lt;div&gt;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&lt;label&gt;Name:&lt;/label&gt;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&lt;input type="text"&gt; </a:t>
            </a:r>
            <a:r>
              <a:rPr b="1" lang="en" sz="1200">
                <a:latin typeface="Courier New"/>
                <a:ea typeface="Courier New"/>
                <a:cs typeface="Courier New"/>
                <a:sym typeface="Courier New"/>
              </a:rPr>
              <a:t>&lt;!-- Part B --&gt;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&lt;/div&gt;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&lt;div&gt;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&lt;label&gt;Email:&lt;/label&gt;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&lt;input type="text"&gt; </a:t>
            </a:r>
            <a:r>
              <a:rPr b="1" lang="en" sz="1200">
                <a:latin typeface="Courier New"/>
                <a:ea typeface="Courier New"/>
                <a:cs typeface="Courier New"/>
                <a:sym typeface="Courier New"/>
              </a:rPr>
              <a:t>&lt;!-- Part C --&gt;</a:t>
            </a: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&lt;/div&gt;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&lt;div&gt;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&lt;label&gt;Password:&lt;/label&gt;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&lt;input type="password"&gt; </a:t>
            </a:r>
            <a:r>
              <a:rPr b="1" lang="en" sz="1200">
                <a:latin typeface="Courier New"/>
                <a:ea typeface="Courier New"/>
                <a:cs typeface="Courier New"/>
                <a:sym typeface="Courier New"/>
              </a:rPr>
              <a:t>&lt;!-- Part D --&gt;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&lt;/div&gt;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&lt;input type="submit" value="Send"&gt;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&lt;/form&gt;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pic>
        <p:nvPicPr>
          <p:cNvPr id="142" name="Google Shape;142;p34"/>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46" name="Shape 146"/>
        <p:cNvGrpSpPr/>
        <p:nvPr/>
      </p:nvGrpSpPr>
      <p:grpSpPr>
        <a:xfrm>
          <a:off x="0" y="0"/>
          <a:ext cx="0" cy="0"/>
          <a:chOff x="0" y="0"/>
          <a:chExt cx="0" cy="0"/>
        </a:xfrm>
      </p:grpSpPr>
      <p:sp>
        <p:nvSpPr>
          <p:cNvPr id="147" name="Google Shape;147;p35"/>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2</a:t>
            </a:r>
            <a:endParaRPr/>
          </a:p>
        </p:txBody>
      </p:sp>
      <p:sp>
        <p:nvSpPr>
          <p:cNvPr id="148" name="Google Shape;148;p35"/>
          <p:cNvSpPr txBox="1"/>
          <p:nvPr>
            <p:ph idx="1" type="body"/>
          </p:nvPr>
        </p:nvSpPr>
        <p:spPr>
          <a:xfrm>
            <a:off x="637450" y="965175"/>
            <a:ext cx="7588500" cy="3807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Fill in the missing pieces in this to make this a form where data can be sent to a POST route named “/add_user”.</a:t>
            </a:r>
            <a:endParaRPr sz="1600"/>
          </a:p>
          <a:p>
            <a:pPr indent="0" lvl="0" marL="0" rtl="0" algn="l">
              <a:spcBef>
                <a:spcPts val="0"/>
              </a:spcBef>
              <a:spcAft>
                <a:spcPts val="0"/>
              </a:spcAft>
              <a:buNone/>
            </a:pPr>
            <a:r>
              <a:rPr lang="en" sz="1600"/>
              <a:t>ANSWER:</a:t>
            </a:r>
            <a:endParaRPr sz="1600"/>
          </a:p>
          <a:p>
            <a:pPr indent="0" lvl="0" marL="0" rtl="0" algn="l">
              <a:spcBef>
                <a:spcPts val="0"/>
              </a:spcBef>
              <a:spcAft>
                <a:spcPts val="0"/>
              </a:spcAft>
              <a:buNone/>
            </a:pPr>
            <a:r>
              <a:rPr lang="en" sz="1200">
                <a:latin typeface="Courier New"/>
                <a:ea typeface="Courier New"/>
                <a:cs typeface="Courier New"/>
                <a:sym typeface="Courier New"/>
              </a:rPr>
              <a:t>&lt;form </a:t>
            </a:r>
            <a:r>
              <a:rPr b="1" lang="en" sz="1200">
                <a:latin typeface="Courier New"/>
                <a:ea typeface="Courier New"/>
                <a:cs typeface="Courier New"/>
                <a:sym typeface="Courier New"/>
              </a:rPr>
              <a:t>action=</a:t>
            </a:r>
            <a:r>
              <a:rPr b="1" lang="en" sz="1200">
                <a:latin typeface="Courier New"/>
                <a:ea typeface="Courier New"/>
                <a:cs typeface="Courier New"/>
                <a:sym typeface="Courier New"/>
              </a:rPr>
              <a:t>"/add_user" method="POST"</a:t>
            </a:r>
            <a:r>
              <a:rPr lang="en" sz="1200">
                <a:latin typeface="Courier New"/>
                <a:ea typeface="Courier New"/>
                <a:cs typeface="Courier New"/>
                <a:sym typeface="Courier New"/>
              </a:rPr>
              <a:t>&gt; </a:t>
            </a:r>
            <a:r>
              <a:rPr b="1" lang="en" sz="1200">
                <a:latin typeface="Courier New"/>
                <a:ea typeface="Courier New"/>
                <a:cs typeface="Courier New"/>
                <a:sym typeface="Courier New"/>
              </a:rPr>
              <a:t>&lt;!-- Part A --&gt;</a:t>
            </a:r>
            <a:endParaRPr b="1"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&lt;div&gt;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&lt;label&gt;Name:&lt;/label&gt;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&lt;input type="text" </a:t>
            </a:r>
            <a:r>
              <a:rPr b="1" lang="en" sz="1200">
                <a:latin typeface="Courier New"/>
                <a:ea typeface="Courier New"/>
                <a:cs typeface="Courier New"/>
                <a:sym typeface="Courier New"/>
              </a:rPr>
              <a:t>name="name"</a:t>
            </a:r>
            <a:r>
              <a:rPr lang="en" sz="1200">
                <a:latin typeface="Courier New"/>
                <a:ea typeface="Courier New"/>
                <a:cs typeface="Courier New"/>
                <a:sym typeface="Courier New"/>
              </a:rPr>
              <a:t>&gt; </a:t>
            </a:r>
            <a:r>
              <a:rPr b="1" lang="en" sz="1200">
                <a:latin typeface="Courier New"/>
                <a:ea typeface="Courier New"/>
                <a:cs typeface="Courier New"/>
                <a:sym typeface="Courier New"/>
              </a:rPr>
              <a:t>&lt;!-- Part B --&gt;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&lt;/div&gt;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&lt;div&gt;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&lt;label&gt;Email:&lt;/label&gt;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&lt;input type="text"</a:t>
            </a:r>
            <a:r>
              <a:rPr lang="en" sz="1200">
                <a:latin typeface="Courier New"/>
                <a:ea typeface="Courier New"/>
                <a:cs typeface="Courier New"/>
                <a:sym typeface="Courier New"/>
              </a:rPr>
              <a:t> </a:t>
            </a:r>
            <a:r>
              <a:rPr b="1" lang="en" sz="1200">
                <a:latin typeface="Courier New"/>
                <a:ea typeface="Courier New"/>
                <a:cs typeface="Courier New"/>
                <a:sym typeface="Courier New"/>
              </a:rPr>
              <a:t>name="email"</a:t>
            </a:r>
            <a:r>
              <a:rPr lang="en" sz="1200">
                <a:latin typeface="Courier New"/>
                <a:ea typeface="Courier New"/>
                <a:cs typeface="Courier New"/>
                <a:sym typeface="Courier New"/>
              </a:rPr>
              <a:t>&gt; </a:t>
            </a:r>
            <a:r>
              <a:rPr b="1" lang="en" sz="1200">
                <a:latin typeface="Courier New"/>
                <a:ea typeface="Courier New"/>
                <a:cs typeface="Courier New"/>
                <a:sym typeface="Courier New"/>
              </a:rPr>
              <a:t>&lt;!-- Part C --&gt;</a:t>
            </a: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&lt;/div&gt;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&lt;div&gt;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&lt;label&gt;Password:&lt;/label&gt;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&lt;input type="password"</a:t>
            </a:r>
            <a:r>
              <a:rPr lang="en" sz="1200">
                <a:latin typeface="Courier New"/>
                <a:ea typeface="Courier New"/>
                <a:cs typeface="Courier New"/>
                <a:sym typeface="Courier New"/>
              </a:rPr>
              <a:t> </a:t>
            </a:r>
            <a:r>
              <a:rPr b="1" lang="en" sz="1200">
                <a:latin typeface="Courier New"/>
                <a:ea typeface="Courier New"/>
                <a:cs typeface="Courier New"/>
                <a:sym typeface="Courier New"/>
              </a:rPr>
              <a:t>name="password"</a:t>
            </a:r>
            <a:r>
              <a:rPr lang="en" sz="1200">
                <a:latin typeface="Courier New"/>
                <a:ea typeface="Courier New"/>
                <a:cs typeface="Courier New"/>
                <a:sym typeface="Courier New"/>
              </a:rPr>
              <a:t>&gt; </a:t>
            </a:r>
            <a:r>
              <a:rPr b="1" lang="en" sz="1200">
                <a:latin typeface="Courier New"/>
                <a:ea typeface="Courier New"/>
                <a:cs typeface="Courier New"/>
                <a:sym typeface="Courier New"/>
              </a:rPr>
              <a:t>&lt;!-- Part D --&gt;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&lt;/div&gt;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&lt;input type="submit" value="Send"&gt;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&lt;/form&gt;</a:t>
            </a:r>
            <a:endParaRPr sz="1200">
              <a:latin typeface="Courier New"/>
              <a:ea typeface="Courier New"/>
              <a:cs typeface="Courier New"/>
              <a:sym typeface="Courier New"/>
            </a:endParaRPr>
          </a:p>
          <a:p>
            <a:pPr indent="0" lvl="0" marL="0" rtl="0" algn="l">
              <a:spcBef>
                <a:spcPts val="0"/>
              </a:spcBef>
              <a:spcAft>
                <a:spcPts val="0"/>
              </a:spcAft>
              <a:buNone/>
            </a:pPr>
            <a:r>
              <a:rPr lang="en" sz="1600"/>
              <a:t>You can use whatever value you want for the name attribute in each.</a:t>
            </a:r>
            <a:endParaRPr sz="1200">
              <a:latin typeface="Courier New"/>
              <a:ea typeface="Courier New"/>
              <a:cs typeface="Courier New"/>
              <a:sym typeface="Courier New"/>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pic>
        <p:nvPicPr>
          <p:cNvPr id="149" name="Google Shape;149;p35"/>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Creating a form</a:t>
            </a:r>
            <a:endParaRPr/>
          </a:p>
        </p:txBody>
      </p:sp>
      <p:sp>
        <p:nvSpPr>
          <p:cNvPr id="155" name="Google Shape;155;p36"/>
          <p:cNvSpPr txBox="1"/>
          <p:nvPr>
            <p:ph idx="1" type="body"/>
          </p:nvPr>
        </p:nvSpPr>
        <p:spPr>
          <a:xfrm>
            <a:off x="637450" y="868300"/>
            <a:ext cx="7588500" cy="3989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Forms take on much more significance now compared to what you learned about them in Web Fundamentals!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Here is what an HTML form will look like:</a:t>
            </a:r>
            <a:endParaRPr sz="1600"/>
          </a:p>
          <a:p>
            <a:pPr indent="0" lvl="0" marL="0" rtl="0" algn="l">
              <a:spcBef>
                <a:spcPts val="0"/>
              </a:spcBef>
              <a:spcAft>
                <a:spcPts val="0"/>
              </a:spcAft>
              <a:buNone/>
            </a:pPr>
            <a:r>
              <a:rPr lang="en" sz="1200">
                <a:latin typeface="Courier New"/>
                <a:ea typeface="Courier New"/>
                <a:cs typeface="Courier New"/>
                <a:sym typeface="Courier New"/>
              </a:rPr>
              <a:t>&lt;form </a:t>
            </a:r>
            <a:r>
              <a:rPr b="1" lang="en" sz="1200">
                <a:solidFill>
                  <a:srgbClr val="E69138"/>
                </a:solidFill>
                <a:latin typeface="Courier New"/>
                <a:ea typeface="Courier New"/>
                <a:cs typeface="Courier New"/>
                <a:sym typeface="Courier New"/>
              </a:rPr>
              <a:t>action=</a:t>
            </a:r>
            <a:r>
              <a:rPr b="1" lang="en" sz="1200">
                <a:solidFill>
                  <a:srgbClr val="E69138"/>
                </a:solidFill>
                <a:latin typeface="Courier New"/>
                <a:ea typeface="Courier New"/>
                <a:cs typeface="Courier New"/>
                <a:sym typeface="Courier New"/>
              </a:rPr>
              <a:t>"/route/to/send/data/to"</a:t>
            </a:r>
            <a:r>
              <a:rPr lang="en" sz="1200">
                <a:latin typeface="Courier New"/>
                <a:ea typeface="Courier New"/>
                <a:cs typeface="Courier New"/>
                <a:sym typeface="Courier New"/>
              </a:rPr>
              <a:t> </a:t>
            </a:r>
            <a:r>
              <a:rPr b="1" lang="en" sz="1200">
                <a:solidFill>
                  <a:srgbClr val="1155CC"/>
                </a:solidFill>
                <a:latin typeface="Courier New"/>
                <a:ea typeface="Courier New"/>
                <a:cs typeface="Courier New"/>
                <a:sym typeface="Courier New"/>
              </a:rPr>
              <a:t>method="POST"</a:t>
            </a:r>
            <a:r>
              <a:rPr lang="en" sz="1200">
                <a:latin typeface="Courier New"/>
                <a:ea typeface="Courier New"/>
                <a:cs typeface="Courier New"/>
                <a:sym typeface="Courier New"/>
              </a:rPr>
              <a:t>&gt;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&lt;div&gt;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&lt;label&gt;Favorite word:&lt;/label&gt;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&lt;input type="text" </a:t>
            </a:r>
            <a:r>
              <a:rPr b="1" lang="en" sz="1200">
                <a:solidFill>
                  <a:srgbClr val="741B47"/>
                </a:solidFill>
                <a:latin typeface="Courier New"/>
                <a:ea typeface="Courier New"/>
                <a:cs typeface="Courier New"/>
                <a:sym typeface="Courier New"/>
              </a:rPr>
              <a:t>name="word"</a:t>
            </a:r>
            <a:r>
              <a:rPr lang="en" sz="1200">
                <a:latin typeface="Courier New"/>
                <a:ea typeface="Courier New"/>
                <a:cs typeface="Courier New"/>
                <a:sym typeface="Courier New"/>
              </a:rPr>
              <a:t>&gt;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&lt;/div&gt;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r>
              <a:rPr b="1" lang="en" sz="1200">
                <a:solidFill>
                  <a:srgbClr val="6AA84F"/>
                </a:solidFill>
                <a:latin typeface="Courier New"/>
                <a:ea typeface="Courier New"/>
                <a:cs typeface="Courier New"/>
                <a:sym typeface="Courier New"/>
              </a:rPr>
              <a:t>&lt;input type="submit" value="Send"&gt;</a:t>
            </a:r>
            <a:endParaRPr b="1" sz="1200">
              <a:solidFill>
                <a:srgbClr val="6AA84F"/>
              </a:solidFill>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&lt;/form&gt;</a:t>
            </a:r>
            <a:endParaRPr sz="1200">
              <a:latin typeface="Courier New"/>
              <a:ea typeface="Courier New"/>
              <a:cs typeface="Courier New"/>
              <a:sym typeface="Courier New"/>
            </a:endParaRPr>
          </a:p>
          <a:p>
            <a:pPr indent="-330200" lvl="0" marL="457200" rtl="0" algn="l">
              <a:spcBef>
                <a:spcPts val="0"/>
              </a:spcBef>
              <a:spcAft>
                <a:spcPts val="0"/>
              </a:spcAft>
              <a:buClr>
                <a:srgbClr val="E69138"/>
              </a:buClr>
              <a:buSzPts val="1600"/>
              <a:buChar char="●"/>
            </a:pPr>
            <a:r>
              <a:rPr b="1" lang="en" sz="1600">
                <a:solidFill>
                  <a:srgbClr val="E69138"/>
                </a:solidFill>
              </a:rPr>
              <a:t>action</a:t>
            </a:r>
            <a:r>
              <a:rPr lang="en" sz="1600">
                <a:solidFill>
                  <a:srgbClr val="E69138"/>
                </a:solidFill>
              </a:rPr>
              <a:t>: The route you will send the data to (don’t forget the leading “/”)</a:t>
            </a:r>
            <a:endParaRPr sz="1600">
              <a:solidFill>
                <a:srgbClr val="E69138"/>
              </a:solidFill>
            </a:endParaRPr>
          </a:p>
          <a:p>
            <a:pPr indent="-330200" lvl="0" marL="457200" rtl="0" algn="l">
              <a:spcBef>
                <a:spcPts val="0"/>
              </a:spcBef>
              <a:spcAft>
                <a:spcPts val="0"/>
              </a:spcAft>
              <a:buClr>
                <a:srgbClr val="1155CC"/>
              </a:buClr>
              <a:buSzPts val="1600"/>
              <a:buChar char="●"/>
            </a:pPr>
            <a:r>
              <a:rPr b="1" lang="en" sz="1600">
                <a:solidFill>
                  <a:srgbClr val="1155CC"/>
                </a:solidFill>
              </a:rPr>
              <a:t>m</a:t>
            </a:r>
            <a:r>
              <a:rPr b="1" lang="en" sz="1600">
                <a:solidFill>
                  <a:srgbClr val="1155CC"/>
                </a:solidFill>
              </a:rPr>
              <a:t>ethod:</a:t>
            </a:r>
            <a:r>
              <a:rPr lang="en" sz="1600">
                <a:solidFill>
                  <a:srgbClr val="1155CC"/>
                </a:solidFill>
              </a:rPr>
              <a:t> Needed to make this a POST request; otherwise if it’s not mentioned, the form will be sent as a GET request by default</a:t>
            </a:r>
            <a:endParaRPr sz="1600">
              <a:solidFill>
                <a:srgbClr val="1155CC"/>
              </a:solidFill>
            </a:endParaRPr>
          </a:p>
          <a:p>
            <a:pPr indent="-330200" lvl="0" marL="457200" rtl="0" algn="l">
              <a:spcBef>
                <a:spcPts val="0"/>
              </a:spcBef>
              <a:spcAft>
                <a:spcPts val="0"/>
              </a:spcAft>
              <a:buClr>
                <a:srgbClr val="741B47"/>
              </a:buClr>
              <a:buSzPts val="1600"/>
              <a:buChar char="●"/>
            </a:pPr>
            <a:r>
              <a:rPr lang="en" sz="1600">
                <a:solidFill>
                  <a:srgbClr val="741B47"/>
                </a:solidFill>
              </a:rPr>
              <a:t>ALL HTML tags that have something you can fill out, like &lt;input&gt;, &lt;textarea&gt;, etc. need a </a:t>
            </a:r>
            <a:r>
              <a:rPr b="1" lang="en" sz="1600">
                <a:solidFill>
                  <a:srgbClr val="741B47"/>
                </a:solidFill>
              </a:rPr>
              <a:t>name</a:t>
            </a:r>
            <a:r>
              <a:rPr lang="en" sz="1600">
                <a:solidFill>
                  <a:srgbClr val="741B47"/>
                </a:solidFill>
              </a:rPr>
              <a:t> attribute that defines a variable that will hold the value</a:t>
            </a:r>
            <a:endParaRPr sz="1600">
              <a:solidFill>
                <a:srgbClr val="741B47"/>
              </a:solidFill>
            </a:endParaRPr>
          </a:p>
          <a:p>
            <a:pPr indent="-330200" lvl="0" marL="457200" rtl="0" algn="l">
              <a:spcBef>
                <a:spcPts val="0"/>
              </a:spcBef>
              <a:spcAft>
                <a:spcPts val="0"/>
              </a:spcAft>
              <a:buClr>
                <a:srgbClr val="6AA84F"/>
              </a:buClr>
              <a:buSzPts val="1600"/>
              <a:buChar char="●"/>
            </a:pPr>
            <a:r>
              <a:rPr lang="en" sz="1600">
                <a:solidFill>
                  <a:srgbClr val="6AA84F"/>
                </a:solidFill>
              </a:rPr>
              <a:t>Need a </a:t>
            </a:r>
            <a:r>
              <a:rPr lang="en" sz="1200">
                <a:solidFill>
                  <a:srgbClr val="6AA84F"/>
                </a:solidFill>
                <a:latin typeface="Courier New"/>
                <a:ea typeface="Courier New"/>
                <a:cs typeface="Courier New"/>
                <a:sym typeface="Courier New"/>
              </a:rPr>
              <a:t>&lt;button&gt;</a:t>
            </a:r>
            <a:r>
              <a:rPr lang="en" sz="1600">
                <a:solidFill>
                  <a:srgbClr val="6AA84F"/>
                </a:solidFill>
              </a:rPr>
              <a:t> or </a:t>
            </a:r>
            <a:r>
              <a:rPr lang="en" sz="1200">
                <a:solidFill>
                  <a:srgbClr val="6AA84F"/>
                </a:solidFill>
                <a:latin typeface="Courier New"/>
                <a:ea typeface="Courier New"/>
                <a:cs typeface="Courier New"/>
                <a:sym typeface="Courier New"/>
              </a:rPr>
              <a:t>&lt;input type=</a:t>
            </a:r>
            <a:r>
              <a:rPr lang="en" sz="1200">
                <a:solidFill>
                  <a:srgbClr val="6AA84F"/>
                </a:solidFill>
                <a:latin typeface="Courier New"/>
                <a:ea typeface="Courier New"/>
                <a:cs typeface="Courier New"/>
                <a:sym typeface="Courier New"/>
              </a:rPr>
              <a:t>"submit"</a:t>
            </a:r>
            <a:r>
              <a:rPr lang="en" sz="1200">
                <a:solidFill>
                  <a:srgbClr val="6AA84F"/>
                </a:solidFill>
                <a:latin typeface="Courier New"/>
                <a:ea typeface="Courier New"/>
                <a:cs typeface="Courier New"/>
                <a:sym typeface="Courier New"/>
              </a:rPr>
              <a:t>&gt;</a:t>
            </a:r>
            <a:r>
              <a:rPr lang="en" sz="1600">
                <a:solidFill>
                  <a:srgbClr val="6AA84F"/>
                </a:solidFill>
              </a:rPr>
              <a:t> to </a:t>
            </a:r>
            <a:r>
              <a:rPr b="1" lang="en" sz="1600">
                <a:solidFill>
                  <a:srgbClr val="6AA84F"/>
                </a:solidFill>
              </a:rPr>
              <a:t>submit </a:t>
            </a:r>
            <a:r>
              <a:rPr lang="en" sz="1600">
                <a:solidFill>
                  <a:srgbClr val="6AA84F"/>
                </a:solidFill>
              </a:rPr>
              <a:t>the data</a:t>
            </a:r>
            <a:endParaRPr sz="1600">
              <a:solidFill>
                <a:srgbClr val="6AA84F"/>
              </a:solidFill>
            </a:endParaRPr>
          </a:p>
        </p:txBody>
      </p:sp>
      <p:pic>
        <p:nvPicPr>
          <p:cNvPr id="156" name="Google Shape;156;p36"/>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7"/>
          <p:cNvSpPr txBox="1"/>
          <p:nvPr>
            <p:ph type="title"/>
          </p:nvPr>
        </p:nvSpPr>
        <p:spPr>
          <a:xfrm>
            <a:off x="5046600" y="1502425"/>
            <a:ext cx="3716700" cy="1210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Anatomy of a Form</a:t>
            </a:r>
            <a:endParaRPr sz="4500"/>
          </a:p>
        </p:txBody>
      </p:sp>
      <p:pic>
        <p:nvPicPr>
          <p:cNvPr id="162" name="Google Shape;162;p37"/>
          <p:cNvPicPr preferRelativeResize="0"/>
          <p:nvPr/>
        </p:nvPicPr>
        <p:blipFill>
          <a:blip r:embed="rId3">
            <a:alphaModFix/>
          </a:blip>
          <a:stretch>
            <a:fillRect/>
          </a:stretch>
        </p:blipFill>
        <p:spPr>
          <a:xfrm>
            <a:off x="7225649" y="133900"/>
            <a:ext cx="1918349" cy="831275"/>
          </a:xfrm>
          <a:prstGeom prst="rect">
            <a:avLst/>
          </a:prstGeom>
          <a:noFill/>
          <a:ln>
            <a:noFill/>
          </a:ln>
        </p:spPr>
      </p:pic>
      <p:pic>
        <p:nvPicPr>
          <p:cNvPr id="163" name="Google Shape;163;p37"/>
          <p:cNvPicPr preferRelativeResize="0"/>
          <p:nvPr/>
        </p:nvPicPr>
        <p:blipFill>
          <a:blip r:embed="rId4">
            <a:alphaModFix/>
          </a:blip>
          <a:stretch>
            <a:fillRect/>
          </a:stretch>
        </p:blipFill>
        <p:spPr>
          <a:xfrm>
            <a:off x="81950" y="80150"/>
            <a:ext cx="4013474" cy="4729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67" name="Shape 167"/>
        <p:cNvGrpSpPr/>
        <p:nvPr/>
      </p:nvGrpSpPr>
      <p:grpSpPr>
        <a:xfrm>
          <a:off x="0" y="0"/>
          <a:ext cx="0" cy="0"/>
          <a:chOff x="0" y="0"/>
          <a:chExt cx="0" cy="0"/>
        </a:xfrm>
      </p:grpSpPr>
      <p:sp>
        <p:nvSpPr>
          <p:cNvPr id="168" name="Google Shape;168;p38"/>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3</a:t>
            </a:r>
            <a:endParaRPr/>
          </a:p>
        </p:txBody>
      </p:sp>
      <p:sp>
        <p:nvSpPr>
          <p:cNvPr id="169" name="Google Shape;169;p38"/>
          <p:cNvSpPr txBox="1"/>
          <p:nvPr>
            <p:ph idx="1" type="body"/>
          </p:nvPr>
        </p:nvSpPr>
        <p:spPr>
          <a:xfrm>
            <a:off x="637450" y="965175"/>
            <a:ext cx="7588500" cy="3599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Here is the “/add_user” method in the server.py (later on, future controller file).  Fill in the missing pieces.  (Don’t worry about importing commands.)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200">
                <a:latin typeface="Courier New"/>
                <a:ea typeface="Courier New"/>
                <a:cs typeface="Courier New"/>
                <a:sym typeface="Courier New"/>
              </a:rPr>
              <a:t>@app.route("/add_user") </a:t>
            </a:r>
            <a:r>
              <a:rPr b="1" lang="en" sz="1200">
                <a:latin typeface="Courier New"/>
                <a:ea typeface="Courier New"/>
                <a:cs typeface="Courier New"/>
                <a:sym typeface="Courier New"/>
              </a:rPr>
              <a:t># Part A</a:t>
            </a:r>
            <a:endParaRPr b="1"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def create_user():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 Print the name and password here</a:t>
            </a:r>
            <a:endParaRPr b="1"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 </a:t>
            </a:r>
            <a:r>
              <a:rPr b="1" lang="en" sz="1200">
                <a:latin typeface="Courier New"/>
                <a:ea typeface="Courier New"/>
                <a:cs typeface="Courier New"/>
                <a:sym typeface="Courier New"/>
              </a:rPr>
              <a:t># Part B - print the name from the form</a:t>
            </a:r>
            <a:endParaRPr b="1"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 </a:t>
            </a:r>
            <a:r>
              <a:rPr b="1" lang="en" sz="1200">
                <a:latin typeface="Courier New"/>
                <a:ea typeface="Courier New"/>
                <a:cs typeface="Courier New"/>
                <a:sym typeface="Courier New"/>
              </a:rPr>
              <a:t># Part C - print the email from the form</a:t>
            </a:r>
            <a:endParaRPr b="1"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pass # We will return something in a bit (see next question)!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pic>
        <p:nvPicPr>
          <p:cNvPr id="170" name="Google Shape;170;p38"/>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74" name="Shape 174"/>
        <p:cNvGrpSpPr/>
        <p:nvPr/>
      </p:nvGrpSpPr>
      <p:grpSpPr>
        <a:xfrm>
          <a:off x="0" y="0"/>
          <a:ext cx="0" cy="0"/>
          <a:chOff x="0" y="0"/>
          <a:chExt cx="0" cy="0"/>
        </a:xfrm>
      </p:grpSpPr>
      <p:sp>
        <p:nvSpPr>
          <p:cNvPr id="175" name="Google Shape;175;p39"/>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3</a:t>
            </a:r>
            <a:endParaRPr/>
          </a:p>
        </p:txBody>
      </p:sp>
      <p:sp>
        <p:nvSpPr>
          <p:cNvPr id="176" name="Google Shape;176;p39"/>
          <p:cNvSpPr txBox="1"/>
          <p:nvPr>
            <p:ph idx="1" type="body"/>
          </p:nvPr>
        </p:nvSpPr>
        <p:spPr>
          <a:xfrm>
            <a:off x="637450" y="965175"/>
            <a:ext cx="7588500" cy="3599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Here is the “/add_user” method in the server.py (later on, future controller file).  Fill in the missing pieces.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ANSWER:</a:t>
            </a:r>
            <a:endParaRPr sz="1600"/>
          </a:p>
          <a:p>
            <a:pPr indent="0" lvl="0" marL="0" rtl="0" algn="l">
              <a:spcBef>
                <a:spcPts val="0"/>
              </a:spcBef>
              <a:spcAft>
                <a:spcPts val="0"/>
              </a:spcAft>
              <a:buNone/>
            </a:pPr>
            <a:r>
              <a:rPr b="1" lang="en" sz="1200">
                <a:latin typeface="Courier New"/>
                <a:ea typeface="Courier New"/>
                <a:cs typeface="Courier New"/>
                <a:sym typeface="Courier New"/>
              </a:rPr>
              <a:t># Do NOT confuse this with method="POST" in the HTML!</a:t>
            </a:r>
            <a:endParaRPr sz="1600"/>
          </a:p>
          <a:p>
            <a:pPr indent="0" lvl="0" marL="0" rtl="0" algn="l">
              <a:spcBef>
                <a:spcPts val="0"/>
              </a:spcBef>
              <a:spcAft>
                <a:spcPts val="0"/>
              </a:spcAft>
              <a:buNone/>
            </a:pPr>
            <a:r>
              <a:rPr lang="en" sz="1200">
                <a:latin typeface="Courier New"/>
                <a:ea typeface="Courier New"/>
                <a:cs typeface="Courier New"/>
                <a:sym typeface="Courier New"/>
              </a:rPr>
              <a:t>@app.route("/add_user"</a:t>
            </a:r>
            <a:r>
              <a:rPr b="1" lang="en" sz="1200">
                <a:latin typeface="Courier New"/>
                <a:ea typeface="Courier New"/>
                <a:cs typeface="Courier New"/>
                <a:sym typeface="Courier New"/>
              </a:rPr>
              <a:t>, methods=[</a:t>
            </a:r>
            <a:r>
              <a:rPr b="1" lang="en" sz="1200">
                <a:latin typeface="Courier New"/>
                <a:ea typeface="Courier New"/>
                <a:cs typeface="Courier New"/>
                <a:sym typeface="Courier New"/>
              </a:rPr>
              <a:t>"POST"</a:t>
            </a:r>
            <a:r>
              <a:rPr b="1" lang="en" sz="1200">
                <a:latin typeface="Courier New"/>
                <a:ea typeface="Courier New"/>
                <a:cs typeface="Courier New"/>
                <a:sym typeface="Courier New"/>
              </a:rPr>
              <a:t>]</a:t>
            </a: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def create_user():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 Print the name and password here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a:t>
            </a:r>
            <a:r>
              <a:rPr b="1" lang="en" sz="1200">
                <a:latin typeface="Courier New"/>
                <a:ea typeface="Courier New"/>
                <a:cs typeface="Courier New"/>
                <a:sym typeface="Courier New"/>
              </a:rPr>
              <a:t>request.form["name"]</a:t>
            </a:r>
            <a:r>
              <a:rPr lang="en" sz="1200">
                <a:latin typeface="Courier New"/>
                <a:ea typeface="Courier New"/>
                <a:cs typeface="Courier New"/>
                <a:sym typeface="Courier New"/>
              </a:rPr>
              <a:t>) # You have to match your names EXACTLY!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a:t>
            </a:r>
            <a:r>
              <a:rPr b="1" lang="en" sz="1200">
                <a:latin typeface="Courier New"/>
                <a:ea typeface="Courier New"/>
                <a:cs typeface="Courier New"/>
                <a:sym typeface="Courier New"/>
              </a:rPr>
              <a:t>request.form["email"]</a:t>
            </a:r>
            <a:r>
              <a:rPr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pass</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600"/>
              <a:t>At the top of the server.py file:</a:t>
            </a:r>
            <a:endParaRPr sz="1600"/>
          </a:p>
          <a:p>
            <a:pPr indent="0" lvl="0" marL="0" rtl="0" algn="l">
              <a:spcBef>
                <a:spcPts val="0"/>
              </a:spcBef>
              <a:spcAft>
                <a:spcPts val="0"/>
              </a:spcAft>
              <a:buNone/>
            </a:pPr>
            <a:r>
              <a:rPr lang="en" sz="1200">
                <a:latin typeface="Courier New"/>
                <a:ea typeface="Courier New"/>
                <a:cs typeface="Courier New"/>
                <a:sym typeface="Courier New"/>
              </a:rPr>
              <a:t>from flask import request</a:t>
            </a:r>
            <a:endParaRPr sz="1200">
              <a:latin typeface="Courier New"/>
              <a:ea typeface="Courier New"/>
              <a:cs typeface="Courier New"/>
              <a:sym typeface="Courier New"/>
            </a:endParaRPr>
          </a:p>
          <a:p>
            <a:pPr indent="0" lvl="0" marL="0" rtl="0" algn="l">
              <a:spcBef>
                <a:spcPts val="0"/>
              </a:spcBef>
              <a:spcAft>
                <a:spcPts val="0"/>
              </a:spcAft>
              <a:buNone/>
            </a:pPr>
            <a:r>
              <a:t/>
            </a:r>
            <a:endParaRPr sz="1600"/>
          </a:p>
        </p:txBody>
      </p:sp>
      <p:pic>
        <p:nvPicPr>
          <p:cNvPr id="177" name="Google Shape;177;p39"/>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0"/>
          <p:cNvSpPr txBox="1"/>
          <p:nvPr>
            <p:ph type="title"/>
          </p:nvPr>
        </p:nvSpPr>
        <p:spPr>
          <a:xfrm>
            <a:off x="1093494" y="2252994"/>
            <a:ext cx="6957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Demo of sending and </a:t>
            </a:r>
            <a:endParaRPr/>
          </a:p>
          <a:p>
            <a:pPr indent="0" lvl="0" marL="0" rtl="0" algn="ctr">
              <a:spcBef>
                <a:spcPts val="0"/>
              </a:spcBef>
              <a:spcAft>
                <a:spcPts val="0"/>
              </a:spcAft>
              <a:buNone/>
            </a:pPr>
            <a:r>
              <a:rPr lang="en"/>
              <a:t>retrieving form data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1"/>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Grabbing data sent via the form</a:t>
            </a:r>
            <a:endParaRPr/>
          </a:p>
        </p:txBody>
      </p:sp>
      <p:sp>
        <p:nvSpPr>
          <p:cNvPr id="188" name="Google Shape;188;p41"/>
          <p:cNvSpPr txBox="1"/>
          <p:nvPr>
            <p:ph idx="1" type="body"/>
          </p:nvPr>
        </p:nvSpPr>
        <p:spPr>
          <a:xfrm>
            <a:off x="637450" y="965175"/>
            <a:ext cx="7588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Remember to import request in your file!</a:t>
            </a:r>
            <a:endParaRPr sz="1600"/>
          </a:p>
          <a:p>
            <a:pPr indent="0" lvl="0" marL="0" rtl="0" algn="l">
              <a:spcBef>
                <a:spcPts val="0"/>
              </a:spcBef>
              <a:spcAft>
                <a:spcPts val="0"/>
              </a:spcAft>
              <a:buNone/>
            </a:pPr>
            <a:r>
              <a:rPr lang="en" sz="1200">
                <a:latin typeface="Courier New"/>
                <a:ea typeface="Courier New"/>
                <a:cs typeface="Courier New"/>
                <a:sym typeface="Courier New"/>
              </a:rPr>
              <a:t>from flask import request</a:t>
            </a:r>
            <a:endParaRPr sz="1200">
              <a:latin typeface="Courier New"/>
              <a:ea typeface="Courier New"/>
              <a:cs typeface="Courier New"/>
              <a:sym typeface="Courier New"/>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600"/>
              <a:t>In your route:</a:t>
            </a:r>
            <a:endParaRPr sz="1600"/>
          </a:p>
          <a:p>
            <a:pPr indent="0" lvl="0" marL="0" rtl="0" algn="l">
              <a:spcBef>
                <a:spcPts val="0"/>
              </a:spcBef>
              <a:spcAft>
                <a:spcPts val="0"/>
              </a:spcAft>
              <a:buNone/>
            </a:pPr>
            <a:r>
              <a:rPr lang="en" sz="1200">
                <a:latin typeface="Courier New"/>
                <a:ea typeface="Courier New"/>
                <a:cs typeface="Courier New"/>
                <a:sym typeface="Courier New"/>
              </a:rPr>
              <a:t>@app.route("/route/to/send/data/to"</a:t>
            </a:r>
            <a:r>
              <a:rPr b="1" lang="en" sz="1200">
                <a:latin typeface="Courier New"/>
                <a:ea typeface="Courier New"/>
                <a:cs typeface="Courier New"/>
                <a:sym typeface="Courier New"/>
              </a:rPr>
              <a:t>, methods=["POST"]</a:t>
            </a: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def handle_data():</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print(request.form) # request.form is a dictionary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print(request.form["word"]) # print value linked to input with name="word"</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pass # Will replace this in the next few slides!</a:t>
            </a:r>
            <a:endParaRPr sz="1200">
              <a:latin typeface="Courier New"/>
              <a:ea typeface="Courier New"/>
              <a:cs typeface="Courier New"/>
              <a:sym typeface="Courier New"/>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600"/>
              <a:t>Use </a:t>
            </a:r>
            <a:r>
              <a:rPr lang="en" sz="1200">
                <a:latin typeface="Courier New"/>
                <a:ea typeface="Courier New"/>
                <a:cs typeface="Courier New"/>
                <a:sym typeface="Courier New"/>
              </a:rPr>
              <a:t>request.form[</a:t>
            </a:r>
            <a:r>
              <a:rPr lang="en" sz="1200">
                <a:latin typeface="Courier New"/>
                <a:ea typeface="Courier New"/>
                <a:cs typeface="Courier New"/>
                <a:sym typeface="Courier New"/>
              </a:rPr>
              <a:t>"variable_from_name_in_HTML"]</a:t>
            </a:r>
            <a:r>
              <a:rPr lang="en" sz="1500"/>
              <a:t> to grab data from the form!</a:t>
            </a:r>
            <a:endParaRPr sz="1500"/>
          </a:p>
          <a:p>
            <a:pPr indent="0" lvl="0" marL="0" rtl="0" algn="l">
              <a:spcBef>
                <a:spcPts val="0"/>
              </a:spcBef>
              <a:spcAft>
                <a:spcPts val="0"/>
              </a:spcAft>
              <a:buNone/>
            </a:pPr>
            <a:r>
              <a:t/>
            </a:r>
            <a:endParaRPr sz="1200"/>
          </a:p>
          <a:p>
            <a:pPr indent="0" lvl="0" marL="0" rtl="0" algn="l">
              <a:spcBef>
                <a:spcPts val="0"/>
              </a:spcBef>
              <a:spcAft>
                <a:spcPts val="0"/>
              </a:spcAft>
              <a:buNone/>
            </a:pPr>
            <a:r>
              <a:rPr lang="en" sz="1600"/>
              <a:t>NOTE: Even for input types like number and date, you get a string back!!!  So you need to convert accordingly if needed, so int() for example to convert to an integer.</a:t>
            </a:r>
            <a:endParaRPr sz="1600"/>
          </a:p>
          <a:p>
            <a:pPr indent="0" lvl="0" marL="0" rtl="0" algn="l">
              <a:spcBef>
                <a:spcPts val="0"/>
              </a:spcBef>
              <a:spcAft>
                <a:spcPts val="0"/>
              </a:spcAft>
              <a:buNone/>
            </a:pPr>
            <a:r>
              <a:t/>
            </a:r>
            <a:endParaRPr sz="1200"/>
          </a:p>
          <a:p>
            <a:pPr indent="0" lvl="0" marL="0" rtl="0" algn="l">
              <a:spcBef>
                <a:spcPts val="0"/>
              </a:spcBef>
              <a:spcAft>
                <a:spcPts val="0"/>
              </a:spcAft>
              <a:buNone/>
            </a:pPr>
            <a:r>
              <a:rPr b="1" lang="en" sz="1600"/>
              <a:t>IMPORTANT: Whatever you used for the name attribute in your inputs in the HTML file MUST match EXACTLY the spelling of the key inside the quotes when using request.form!  </a:t>
            </a:r>
            <a:r>
              <a:rPr b="1" lang="en" sz="1600"/>
              <a:t>Also make sure your route names match!!</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pic>
        <p:nvPicPr>
          <p:cNvPr id="189" name="Google Shape;189;p41"/>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2"/>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Grabbing data sent via the form</a:t>
            </a:r>
            <a:endParaRPr/>
          </a:p>
        </p:txBody>
      </p:sp>
      <p:sp>
        <p:nvSpPr>
          <p:cNvPr id="195" name="Google Shape;195;p42"/>
          <p:cNvSpPr txBox="1"/>
          <p:nvPr>
            <p:ph idx="1" type="body"/>
          </p:nvPr>
        </p:nvSpPr>
        <p:spPr>
          <a:xfrm>
            <a:off x="637450" y="965175"/>
            <a:ext cx="7588500" cy="38319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sz="1600">
                <a:solidFill>
                  <a:srgbClr val="FF0000"/>
                </a:solidFill>
              </a:rPr>
              <a:t>IMPORTANT: Whatever you used for the name attribute in your inputs in the HTML file MUST match EXACTLY the spelling of the key inside the quotes when using request.form!  </a:t>
            </a:r>
            <a:r>
              <a:rPr b="1" lang="en" sz="1600">
                <a:solidFill>
                  <a:srgbClr val="3C78D8"/>
                </a:solidFill>
              </a:rPr>
              <a:t>Also make sure your route names match!!</a:t>
            </a:r>
            <a:endParaRPr b="1" sz="1200">
              <a:solidFill>
                <a:srgbClr val="3C78D8"/>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a:t>In your route:</a:t>
            </a:r>
            <a:endParaRPr sz="1400"/>
          </a:p>
          <a:p>
            <a:pPr indent="0" lvl="0" marL="0" rtl="0" algn="l">
              <a:spcBef>
                <a:spcPts val="0"/>
              </a:spcBef>
              <a:spcAft>
                <a:spcPts val="0"/>
              </a:spcAft>
              <a:buNone/>
            </a:pPr>
            <a:r>
              <a:rPr lang="en" sz="1200">
                <a:latin typeface="Courier New"/>
                <a:ea typeface="Courier New"/>
                <a:cs typeface="Courier New"/>
                <a:sym typeface="Courier New"/>
              </a:rPr>
              <a:t>@app.route("</a:t>
            </a:r>
            <a:r>
              <a:rPr b="1" lang="en" sz="1200">
                <a:solidFill>
                  <a:srgbClr val="3C78D8"/>
                </a:solidFill>
                <a:latin typeface="Courier New"/>
                <a:ea typeface="Courier New"/>
                <a:cs typeface="Courier New"/>
                <a:sym typeface="Courier New"/>
              </a:rPr>
              <a:t>/route/to/send/data/to</a:t>
            </a:r>
            <a:r>
              <a:rPr lang="en" sz="1200">
                <a:latin typeface="Courier New"/>
                <a:ea typeface="Courier New"/>
                <a:cs typeface="Courier New"/>
                <a:sym typeface="Courier New"/>
              </a:rPr>
              <a:t>"</a:t>
            </a:r>
            <a:r>
              <a:rPr b="1" lang="en" sz="1200">
                <a:latin typeface="Courier New"/>
                <a:ea typeface="Courier New"/>
                <a:cs typeface="Courier New"/>
                <a:sym typeface="Courier New"/>
              </a:rPr>
              <a:t>, </a:t>
            </a:r>
            <a:r>
              <a:rPr b="1" lang="en" sz="1200">
                <a:solidFill>
                  <a:srgbClr val="A64D79"/>
                </a:solidFill>
                <a:latin typeface="Courier New"/>
                <a:ea typeface="Courier New"/>
                <a:cs typeface="Courier New"/>
                <a:sym typeface="Courier New"/>
              </a:rPr>
              <a:t>methods=["POST"]</a:t>
            </a: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def handle_data():</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print(request.form) # request.form is a dictionary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print(request.form["</a:t>
            </a:r>
            <a:r>
              <a:rPr b="1" lang="en" sz="1200">
                <a:solidFill>
                  <a:srgbClr val="FF0000"/>
                </a:solidFill>
                <a:latin typeface="Courier New"/>
                <a:ea typeface="Courier New"/>
                <a:cs typeface="Courier New"/>
                <a:sym typeface="Courier New"/>
              </a:rPr>
              <a:t>word</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pass # Will replace this in the next few slides!</a:t>
            </a:r>
            <a:endParaRPr sz="1200">
              <a:latin typeface="Courier New"/>
              <a:ea typeface="Courier New"/>
              <a:cs typeface="Courier New"/>
              <a:sym typeface="Courier New"/>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a:t>In the HTML:</a:t>
            </a:r>
            <a:endParaRPr sz="1400"/>
          </a:p>
          <a:p>
            <a:pPr indent="0" lvl="0" marL="0" rtl="0" algn="l">
              <a:spcBef>
                <a:spcPts val="0"/>
              </a:spcBef>
              <a:spcAft>
                <a:spcPts val="0"/>
              </a:spcAft>
              <a:buNone/>
            </a:pPr>
            <a:r>
              <a:rPr lang="en" sz="1200">
                <a:latin typeface="Courier New"/>
                <a:ea typeface="Courier New"/>
                <a:cs typeface="Courier New"/>
                <a:sym typeface="Courier New"/>
              </a:rPr>
              <a:t>&lt;form action="</a:t>
            </a:r>
            <a:r>
              <a:rPr b="1" lang="en" sz="1200">
                <a:solidFill>
                  <a:srgbClr val="3C78D8"/>
                </a:solidFill>
                <a:latin typeface="Courier New"/>
                <a:ea typeface="Courier New"/>
                <a:cs typeface="Courier New"/>
                <a:sym typeface="Courier New"/>
              </a:rPr>
              <a:t>/route/to/send/data/to"</a:t>
            </a:r>
            <a:r>
              <a:rPr lang="en" sz="1200">
                <a:latin typeface="Courier New"/>
                <a:ea typeface="Courier New"/>
                <a:cs typeface="Courier New"/>
                <a:sym typeface="Courier New"/>
              </a:rPr>
              <a:t> </a:t>
            </a:r>
            <a:r>
              <a:rPr b="1" lang="en" sz="1200">
                <a:solidFill>
                  <a:srgbClr val="A64D79"/>
                </a:solidFill>
                <a:latin typeface="Courier New"/>
                <a:ea typeface="Courier New"/>
                <a:cs typeface="Courier New"/>
                <a:sym typeface="Courier New"/>
              </a:rPr>
              <a:t>method="POST"</a:t>
            </a:r>
            <a:r>
              <a:rPr lang="en" sz="1200">
                <a:latin typeface="Courier New"/>
                <a:ea typeface="Courier New"/>
                <a:cs typeface="Courier New"/>
                <a:sym typeface="Courier New"/>
              </a:rPr>
              <a:t>&gt;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&lt;div&gt;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&lt;label&gt;Favorite word:&lt;/label&gt;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&lt;input type="text" </a:t>
            </a:r>
            <a:r>
              <a:rPr b="1" lang="en" sz="1200">
                <a:latin typeface="Courier New"/>
                <a:ea typeface="Courier New"/>
                <a:cs typeface="Courier New"/>
                <a:sym typeface="Courier New"/>
              </a:rPr>
              <a:t>name="</a:t>
            </a:r>
            <a:r>
              <a:rPr b="1" lang="en" sz="1200">
                <a:solidFill>
                  <a:srgbClr val="FF0000"/>
                </a:solidFill>
                <a:latin typeface="Courier New"/>
                <a:ea typeface="Courier New"/>
                <a:cs typeface="Courier New"/>
                <a:sym typeface="Courier New"/>
              </a:rPr>
              <a:t>word</a:t>
            </a:r>
            <a:r>
              <a:rPr b="1" lang="en" sz="1200">
                <a:latin typeface="Courier New"/>
                <a:ea typeface="Courier New"/>
                <a:cs typeface="Courier New"/>
                <a:sym typeface="Courier New"/>
              </a:rPr>
              <a:t>"</a:t>
            </a:r>
            <a:r>
              <a:rPr lang="en" sz="1200">
                <a:latin typeface="Courier New"/>
                <a:ea typeface="Courier New"/>
                <a:cs typeface="Courier New"/>
                <a:sym typeface="Courier New"/>
              </a:rPr>
              <a:t>&gt;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&lt;/div&gt;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&lt;input type="submit" value="Send"&gt;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&lt;/form&gt;</a:t>
            </a:r>
            <a:endParaRPr sz="1600"/>
          </a:p>
        </p:txBody>
      </p:sp>
      <p:pic>
        <p:nvPicPr>
          <p:cNvPr id="196" name="Google Shape;196;p42"/>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200" name="Shape 200"/>
        <p:cNvGrpSpPr/>
        <p:nvPr/>
      </p:nvGrpSpPr>
      <p:grpSpPr>
        <a:xfrm>
          <a:off x="0" y="0"/>
          <a:ext cx="0" cy="0"/>
          <a:chOff x="0" y="0"/>
          <a:chExt cx="0" cy="0"/>
        </a:xfrm>
      </p:grpSpPr>
      <p:sp>
        <p:nvSpPr>
          <p:cNvPr id="201" name="Google Shape;201;p43"/>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4</a:t>
            </a:r>
            <a:endParaRPr/>
          </a:p>
        </p:txBody>
      </p:sp>
      <p:sp>
        <p:nvSpPr>
          <p:cNvPr id="202" name="Google Shape;202;p43"/>
          <p:cNvSpPr txBox="1"/>
          <p:nvPr>
            <p:ph idx="1" type="body"/>
          </p:nvPr>
        </p:nvSpPr>
        <p:spPr>
          <a:xfrm>
            <a:off x="637450" y="965175"/>
            <a:ext cx="7588500" cy="3599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Here is the add_user route again.  Replace the line that has “pass” with code that sends someone to a new route called “/new_user_page”.  (Don’t worry about importing commands for this question.)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200">
                <a:latin typeface="Courier New"/>
                <a:ea typeface="Courier New"/>
                <a:cs typeface="Courier New"/>
                <a:sym typeface="Courier New"/>
              </a:rPr>
              <a:t># Do NOT confuse this with method="POST" in the HTML!</a:t>
            </a:r>
            <a:endParaRPr sz="1600"/>
          </a:p>
          <a:p>
            <a:pPr indent="0" lvl="0" marL="0" rtl="0" algn="l">
              <a:spcBef>
                <a:spcPts val="0"/>
              </a:spcBef>
              <a:spcAft>
                <a:spcPts val="0"/>
              </a:spcAft>
              <a:buNone/>
            </a:pPr>
            <a:r>
              <a:rPr lang="en" sz="1200">
                <a:latin typeface="Courier New"/>
                <a:ea typeface="Courier New"/>
                <a:cs typeface="Courier New"/>
                <a:sym typeface="Courier New"/>
              </a:rPr>
              <a:t>@app.route("/add_user"</a:t>
            </a:r>
            <a:r>
              <a:rPr b="1" lang="en" sz="1200">
                <a:latin typeface="Courier New"/>
                <a:ea typeface="Courier New"/>
                <a:cs typeface="Courier New"/>
                <a:sym typeface="Courier New"/>
              </a:rPr>
              <a:t>, </a:t>
            </a:r>
            <a:r>
              <a:rPr lang="en" sz="1200">
                <a:latin typeface="Courier New"/>
                <a:ea typeface="Courier New"/>
                <a:cs typeface="Courier New"/>
                <a:sym typeface="Courier New"/>
              </a:rPr>
              <a:t>methods=["POST"])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def create_user():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 Print the name and password here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print(request.form["name"]) # You have to match your names EXACTLY!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print(request.form["email"])</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pass # Replace this line</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pic>
        <p:nvPicPr>
          <p:cNvPr id="203" name="Google Shape;203;p43"/>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Admin stuff and reminders:</a:t>
            </a:r>
            <a:endParaRPr/>
          </a:p>
        </p:txBody>
      </p:sp>
      <p:sp>
        <p:nvSpPr>
          <p:cNvPr id="84" name="Google Shape;84;p26"/>
          <p:cNvSpPr txBox="1"/>
          <p:nvPr>
            <p:ph idx="1" type="body"/>
          </p:nvPr>
        </p:nvSpPr>
        <p:spPr>
          <a:xfrm>
            <a:off x="637450" y="965175"/>
            <a:ext cx="7998000" cy="3820800"/>
          </a:xfrm>
          <a:prstGeom prst="rect">
            <a:avLst/>
          </a:prstGeom>
        </p:spPr>
        <p:txBody>
          <a:bodyPr anchorCtr="0" anchor="t" bIns="68575" lIns="68575" spcFirstLastPara="1" rIns="68575" wrap="square" tIns="68575">
            <a:noAutofit/>
          </a:bodyPr>
          <a:lstStyle/>
          <a:p>
            <a:pPr indent="-330200" lvl="0" marL="457200" rtl="0" algn="l">
              <a:spcBef>
                <a:spcPts val="0"/>
              </a:spcBef>
              <a:spcAft>
                <a:spcPts val="0"/>
              </a:spcAft>
              <a:buSzPts val="1600"/>
              <a:buChar char="●"/>
            </a:pPr>
            <a:r>
              <a:rPr lang="en" sz="1600"/>
              <a:t>Don’t forget this week’s discussion topics!</a:t>
            </a:r>
            <a:endParaRPr sz="1600"/>
          </a:p>
          <a:p>
            <a:pPr indent="-330200" lvl="1" marL="914400" rtl="0" algn="l">
              <a:spcBef>
                <a:spcPts val="0"/>
              </a:spcBef>
              <a:spcAft>
                <a:spcPts val="0"/>
              </a:spcAft>
              <a:buSzPts val="1600"/>
              <a:buChar char="○"/>
            </a:pPr>
            <a:r>
              <a:rPr lang="en" sz="1600" u="sng">
                <a:solidFill>
                  <a:schemeClr val="hlink"/>
                </a:solidFill>
                <a:hlinkClick r:id="rId3"/>
              </a:rPr>
              <a:t>https://login.codingdojo.com/d/309/122/1196</a:t>
            </a:r>
            <a:r>
              <a:rPr lang="en" sz="1600"/>
              <a:t> </a:t>
            </a:r>
            <a:endParaRPr sz="1600"/>
          </a:p>
          <a:p>
            <a:pPr indent="-330200" lvl="1" marL="914400" rtl="0" algn="l">
              <a:spcBef>
                <a:spcPts val="0"/>
              </a:spcBef>
              <a:spcAft>
                <a:spcPts val="0"/>
              </a:spcAft>
              <a:buSzPts val="1600"/>
              <a:buChar char="○"/>
            </a:pPr>
            <a:r>
              <a:rPr lang="en" sz="1600" u="sng">
                <a:solidFill>
                  <a:schemeClr val="hlink"/>
                </a:solidFill>
                <a:hlinkClick r:id="rId4"/>
              </a:rPr>
              <a:t>https://login.codingdojo.com/d/309/122/1197</a:t>
            </a:r>
            <a:r>
              <a:rPr lang="en" sz="1600"/>
              <a:t> </a:t>
            </a:r>
            <a:endParaRPr sz="1600"/>
          </a:p>
          <a:p>
            <a:pPr indent="-330200" lvl="1" marL="914400" rtl="0" algn="l">
              <a:spcBef>
                <a:spcPts val="0"/>
              </a:spcBef>
              <a:spcAft>
                <a:spcPts val="0"/>
              </a:spcAft>
              <a:buSzPts val="1600"/>
              <a:buChar char="○"/>
            </a:pPr>
            <a:r>
              <a:rPr lang="en" sz="1600"/>
              <a:t>Due Sunday night at 11:59 PM Pacific!  Don’t fall behind!!</a:t>
            </a:r>
            <a:endParaRPr sz="1600"/>
          </a:p>
          <a:p>
            <a:pPr indent="-330200" lvl="0" marL="457200" rtl="0" algn="l">
              <a:spcBef>
                <a:spcPts val="0"/>
              </a:spcBef>
              <a:spcAft>
                <a:spcPts val="0"/>
              </a:spcAft>
              <a:buSzPts val="1600"/>
              <a:buChar char="●"/>
            </a:pPr>
            <a:r>
              <a:rPr lang="en" sz="1600"/>
              <a:t>This week’s core assignments - there are four of them:</a:t>
            </a:r>
            <a:endParaRPr sz="1600"/>
          </a:p>
          <a:p>
            <a:pPr indent="-330200" lvl="1" marL="914400" rtl="0" algn="l">
              <a:spcBef>
                <a:spcPts val="0"/>
              </a:spcBef>
              <a:spcAft>
                <a:spcPts val="0"/>
              </a:spcAft>
              <a:buSzPts val="1600"/>
              <a:buChar char="○"/>
            </a:pPr>
            <a:r>
              <a:rPr lang="en" sz="1600"/>
              <a:t>Checkerboard</a:t>
            </a:r>
            <a:endParaRPr sz="1600"/>
          </a:p>
          <a:p>
            <a:pPr indent="-330200" lvl="1" marL="914400" rtl="0" algn="l">
              <a:spcBef>
                <a:spcPts val="0"/>
              </a:spcBef>
              <a:spcAft>
                <a:spcPts val="0"/>
              </a:spcAft>
              <a:buSzPts val="1600"/>
              <a:buChar char="○"/>
            </a:pPr>
            <a:r>
              <a:rPr lang="en" sz="1600"/>
              <a:t>HTML Table</a:t>
            </a:r>
            <a:endParaRPr sz="1600"/>
          </a:p>
          <a:p>
            <a:pPr indent="-330200" lvl="1" marL="914400" rtl="0" algn="l">
              <a:spcBef>
                <a:spcPts val="0"/>
              </a:spcBef>
              <a:spcAft>
                <a:spcPts val="0"/>
              </a:spcAft>
              <a:buSzPts val="1600"/>
              <a:buChar char="○"/>
            </a:pPr>
            <a:r>
              <a:rPr lang="en" sz="1600"/>
              <a:t>Counter</a:t>
            </a:r>
            <a:endParaRPr sz="1600"/>
          </a:p>
          <a:p>
            <a:pPr indent="-330200" lvl="1" marL="914400" rtl="0" algn="l">
              <a:spcBef>
                <a:spcPts val="0"/>
              </a:spcBef>
              <a:spcAft>
                <a:spcPts val="0"/>
              </a:spcAft>
              <a:buSzPts val="1600"/>
              <a:buChar char="○"/>
            </a:pPr>
            <a:r>
              <a:rPr lang="en" sz="1600"/>
              <a:t>Dojo Survey</a:t>
            </a:r>
            <a:endParaRPr sz="1600"/>
          </a:p>
          <a:p>
            <a:pPr indent="-330200" lvl="1" marL="914400" rtl="0" algn="l">
              <a:spcBef>
                <a:spcPts val="0"/>
              </a:spcBef>
              <a:spcAft>
                <a:spcPts val="0"/>
              </a:spcAft>
              <a:buSzPts val="1600"/>
              <a:buChar char="○"/>
            </a:pPr>
            <a:r>
              <a:rPr b="1" lang="en" sz="1600"/>
              <a:t>Don’t fall behind on core assignments this week!</a:t>
            </a:r>
            <a:endParaRPr sz="1600"/>
          </a:p>
          <a:p>
            <a:pPr indent="-330200" lvl="0" marL="457200" rtl="0" algn="l">
              <a:spcBef>
                <a:spcPts val="0"/>
              </a:spcBef>
              <a:spcAft>
                <a:spcPts val="0"/>
              </a:spcAft>
              <a:buSzPts val="1600"/>
              <a:buChar char="●"/>
            </a:pPr>
            <a:r>
              <a:rPr b="1" lang="en" sz="1600"/>
              <a:t>Get in touch with your Career Services Manager if you’ve opted in ASAP!!</a:t>
            </a:r>
            <a:endParaRPr b="1" sz="1600"/>
          </a:p>
          <a:p>
            <a:pPr indent="-330200" lvl="0" marL="457200" rtl="0" algn="l">
              <a:spcBef>
                <a:spcPts val="0"/>
              </a:spcBef>
              <a:spcAft>
                <a:spcPts val="0"/>
              </a:spcAft>
              <a:buSzPts val="1600"/>
              <a:buChar char="●"/>
            </a:pPr>
            <a:r>
              <a:rPr b="1" lang="en" sz="1600"/>
              <a:t>Please watch the modularization video (to be posted later) before Monday!!</a:t>
            </a:r>
            <a:endParaRPr b="1" sz="1600"/>
          </a:p>
          <a:p>
            <a:pPr indent="-330200" lvl="0" marL="457200" rtl="0" algn="l">
              <a:spcBef>
                <a:spcPts val="0"/>
              </a:spcBef>
              <a:spcAft>
                <a:spcPts val="0"/>
              </a:spcAft>
              <a:buSzPts val="1600"/>
              <a:buChar char="●"/>
            </a:pPr>
            <a:r>
              <a:rPr lang="en" sz="1600"/>
              <a:t>Please respond to the mid-track survey when the email is sent by Friday!</a:t>
            </a:r>
            <a:endParaRPr sz="1600"/>
          </a:p>
        </p:txBody>
      </p:sp>
      <p:pic>
        <p:nvPicPr>
          <p:cNvPr id="85" name="Google Shape;85;p26"/>
          <p:cNvPicPr preferRelativeResize="0"/>
          <p:nvPr/>
        </p:nvPicPr>
        <p:blipFill>
          <a:blip r:embed="rId5">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207" name="Shape 207"/>
        <p:cNvGrpSpPr/>
        <p:nvPr/>
      </p:nvGrpSpPr>
      <p:grpSpPr>
        <a:xfrm>
          <a:off x="0" y="0"/>
          <a:ext cx="0" cy="0"/>
          <a:chOff x="0" y="0"/>
          <a:chExt cx="0" cy="0"/>
        </a:xfrm>
      </p:grpSpPr>
      <p:sp>
        <p:nvSpPr>
          <p:cNvPr id="208" name="Google Shape;208;p44"/>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4</a:t>
            </a:r>
            <a:endParaRPr/>
          </a:p>
        </p:txBody>
      </p:sp>
      <p:sp>
        <p:nvSpPr>
          <p:cNvPr id="209" name="Google Shape;209;p44"/>
          <p:cNvSpPr txBox="1"/>
          <p:nvPr>
            <p:ph idx="1" type="body"/>
          </p:nvPr>
        </p:nvSpPr>
        <p:spPr>
          <a:xfrm>
            <a:off x="637450" y="965175"/>
            <a:ext cx="7588500" cy="3599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Here is the add_user route again.  Replace the line that has “pass” with code that sends someone to a new route called “/new_user_page”.  (Don’t worry about importing commands for this question.)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ANSWER:</a:t>
            </a:r>
            <a:endParaRPr sz="1600"/>
          </a:p>
          <a:p>
            <a:pPr indent="0" lvl="0" marL="0" rtl="0" algn="l">
              <a:spcBef>
                <a:spcPts val="0"/>
              </a:spcBef>
              <a:spcAft>
                <a:spcPts val="0"/>
              </a:spcAft>
              <a:buNone/>
            </a:pPr>
            <a:r>
              <a:rPr lang="en" sz="1200">
                <a:latin typeface="Courier New"/>
                <a:ea typeface="Courier New"/>
                <a:cs typeface="Courier New"/>
                <a:sym typeface="Courier New"/>
              </a:rPr>
              <a:t># Do NOT confuse this with method="POST" in the HTML!</a:t>
            </a:r>
            <a:endParaRPr sz="1600"/>
          </a:p>
          <a:p>
            <a:pPr indent="0" lvl="0" marL="0" rtl="0" algn="l">
              <a:spcBef>
                <a:spcPts val="0"/>
              </a:spcBef>
              <a:spcAft>
                <a:spcPts val="0"/>
              </a:spcAft>
              <a:buNone/>
            </a:pPr>
            <a:r>
              <a:rPr lang="en" sz="1200">
                <a:latin typeface="Courier New"/>
                <a:ea typeface="Courier New"/>
                <a:cs typeface="Courier New"/>
                <a:sym typeface="Courier New"/>
              </a:rPr>
              <a:t>@app.route("/add_user"</a:t>
            </a:r>
            <a:r>
              <a:rPr b="1" lang="en" sz="1200">
                <a:latin typeface="Courier New"/>
                <a:ea typeface="Courier New"/>
                <a:cs typeface="Courier New"/>
                <a:sym typeface="Courier New"/>
              </a:rPr>
              <a:t>, </a:t>
            </a:r>
            <a:r>
              <a:rPr lang="en" sz="1200">
                <a:latin typeface="Courier New"/>
                <a:ea typeface="Courier New"/>
                <a:cs typeface="Courier New"/>
                <a:sym typeface="Courier New"/>
              </a:rPr>
              <a:t>methods=["POST"])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def create_user():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 Print the name and password here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print(request.form["name"]) # You have to match your names EXACTLY!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print(request.form["email"])</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return redirect(</a:t>
            </a:r>
            <a:r>
              <a:rPr lang="en" sz="1200">
                <a:latin typeface="Courier New"/>
                <a:ea typeface="Courier New"/>
                <a:cs typeface="Courier New"/>
                <a:sym typeface="Courier New"/>
              </a:rPr>
              <a:t>"</a:t>
            </a:r>
            <a:r>
              <a:rPr b="1" lang="en" sz="1200">
                <a:latin typeface="Courier New"/>
                <a:ea typeface="Courier New"/>
                <a:cs typeface="Courier New"/>
                <a:sym typeface="Courier New"/>
              </a:rPr>
              <a:t>/new_user_page</a:t>
            </a:r>
            <a:r>
              <a:rPr lang="en" sz="1200">
                <a:latin typeface="Courier New"/>
                <a:ea typeface="Courier New"/>
                <a:cs typeface="Courier New"/>
                <a:sym typeface="Courier New"/>
              </a:rPr>
              <a:t>"</a:t>
            </a:r>
            <a:r>
              <a:rPr b="1" lang="en" sz="1200">
                <a:latin typeface="Courier New"/>
                <a:ea typeface="Courier New"/>
                <a:cs typeface="Courier New"/>
                <a:sym typeface="Courier New"/>
              </a:rPr>
              <a:t>) # ALWAYS redirect with POST requests!!</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In your file, don’t forget to import redirect from flask!</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200">
                <a:latin typeface="Courier New"/>
                <a:ea typeface="Courier New"/>
                <a:cs typeface="Courier New"/>
                <a:sym typeface="Courier New"/>
              </a:rPr>
              <a:t>from flask import redirect</a:t>
            </a:r>
            <a:endParaRPr sz="1600"/>
          </a:p>
          <a:p>
            <a:pPr indent="0" lvl="0" marL="0" rtl="0" algn="l">
              <a:spcBef>
                <a:spcPts val="0"/>
              </a:spcBef>
              <a:spcAft>
                <a:spcPts val="0"/>
              </a:spcAft>
              <a:buNone/>
            </a:pPr>
            <a:r>
              <a:t/>
            </a:r>
            <a:endParaRPr sz="1600"/>
          </a:p>
        </p:txBody>
      </p:sp>
      <p:pic>
        <p:nvPicPr>
          <p:cNvPr id="210" name="Google Shape;210;p44"/>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5"/>
          <p:cNvSpPr txBox="1"/>
          <p:nvPr>
            <p:ph type="title"/>
          </p:nvPr>
        </p:nvSpPr>
        <p:spPr>
          <a:xfrm>
            <a:off x="1093494" y="2252994"/>
            <a:ext cx="6957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Demo of redirects and what happens to form data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Redirects</a:t>
            </a:r>
            <a:endParaRPr/>
          </a:p>
        </p:txBody>
      </p:sp>
      <p:sp>
        <p:nvSpPr>
          <p:cNvPr id="221" name="Google Shape;221;p46"/>
          <p:cNvSpPr txBox="1"/>
          <p:nvPr>
            <p:ph idx="1" type="body"/>
          </p:nvPr>
        </p:nvSpPr>
        <p:spPr>
          <a:xfrm>
            <a:off x="637450" y="965175"/>
            <a:ext cx="7588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At some point, you’ve likely encountered a message saying you’re being redirected to another page, especially when you visit a page that’s more or less dead.  </a:t>
            </a:r>
            <a:r>
              <a:rPr b="1" lang="en" sz="1600"/>
              <a:t>Redirects </a:t>
            </a:r>
            <a:r>
              <a:rPr lang="en" sz="1600"/>
              <a:t>are used to go from one route directly to another.</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In your app, remember to import redirect!</a:t>
            </a:r>
            <a:endParaRPr sz="1600"/>
          </a:p>
          <a:p>
            <a:pPr indent="0" lvl="0" marL="0" rtl="0" algn="l">
              <a:spcBef>
                <a:spcPts val="0"/>
              </a:spcBef>
              <a:spcAft>
                <a:spcPts val="0"/>
              </a:spcAft>
              <a:buNone/>
            </a:pPr>
            <a:r>
              <a:rPr lang="en" sz="1200">
                <a:latin typeface="Courier New"/>
                <a:ea typeface="Courier New"/>
                <a:cs typeface="Courier New"/>
                <a:sym typeface="Courier New"/>
              </a:rPr>
              <a:t>from flask import redirect</a:t>
            </a:r>
            <a:endParaRPr sz="1200">
              <a:latin typeface="Courier New"/>
              <a:ea typeface="Courier New"/>
              <a:cs typeface="Courier New"/>
              <a:sym typeface="Courier New"/>
            </a:endParaRPr>
          </a:p>
          <a:p>
            <a:pPr indent="0" lvl="0" marL="0" rtl="0" algn="l">
              <a:spcBef>
                <a:spcPts val="0"/>
              </a:spcBef>
              <a:spcAft>
                <a:spcPts val="0"/>
              </a:spcAft>
              <a:buNone/>
            </a:pPr>
            <a:r>
              <a:t/>
            </a:r>
            <a:endParaRPr sz="1600"/>
          </a:p>
          <a:p>
            <a:pPr indent="0" lvl="0" marL="0" rtl="0" algn="l">
              <a:spcBef>
                <a:spcPts val="0"/>
              </a:spcBef>
              <a:spcAft>
                <a:spcPts val="0"/>
              </a:spcAft>
              <a:buNone/>
            </a:pPr>
            <a:r>
              <a:rPr b="1" lang="en" sz="1600"/>
              <a:t>IMPORTANT: ALWAYS redirect when dealing with POST requests!</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 sz="1200">
                <a:latin typeface="Courier New"/>
                <a:ea typeface="Courier New"/>
                <a:cs typeface="Courier New"/>
                <a:sym typeface="Courier New"/>
              </a:rPr>
              <a:t>@app.route("</a:t>
            </a:r>
            <a:r>
              <a:rPr b="1" lang="en" sz="1200">
                <a:solidFill>
                  <a:srgbClr val="3C78D8"/>
                </a:solidFill>
                <a:latin typeface="Courier New"/>
                <a:ea typeface="Courier New"/>
                <a:cs typeface="Courier New"/>
                <a:sym typeface="Courier New"/>
              </a:rPr>
              <a:t>/route/to/send/data/to</a:t>
            </a:r>
            <a:r>
              <a:rPr lang="en" sz="1200">
                <a:latin typeface="Courier New"/>
                <a:ea typeface="Courier New"/>
                <a:cs typeface="Courier New"/>
                <a:sym typeface="Courier New"/>
              </a:rPr>
              <a:t>"</a:t>
            </a:r>
            <a:r>
              <a:rPr b="1" lang="en" sz="1200">
                <a:latin typeface="Courier New"/>
                <a:ea typeface="Courier New"/>
                <a:cs typeface="Courier New"/>
                <a:sym typeface="Courier New"/>
              </a:rPr>
              <a:t>, </a:t>
            </a:r>
            <a:r>
              <a:rPr b="1" lang="en" sz="1200">
                <a:solidFill>
                  <a:srgbClr val="A64D79"/>
                </a:solidFill>
                <a:latin typeface="Courier New"/>
                <a:ea typeface="Courier New"/>
                <a:cs typeface="Courier New"/>
                <a:sym typeface="Courier New"/>
              </a:rPr>
              <a:t>methods=["POST"]</a:t>
            </a: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def handle_data():</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print(request.form) # request.form is a dictionary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print(request.form["</a:t>
            </a:r>
            <a:r>
              <a:rPr b="1" lang="en" sz="1200">
                <a:solidFill>
                  <a:srgbClr val="FF0000"/>
                </a:solidFill>
                <a:latin typeface="Courier New"/>
                <a:ea typeface="Courier New"/>
                <a:cs typeface="Courier New"/>
                <a:sym typeface="Courier New"/>
              </a:rPr>
              <a:t>word</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return redirect("/route/to/redirect/to") # ALWAYS redirect to a route!!</a:t>
            </a:r>
            <a:endParaRPr b="1"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600"/>
              <a:t>What happens to request.form after redirecting?  The form data disappears because you have made a new (GET) request by redirecting to another route!</a:t>
            </a:r>
            <a:endParaRPr sz="1600"/>
          </a:p>
        </p:txBody>
      </p:sp>
      <p:pic>
        <p:nvPicPr>
          <p:cNvPr id="222" name="Google Shape;222;p46"/>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7"/>
          <p:cNvSpPr txBox="1"/>
          <p:nvPr>
            <p:ph type="title"/>
          </p:nvPr>
        </p:nvSpPr>
        <p:spPr>
          <a:xfrm>
            <a:off x="121350" y="133900"/>
            <a:ext cx="5502600" cy="1800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3400"/>
              <a:t>render_template</a:t>
            </a:r>
            <a:endParaRPr sz="3400"/>
          </a:p>
          <a:p>
            <a:pPr indent="0" lvl="0" marL="0" rtl="0" algn="ctr">
              <a:spcBef>
                <a:spcPts val="0"/>
              </a:spcBef>
              <a:spcAft>
                <a:spcPts val="0"/>
              </a:spcAft>
              <a:buNone/>
            </a:pPr>
            <a:r>
              <a:rPr lang="en" sz="3400"/>
              <a:t>vs.</a:t>
            </a:r>
            <a:endParaRPr sz="3400"/>
          </a:p>
          <a:p>
            <a:pPr indent="0" lvl="0" marL="0" rtl="0" algn="ctr">
              <a:spcBef>
                <a:spcPts val="0"/>
              </a:spcBef>
              <a:spcAft>
                <a:spcPts val="0"/>
              </a:spcAft>
              <a:buNone/>
            </a:pPr>
            <a:r>
              <a:rPr lang="en" sz="3400"/>
              <a:t>redirect:</a:t>
            </a:r>
            <a:endParaRPr sz="3400"/>
          </a:p>
          <a:p>
            <a:pPr indent="0" lvl="0" marL="0" rtl="0" algn="ctr">
              <a:spcBef>
                <a:spcPts val="0"/>
              </a:spcBef>
              <a:spcAft>
                <a:spcPts val="0"/>
              </a:spcAft>
              <a:buNone/>
            </a:pPr>
            <a:r>
              <a:rPr lang="en" sz="3400"/>
              <a:t>When do you use them?</a:t>
            </a:r>
            <a:endParaRPr sz="3400"/>
          </a:p>
        </p:txBody>
      </p:sp>
      <p:pic>
        <p:nvPicPr>
          <p:cNvPr id="228" name="Google Shape;228;p47"/>
          <p:cNvPicPr preferRelativeResize="0"/>
          <p:nvPr/>
        </p:nvPicPr>
        <p:blipFill>
          <a:blip r:embed="rId3">
            <a:alphaModFix/>
          </a:blip>
          <a:stretch>
            <a:fillRect/>
          </a:stretch>
        </p:blipFill>
        <p:spPr>
          <a:xfrm>
            <a:off x="7225649" y="133900"/>
            <a:ext cx="1918349" cy="831275"/>
          </a:xfrm>
          <a:prstGeom prst="rect">
            <a:avLst/>
          </a:prstGeom>
          <a:noFill/>
          <a:ln>
            <a:noFill/>
          </a:ln>
        </p:spPr>
      </p:pic>
      <p:sp>
        <p:nvSpPr>
          <p:cNvPr id="229" name="Google Shape;229;p47"/>
          <p:cNvSpPr txBox="1"/>
          <p:nvPr/>
        </p:nvSpPr>
        <p:spPr>
          <a:xfrm>
            <a:off x="566450" y="2613725"/>
            <a:ext cx="46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30" name="Google Shape;230;p47"/>
          <p:cNvSpPr txBox="1"/>
          <p:nvPr/>
        </p:nvSpPr>
        <p:spPr>
          <a:xfrm>
            <a:off x="716700" y="2128750"/>
            <a:ext cx="77106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b="1" lang="en">
                <a:latin typeface="Proxima Nova"/>
                <a:ea typeface="Proxima Nova"/>
                <a:cs typeface="Proxima Nova"/>
                <a:sym typeface="Proxima Nova"/>
              </a:rPr>
              <a:t>render_template</a:t>
            </a:r>
            <a:r>
              <a:rPr lang="en">
                <a:latin typeface="Proxima Nova"/>
                <a:ea typeface="Proxima Nova"/>
                <a:cs typeface="Proxima Nova"/>
                <a:sym typeface="Proxima Nova"/>
              </a:rPr>
              <a:t> will </a:t>
            </a:r>
            <a:r>
              <a:rPr b="1" lang="en">
                <a:latin typeface="Proxima Nova"/>
                <a:ea typeface="Proxima Nova"/>
                <a:cs typeface="Proxima Nova"/>
                <a:sym typeface="Proxima Nova"/>
              </a:rPr>
              <a:t>ALWAYS </a:t>
            </a:r>
            <a:r>
              <a:rPr lang="en">
                <a:latin typeface="Proxima Nova"/>
                <a:ea typeface="Proxima Nova"/>
                <a:cs typeface="Proxima Nova"/>
                <a:sym typeface="Proxima Nova"/>
              </a:rPr>
              <a:t>be used to display an HTML document to the browser.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b="1" lang="en">
                <a:latin typeface="Proxima Nova"/>
                <a:ea typeface="Proxima Nova"/>
                <a:cs typeface="Proxima Nova"/>
                <a:sym typeface="Proxima Nova"/>
              </a:rPr>
              <a:t>redirect</a:t>
            </a:r>
            <a:r>
              <a:rPr lang="en">
                <a:latin typeface="Proxima Nova"/>
                <a:ea typeface="Proxima Nova"/>
                <a:cs typeface="Proxima Nova"/>
                <a:sym typeface="Proxima Nova"/>
              </a:rPr>
              <a:t> will be used to change the page due to an if statement or when a hidden route is being used like when you post data to the database.  </a:t>
            </a:r>
            <a:r>
              <a:rPr b="1" lang="en">
                <a:latin typeface="Proxima Nova"/>
                <a:ea typeface="Proxima Nova"/>
                <a:cs typeface="Proxima Nova"/>
                <a:sym typeface="Proxima Nova"/>
              </a:rPr>
              <a:t>ALWAYS redirect to a </a:t>
            </a:r>
            <a:r>
              <a:rPr b="1" lang="en" u="sng">
                <a:latin typeface="Proxima Nova"/>
                <a:ea typeface="Proxima Nova"/>
                <a:cs typeface="Proxima Nova"/>
                <a:sym typeface="Proxima Nova"/>
              </a:rPr>
              <a:t>route</a:t>
            </a:r>
            <a:r>
              <a:rPr b="1" lang="en">
                <a:latin typeface="Proxima Nova"/>
                <a:ea typeface="Proxima Nova"/>
                <a:cs typeface="Proxima Nova"/>
                <a:sym typeface="Proxima Nova"/>
              </a:rPr>
              <a:t>, NEVER to an HTML page!</a:t>
            </a:r>
            <a:endParaRPr b="1">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POST (creating), UPDATE, DELETE functions will ALWAYS use a redirect.</a:t>
            </a:r>
            <a:endParaRPr>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8"/>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Session</a:t>
            </a:r>
            <a:endParaRPr/>
          </a:p>
        </p:txBody>
      </p:sp>
      <p:sp>
        <p:nvSpPr>
          <p:cNvPr id="236" name="Google Shape;236;p48"/>
          <p:cNvSpPr txBox="1"/>
          <p:nvPr>
            <p:ph idx="1" type="body"/>
          </p:nvPr>
        </p:nvSpPr>
        <p:spPr>
          <a:xfrm>
            <a:off x="637450" y="965175"/>
            <a:ext cx="7588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What is session used for?</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t>Session </a:t>
            </a:r>
            <a:r>
              <a:rPr lang="en" sz="1600"/>
              <a:t>is used to hold </a:t>
            </a:r>
            <a:r>
              <a:rPr lang="en" sz="1600"/>
              <a:t>data</a:t>
            </a:r>
            <a:r>
              <a:rPr lang="en" sz="1600"/>
              <a:t> across multiple routes.  Whenever you send data with a form to a route that processes it, you then </a:t>
            </a:r>
            <a:r>
              <a:rPr lang="en" sz="1600"/>
              <a:t>redirect to a new route.  When you redirect, that form data disappears because a new request was made to the new route.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For example, if you submit POSTed data to a route called “/add_book”, and then redirect to the route called “/books” that lists all the books you have, the form data will go away the moment you redirect to the “/books” route.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This is one application for session.  Another will be when you keep track of who’s logged in.  There will be other uses for session as well.</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Try not to use session to hold sensitive data as it’s not incredibly secure.</a:t>
            </a:r>
            <a:endParaRPr sz="1600"/>
          </a:p>
        </p:txBody>
      </p:sp>
      <p:pic>
        <p:nvPicPr>
          <p:cNvPr id="237" name="Google Shape;237;p48"/>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10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1000"/>
                                        <p:tgtEl>
                                          <p:spTgt spid="2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1000"/>
                                        <p:tgtEl>
                                          <p:spTgt spid="2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animEffect filter="fade" transition="in">
                                      <p:cBhvr>
                                        <p:cTn dur="1000"/>
                                        <p:tgtEl>
                                          <p:spTgt spid="2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5" st="5"/>
                                            </p:txEl>
                                          </p:spTgt>
                                        </p:tgtEl>
                                        <p:attrNameLst>
                                          <p:attrName>style.visibility</p:attrName>
                                        </p:attrNameLst>
                                      </p:cBhvr>
                                      <p:to>
                                        <p:strVal val="visible"/>
                                      </p:to>
                                    </p:set>
                                    <p:animEffect filter="fade" transition="in">
                                      <p:cBhvr>
                                        <p:cTn dur="1000"/>
                                        <p:tgtEl>
                                          <p:spTgt spid="2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6" st="6"/>
                                            </p:txEl>
                                          </p:spTgt>
                                        </p:tgtEl>
                                        <p:attrNameLst>
                                          <p:attrName>style.visibility</p:attrName>
                                        </p:attrNameLst>
                                      </p:cBhvr>
                                      <p:to>
                                        <p:strVal val="visible"/>
                                      </p:to>
                                    </p:set>
                                    <p:animEffect filter="fade" transition="in">
                                      <p:cBhvr>
                                        <p:cTn dur="1000"/>
                                        <p:tgtEl>
                                          <p:spTgt spid="2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7" st="7"/>
                                            </p:txEl>
                                          </p:spTgt>
                                        </p:tgtEl>
                                        <p:attrNameLst>
                                          <p:attrName>style.visibility</p:attrName>
                                        </p:attrNameLst>
                                      </p:cBhvr>
                                      <p:to>
                                        <p:strVal val="visible"/>
                                      </p:to>
                                    </p:set>
                                    <p:animEffect filter="fade" transition="in">
                                      <p:cBhvr>
                                        <p:cTn dur="1000"/>
                                        <p:tgtEl>
                                          <p:spTgt spid="23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8" st="8"/>
                                            </p:txEl>
                                          </p:spTgt>
                                        </p:tgtEl>
                                        <p:attrNameLst>
                                          <p:attrName>style.visibility</p:attrName>
                                        </p:attrNameLst>
                                      </p:cBhvr>
                                      <p:to>
                                        <p:strVal val="visible"/>
                                      </p:to>
                                    </p:set>
                                    <p:animEffect filter="fade" transition="in">
                                      <p:cBhvr>
                                        <p:cTn dur="1000"/>
                                        <p:tgtEl>
                                          <p:spTgt spid="23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9"/>
          <p:cNvSpPr txBox="1"/>
          <p:nvPr>
            <p:ph type="title"/>
          </p:nvPr>
        </p:nvSpPr>
        <p:spPr>
          <a:xfrm>
            <a:off x="1093494" y="2252994"/>
            <a:ext cx="6957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Demo of session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0"/>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Session</a:t>
            </a:r>
            <a:endParaRPr/>
          </a:p>
        </p:txBody>
      </p:sp>
      <p:sp>
        <p:nvSpPr>
          <p:cNvPr id="248" name="Google Shape;248;p50"/>
          <p:cNvSpPr txBox="1"/>
          <p:nvPr>
            <p:ph idx="1" type="body"/>
          </p:nvPr>
        </p:nvSpPr>
        <p:spPr>
          <a:xfrm>
            <a:off x="637450" y="965175"/>
            <a:ext cx="7588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To utilize session, you need to import it AND create a secret key.</a:t>
            </a:r>
            <a:endParaRPr sz="1600"/>
          </a:p>
          <a:p>
            <a:pPr indent="0" lvl="0" marL="0" rtl="0" algn="l">
              <a:spcBef>
                <a:spcPts val="0"/>
              </a:spcBef>
              <a:spcAft>
                <a:spcPts val="0"/>
              </a:spcAft>
              <a:buNone/>
            </a:pPr>
            <a:r>
              <a:rPr lang="en" sz="1200">
                <a:latin typeface="Courier New"/>
                <a:ea typeface="Courier New"/>
                <a:cs typeface="Courier New"/>
                <a:sym typeface="Courier New"/>
              </a:rPr>
              <a:t>from flask import Flask, session # add additional methods you need here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app = Flask(__name__)</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app.secret_key = </a:t>
            </a:r>
            <a:r>
              <a:rPr lang="en" sz="1200">
                <a:latin typeface="Courier New"/>
                <a:ea typeface="Courier New"/>
                <a:cs typeface="Courier New"/>
                <a:sym typeface="Courier New"/>
              </a:rPr>
              <a:t>"your_secret_key_here"</a:t>
            </a:r>
            <a:endParaRPr sz="1200">
              <a:latin typeface="Courier New"/>
              <a:ea typeface="Courier New"/>
              <a:cs typeface="Courier New"/>
              <a:sym typeface="Courier New"/>
            </a:endParaRPr>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Create a session variable called “key_name”: </a:t>
            </a:r>
            <a:r>
              <a:rPr lang="en" sz="1200">
                <a:latin typeface="Courier New"/>
                <a:ea typeface="Courier New"/>
                <a:cs typeface="Courier New"/>
                <a:sym typeface="Courier New"/>
              </a:rPr>
              <a:t>s</a:t>
            </a:r>
            <a:r>
              <a:rPr lang="en" sz="1200">
                <a:latin typeface="Courier New"/>
                <a:ea typeface="Courier New"/>
                <a:cs typeface="Courier New"/>
                <a:sym typeface="Courier New"/>
              </a:rPr>
              <a:t>ession["key_name"] = value</a:t>
            </a:r>
            <a:endParaRPr sz="1600"/>
          </a:p>
          <a:p>
            <a:pPr indent="0" lvl="0" marL="457200" rtl="0" algn="l">
              <a:spcBef>
                <a:spcPts val="0"/>
              </a:spcBef>
              <a:spcAft>
                <a:spcPts val="0"/>
              </a:spcAft>
              <a:buNone/>
            </a:pPr>
            <a:r>
              <a:rPr lang="en" sz="1600"/>
              <a:t>Do NOT use session to hold OOP class instances, like an instance of a User.</a:t>
            </a:r>
            <a:endParaRPr sz="1600"/>
          </a:p>
          <a:p>
            <a:pPr indent="-330200" lvl="0" marL="457200" rtl="0" algn="l">
              <a:spcBef>
                <a:spcPts val="0"/>
              </a:spcBef>
              <a:spcAft>
                <a:spcPts val="0"/>
              </a:spcAft>
              <a:buSzPts val="1600"/>
              <a:buChar char="●"/>
            </a:pPr>
            <a:r>
              <a:rPr lang="en" sz="1600"/>
              <a:t>D</a:t>
            </a:r>
            <a:r>
              <a:rPr lang="en" sz="1600"/>
              <a:t>elete a session variable (there are other ways): </a:t>
            </a:r>
            <a:r>
              <a:rPr lang="en" sz="1200">
                <a:latin typeface="Courier New"/>
                <a:ea typeface="Courier New"/>
                <a:cs typeface="Courier New"/>
                <a:sym typeface="Courier New"/>
              </a:rPr>
              <a:t>session.pop("key_name")</a:t>
            </a:r>
            <a:endParaRPr sz="1600"/>
          </a:p>
          <a:p>
            <a:pPr indent="-330200" lvl="0" marL="457200" rtl="0" algn="l">
              <a:spcBef>
                <a:spcPts val="0"/>
              </a:spcBef>
              <a:spcAft>
                <a:spcPts val="0"/>
              </a:spcAft>
              <a:buSzPts val="1600"/>
              <a:buChar char="●"/>
            </a:pPr>
            <a:r>
              <a:rPr lang="en" sz="1600"/>
              <a:t>C</a:t>
            </a:r>
            <a:r>
              <a:rPr lang="en" sz="1600"/>
              <a:t>lear a session completely: </a:t>
            </a:r>
            <a:r>
              <a:rPr lang="en" sz="1200">
                <a:latin typeface="Courier New"/>
                <a:ea typeface="Courier New"/>
                <a:cs typeface="Courier New"/>
                <a:sym typeface="Courier New"/>
              </a:rPr>
              <a:t>session.clear()</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You can access session values in the HTML:</a:t>
            </a:r>
            <a:endParaRPr sz="1600"/>
          </a:p>
          <a:p>
            <a:pPr indent="0" lvl="0" marL="0" rtl="0" algn="l">
              <a:spcBef>
                <a:spcPts val="0"/>
              </a:spcBef>
              <a:spcAft>
                <a:spcPts val="0"/>
              </a:spcAft>
              <a:buNone/>
            </a:pPr>
            <a:r>
              <a:rPr lang="en" sz="1200">
                <a:latin typeface="Courier New"/>
                <a:ea typeface="Courier New"/>
                <a:cs typeface="Courier New"/>
                <a:sym typeface="Courier New"/>
              </a:rPr>
              <a:t>{{ session[</a:t>
            </a:r>
            <a:r>
              <a:rPr lang="en" sz="1200">
                <a:latin typeface="Courier New"/>
                <a:ea typeface="Courier New"/>
                <a:cs typeface="Courier New"/>
                <a:sym typeface="Courier New"/>
              </a:rPr>
              <a:t>"key_name"</a:t>
            </a: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t>You do NOT need to pass session variables in the render_template method.</a:t>
            </a:r>
            <a:endParaRPr sz="1600"/>
          </a:p>
        </p:txBody>
      </p:sp>
      <p:pic>
        <p:nvPicPr>
          <p:cNvPr id="249" name="Google Shape;249;p50"/>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1"/>
          <p:cNvSpPr txBox="1"/>
          <p:nvPr>
            <p:ph type="title"/>
          </p:nvPr>
        </p:nvSpPr>
        <p:spPr>
          <a:xfrm>
            <a:off x="1093494" y="2252994"/>
            <a:ext cx="6957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Please watch the modularization video this weekend!  When we meet next lecture, we will start with a project ALREADY modularized.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58" name="Shape 258"/>
        <p:cNvGrpSpPr/>
        <p:nvPr/>
      </p:nvGrpSpPr>
      <p:grpSpPr>
        <a:xfrm>
          <a:off x="0" y="0"/>
          <a:ext cx="0" cy="0"/>
          <a:chOff x="0" y="0"/>
          <a:chExt cx="0" cy="0"/>
        </a:xfrm>
      </p:grpSpPr>
      <p:sp>
        <p:nvSpPr>
          <p:cNvPr id="259" name="Google Shape;259;p52"/>
          <p:cNvSpPr txBox="1"/>
          <p:nvPr>
            <p:ph type="title"/>
          </p:nvPr>
        </p:nvSpPr>
        <p:spPr>
          <a:xfrm>
            <a:off x="1093494" y="2252994"/>
            <a:ext cx="6957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Bonus/group exercises:</a:t>
            </a:r>
            <a:br>
              <a:rPr lang="en"/>
            </a:br>
            <a:r>
              <a:rPr lang="en"/>
              <a:t>Python and MySQL review</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63" name="Shape 263"/>
        <p:cNvGrpSpPr/>
        <p:nvPr/>
      </p:nvGrpSpPr>
      <p:grpSpPr>
        <a:xfrm>
          <a:off x="0" y="0"/>
          <a:ext cx="0" cy="0"/>
          <a:chOff x="0" y="0"/>
          <a:chExt cx="0" cy="0"/>
        </a:xfrm>
      </p:grpSpPr>
      <p:sp>
        <p:nvSpPr>
          <p:cNvPr id="264" name="Google Shape;264;p53"/>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Lists of dictionaries</a:t>
            </a:r>
            <a:endParaRPr/>
          </a:p>
        </p:txBody>
      </p:sp>
      <p:sp>
        <p:nvSpPr>
          <p:cNvPr id="265" name="Google Shape;265;p53"/>
          <p:cNvSpPr txBox="1"/>
          <p:nvPr>
            <p:ph idx="1" type="body"/>
          </p:nvPr>
        </p:nvSpPr>
        <p:spPr>
          <a:xfrm>
            <a:off x="637450" y="965175"/>
            <a:ext cx="7588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Here is a sample list of dictionaries:</a:t>
            </a:r>
            <a:endParaRPr sz="1600"/>
          </a:p>
          <a:p>
            <a:pPr indent="0" lvl="0" marL="0" rtl="0" algn="l">
              <a:spcBef>
                <a:spcPts val="0"/>
              </a:spcBef>
              <a:spcAft>
                <a:spcPts val="0"/>
              </a:spcAft>
              <a:buNone/>
            </a:pPr>
            <a:r>
              <a:rPr lang="en" sz="1200">
                <a:latin typeface="Courier New"/>
                <a:ea typeface="Courier New"/>
                <a:cs typeface="Courier New"/>
                <a:sym typeface="Courier New"/>
              </a:rPr>
              <a:t>directors_list =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"id": 1,</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"first_name": "Steven",</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"last_name": "Spielberg",</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"birthdate": "1946-12-18"</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"id": 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"first_name": "Alfred",</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"last_name": "Hitchcock",</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"birthdate": "1899-08-13"</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en" sz="1600"/>
              <a:t>Write a loop that prints each </a:t>
            </a:r>
            <a:r>
              <a:rPr lang="en" sz="1600"/>
              <a:t>director</a:t>
            </a:r>
            <a:r>
              <a:rPr lang="en" sz="1600"/>
              <a:t> in this format:</a:t>
            </a:r>
            <a:endParaRPr sz="1600"/>
          </a:p>
          <a:p>
            <a:pPr indent="0" lvl="0" marL="0" rtl="0" algn="l">
              <a:spcBef>
                <a:spcPts val="0"/>
              </a:spcBef>
              <a:spcAft>
                <a:spcPts val="0"/>
              </a:spcAft>
              <a:buNone/>
            </a:pPr>
            <a:r>
              <a:rPr lang="en" sz="1200">
                <a:latin typeface="Courier New"/>
                <a:ea typeface="Courier New"/>
                <a:cs typeface="Courier New"/>
                <a:sym typeface="Courier New"/>
              </a:rPr>
              <a:t>Director #1 is Steven Spielberg, born on 1946-12-18</a:t>
            </a:r>
            <a:endParaRPr sz="1200">
              <a:latin typeface="Courier New"/>
              <a:ea typeface="Courier New"/>
              <a:cs typeface="Courier New"/>
              <a:sym typeface="Courier New"/>
            </a:endParaRPr>
          </a:p>
          <a:p>
            <a:pPr indent="0" lvl="0" marL="0" rtl="0" algn="l">
              <a:spcBef>
                <a:spcPts val="0"/>
              </a:spcBef>
              <a:spcAft>
                <a:spcPts val="0"/>
              </a:spcAft>
              <a:buNone/>
            </a:pPr>
            <a:r>
              <a:t/>
            </a:r>
            <a:endParaRPr sz="1600"/>
          </a:p>
        </p:txBody>
      </p:sp>
      <p:pic>
        <p:nvPicPr>
          <p:cNvPr id="266" name="Google Shape;266;p53"/>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7"/>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How are you feeling today?</a:t>
            </a:r>
            <a:endParaRPr sz="4500"/>
          </a:p>
        </p:txBody>
      </p:sp>
      <p:pic>
        <p:nvPicPr>
          <p:cNvPr id="91" name="Google Shape;91;p27"/>
          <p:cNvPicPr preferRelativeResize="0"/>
          <p:nvPr/>
        </p:nvPicPr>
        <p:blipFill>
          <a:blip r:embed="rId3">
            <a:alphaModFix/>
          </a:blip>
          <a:stretch>
            <a:fillRect/>
          </a:stretch>
        </p:blipFill>
        <p:spPr>
          <a:xfrm>
            <a:off x="7225649" y="133900"/>
            <a:ext cx="1918349" cy="831275"/>
          </a:xfrm>
          <a:prstGeom prst="rect">
            <a:avLst/>
          </a:prstGeom>
          <a:noFill/>
          <a:ln>
            <a:noFill/>
          </a:ln>
        </p:spPr>
      </p:pic>
      <p:cxnSp>
        <p:nvCxnSpPr>
          <p:cNvPr id="92" name="Google Shape;92;p27"/>
          <p:cNvCxnSpPr/>
          <p:nvPr/>
        </p:nvCxnSpPr>
        <p:spPr>
          <a:xfrm>
            <a:off x="617700" y="4345825"/>
            <a:ext cx="7908600" cy="8100"/>
          </a:xfrm>
          <a:prstGeom prst="straightConnector1">
            <a:avLst/>
          </a:prstGeom>
          <a:noFill/>
          <a:ln cap="flat" cmpd="sng" w="19050">
            <a:solidFill>
              <a:schemeClr val="dk1"/>
            </a:solidFill>
            <a:prstDash val="solid"/>
            <a:round/>
            <a:headEnd len="med" w="med" type="none"/>
            <a:tailEnd len="med" w="med" type="none"/>
          </a:ln>
        </p:spPr>
      </p:cxnSp>
      <p:sp>
        <p:nvSpPr>
          <p:cNvPr id="93" name="Google Shape;93;p27"/>
          <p:cNvSpPr txBox="1"/>
          <p:nvPr/>
        </p:nvSpPr>
        <p:spPr>
          <a:xfrm>
            <a:off x="617700" y="37998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Proxima Nova"/>
                <a:ea typeface="Proxima Nova"/>
                <a:cs typeface="Proxima Nova"/>
                <a:sym typeface="Proxima Nova"/>
              </a:rPr>
              <a:t>1 = Not good</a:t>
            </a:r>
            <a:endParaRPr sz="2400">
              <a:latin typeface="Proxima Nova"/>
              <a:ea typeface="Proxima Nova"/>
              <a:cs typeface="Proxima Nova"/>
              <a:sym typeface="Proxima Nova"/>
            </a:endParaRPr>
          </a:p>
        </p:txBody>
      </p:sp>
      <p:sp>
        <p:nvSpPr>
          <p:cNvPr id="94" name="Google Shape;94;p27"/>
          <p:cNvSpPr txBox="1"/>
          <p:nvPr/>
        </p:nvSpPr>
        <p:spPr>
          <a:xfrm>
            <a:off x="5526300" y="3799825"/>
            <a:ext cx="30000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400">
                <a:latin typeface="Proxima Nova"/>
                <a:ea typeface="Proxima Nova"/>
                <a:cs typeface="Proxima Nova"/>
                <a:sym typeface="Proxima Nova"/>
              </a:rPr>
              <a:t>10 = Very good</a:t>
            </a:r>
            <a:endParaRPr sz="2400">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270" name="Shape 270"/>
        <p:cNvGrpSpPr/>
        <p:nvPr/>
      </p:nvGrpSpPr>
      <p:grpSpPr>
        <a:xfrm>
          <a:off x="0" y="0"/>
          <a:ext cx="0" cy="0"/>
          <a:chOff x="0" y="0"/>
          <a:chExt cx="0" cy="0"/>
        </a:xfrm>
      </p:grpSpPr>
      <p:sp>
        <p:nvSpPr>
          <p:cNvPr id="271" name="Google Shape;271;p54"/>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Lists of dictionaries</a:t>
            </a:r>
            <a:endParaRPr/>
          </a:p>
        </p:txBody>
      </p:sp>
      <p:sp>
        <p:nvSpPr>
          <p:cNvPr id="272" name="Google Shape;272;p54"/>
          <p:cNvSpPr txBox="1"/>
          <p:nvPr>
            <p:ph idx="1" type="body"/>
          </p:nvPr>
        </p:nvSpPr>
        <p:spPr>
          <a:xfrm>
            <a:off x="637450" y="965175"/>
            <a:ext cx="7588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Solution:</a:t>
            </a:r>
            <a:endParaRPr sz="1800"/>
          </a:p>
          <a:p>
            <a:pPr indent="0" lvl="0" marL="0" rtl="0" algn="l">
              <a:spcBef>
                <a:spcPts val="0"/>
              </a:spcBef>
              <a:spcAft>
                <a:spcPts val="0"/>
              </a:spcAft>
              <a:buNone/>
            </a:pPr>
            <a:r>
              <a:rPr lang="en" sz="1200">
                <a:latin typeface="Courier New"/>
                <a:ea typeface="Courier New"/>
                <a:cs typeface="Courier New"/>
                <a:sym typeface="Courier New"/>
              </a:rPr>
              <a:t>for director in directors_list: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 Note: the print statement is all one line below actually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print(f'Director #{director["id"]} is {director["first_name"]} {director["last_name"]}, born on {director["birthdate"]}')</a:t>
            </a:r>
            <a:endParaRPr sz="1600"/>
          </a:p>
        </p:txBody>
      </p:sp>
      <p:pic>
        <p:nvPicPr>
          <p:cNvPr id="273" name="Google Shape;273;p54"/>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77" name="Shape 277"/>
        <p:cNvGrpSpPr/>
        <p:nvPr/>
      </p:nvGrpSpPr>
      <p:grpSpPr>
        <a:xfrm>
          <a:off x="0" y="0"/>
          <a:ext cx="0" cy="0"/>
          <a:chOff x="0" y="0"/>
          <a:chExt cx="0" cy="0"/>
        </a:xfrm>
      </p:grpSpPr>
      <p:sp>
        <p:nvSpPr>
          <p:cNvPr id="278" name="Google Shape;278;p55"/>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Lists of class instances</a:t>
            </a:r>
            <a:endParaRPr/>
          </a:p>
        </p:txBody>
      </p:sp>
      <p:sp>
        <p:nvSpPr>
          <p:cNvPr id="279" name="Google Shape;279;p55"/>
          <p:cNvSpPr txBox="1"/>
          <p:nvPr>
            <p:ph idx="1" type="body"/>
          </p:nvPr>
        </p:nvSpPr>
        <p:spPr>
          <a:xfrm>
            <a:off x="637450" y="965175"/>
            <a:ext cx="7588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Suppose we have defined a class of directors like so:</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200">
                <a:latin typeface="Courier New"/>
                <a:ea typeface="Courier New"/>
                <a:cs typeface="Courier New"/>
                <a:sym typeface="Courier New"/>
              </a:rPr>
              <a:t>class Director: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__init__(self, data): # data is a dictionary from our database!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self.id = data["id"]</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self.first_name = data["first_name"]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self.last_name = data["last_name"]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self.birthdate = data["birthdate"]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self.movies = [] # Placeholder to hold Movies</a:t>
            </a:r>
            <a:endParaRPr sz="1200">
              <a:latin typeface="Courier New"/>
              <a:ea typeface="Courier New"/>
              <a:cs typeface="Courier New"/>
              <a:sym typeface="Courier New"/>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t>Now write a loop that does the same thing as the previous exercise - that is, print each director in this format:</a:t>
            </a:r>
            <a:endParaRPr sz="1600"/>
          </a:p>
          <a:p>
            <a:pPr indent="0" lvl="0" marL="0" rtl="0" algn="l">
              <a:spcBef>
                <a:spcPts val="0"/>
              </a:spcBef>
              <a:spcAft>
                <a:spcPts val="0"/>
              </a:spcAft>
              <a:buNone/>
            </a:pPr>
            <a:r>
              <a:rPr lang="en" sz="1200">
                <a:latin typeface="Courier New"/>
                <a:ea typeface="Courier New"/>
                <a:cs typeface="Courier New"/>
                <a:sym typeface="Courier New"/>
              </a:rPr>
              <a:t>Director #1 is Steven Spielberg, born on 1946-12-18</a:t>
            </a:r>
            <a:endParaRPr sz="1200">
              <a:latin typeface="Courier New"/>
              <a:ea typeface="Courier New"/>
              <a:cs typeface="Courier New"/>
              <a:sym typeface="Courier New"/>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t>Assume each Director (note the capitalization for class name!) is stored in a list called “directors_list”, where each item is a Director instance.</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p:txBody>
      </p:sp>
      <p:pic>
        <p:nvPicPr>
          <p:cNvPr id="280" name="Google Shape;280;p55"/>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284" name="Shape 284"/>
        <p:cNvGrpSpPr/>
        <p:nvPr/>
      </p:nvGrpSpPr>
      <p:grpSpPr>
        <a:xfrm>
          <a:off x="0" y="0"/>
          <a:ext cx="0" cy="0"/>
          <a:chOff x="0" y="0"/>
          <a:chExt cx="0" cy="0"/>
        </a:xfrm>
      </p:grpSpPr>
      <p:sp>
        <p:nvSpPr>
          <p:cNvPr id="285" name="Google Shape;285;p5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Lists of class instances</a:t>
            </a:r>
            <a:endParaRPr/>
          </a:p>
        </p:txBody>
      </p:sp>
      <p:sp>
        <p:nvSpPr>
          <p:cNvPr id="286" name="Google Shape;286;p56"/>
          <p:cNvSpPr txBox="1"/>
          <p:nvPr>
            <p:ph idx="1" type="body"/>
          </p:nvPr>
        </p:nvSpPr>
        <p:spPr>
          <a:xfrm>
            <a:off x="637450" y="965175"/>
            <a:ext cx="7588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Solution:</a:t>
            </a:r>
            <a:endParaRPr sz="1800"/>
          </a:p>
          <a:p>
            <a:pPr indent="0" lvl="0" marL="0" rtl="0" algn="l">
              <a:spcBef>
                <a:spcPts val="0"/>
              </a:spcBef>
              <a:spcAft>
                <a:spcPts val="0"/>
              </a:spcAft>
              <a:buNone/>
            </a:pPr>
            <a:r>
              <a:rPr lang="en" sz="1200">
                <a:latin typeface="Courier New"/>
                <a:ea typeface="Courier New"/>
                <a:cs typeface="Courier New"/>
                <a:sym typeface="Courier New"/>
              </a:rPr>
              <a:t>for director in directors_list: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 Note: the print statement is all one line below actually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print(f'Director #{director.id} is {director.first_name} {director.last_name}, born on {director.birthdate}')</a:t>
            </a:r>
            <a:endParaRPr sz="1200">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Notice the periods (dots) for class instances vs. the brackets for dictionaries: director.id and NOT director["id"]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You’ll be doing something pretty similar to this A LOT in your HTML files!!</a:t>
            </a:r>
            <a:endParaRPr sz="1800"/>
          </a:p>
          <a:p>
            <a:pPr indent="0" lvl="0" marL="0" rtl="0" algn="l">
              <a:spcBef>
                <a:spcPts val="0"/>
              </a:spcBef>
              <a:spcAft>
                <a:spcPts val="0"/>
              </a:spcAft>
              <a:buNone/>
            </a:pPr>
            <a:r>
              <a:t/>
            </a:r>
            <a:endParaRPr sz="1200">
              <a:latin typeface="Courier New"/>
              <a:ea typeface="Courier New"/>
              <a:cs typeface="Courier New"/>
              <a:sym typeface="Courier New"/>
            </a:endParaRPr>
          </a:p>
        </p:txBody>
      </p:sp>
      <p:pic>
        <p:nvPicPr>
          <p:cNvPr id="287" name="Google Shape;287;p56"/>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91" name="Shape 291"/>
        <p:cNvGrpSpPr/>
        <p:nvPr/>
      </p:nvGrpSpPr>
      <p:grpSpPr>
        <a:xfrm>
          <a:off x="0" y="0"/>
          <a:ext cx="0" cy="0"/>
          <a:chOff x="0" y="0"/>
          <a:chExt cx="0" cy="0"/>
        </a:xfrm>
      </p:grpSpPr>
      <p:sp>
        <p:nvSpPr>
          <p:cNvPr id="292" name="Google Shape;292;p57"/>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SQL review</a:t>
            </a:r>
            <a:endParaRPr/>
          </a:p>
        </p:txBody>
      </p:sp>
      <p:sp>
        <p:nvSpPr>
          <p:cNvPr id="293" name="Google Shape;293;p57"/>
          <p:cNvSpPr txBox="1"/>
          <p:nvPr>
            <p:ph idx="1" type="body"/>
          </p:nvPr>
        </p:nvSpPr>
        <p:spPr>
          <a:xfrm>
            <a:off x="637450" y="965175"/>
            <a:ext cx="7588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Here is a picture of an ERD with teams and players (using any sport you want), using a one-to-many relationship.  You can use a different ERD for these exercises if you want, as long as there is a foreign key like team_id.</a:t>
            </a:r>
            <a:endParaRPr sz="1400">
              <a:latin typeface="Courier New"/>
              <a:ea typeface="Courier New"/>
              <a:cs typeface="Courier New"/>
              <a:sym typeface="Courier New"/>
            </a:endParaRPr>
          </a:p>
        </p:txBody>
      </p:sp>
      <p:pic>
        <p:nvPicPr>
          <p:cNvPr id="294" name="Google Shape;294;p57"/>
          <p:cNvPicPr preferRelativeResize="0"/>
          <p:nvPr/>
        </p:nvPicPr>
        <p:blipFill>
          <a:blip r:embed="rId3">
            <a:alphaModFix/>
          </a:blip>
          <a:stretch>
            <a:fillRect/>
          </a:stretch>
        </p:blipFill>
        <p:spPr>
          <a:xfrm>
            <a:off x="7225649" y="133900"/>
            <a:ext cx="1918349" cy="831275"/>
          </a:xfrm>
          <a:prstGeom prst="rect">
            <a:avLst/>
          </a:prstGeom>
          <a:noFill/>
          <a:ln>
            <a:noFill/>
          </a:ln>
        </p:spPr>
      </p:pic>
      <p:pic>
        <p:nvPicPr>
          <p:cNvPr id="295" name="Google Shape;295;p57"/>
          <p:cNvPicPr preferRelativeResize="0"/>
          <p:nvPr/>
        </p:nvPicPr>
        <p:blipFill>
          <a:blip r:embed="rId4">
            <a:alphaModFix/>
          </a:blip>
          <a:stretch>
            <a:fillRect/>
          </a:stretch>
        </p:blipFill>
        <p:spPr>
          <a:xfrm>
            <a:off x="2209449" y="1928674"/>
            <a:ext cx="4725099" cy="2849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99" name="Shape 299"/>
        <p:cNvGrpSpPr/>
        <p:nvPr/>
      </p:nvGrpSpPr>
      <p:grpSpPr>
        <a:xfrm>
          <a:off x="0" y="0"/>
          <a:ext cx="0" cy="0"/>
          <a:chOff x="0" y="0"/>
          <a:chExt cx="0" cy="0"/>
        </a:xfrm>
      </p:grpSpPr>
      <p:sp>
        <p:nvSpPr>
          <p:cNvPr id="300" name="Google Shape;300;p58"/>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SQL review</a:t>
            </a:r>
            <a:endParaRPr/>
          </a:p>
        </p:txBody>
      </p:sp>
      <p:sp>
        <p:nvSpPr>
          <p:cNvPr id="301" name="Google Shape;301;p58"/>
          <p:cNvSpPr txBox="1"/>
          <p:nvPr>
            <p:ph idx="1" type="body"/>
          </p:nvPr>
        </p:nvSpPr>
        <p:spPr>
          <a:xfrm>
            <a:off x="637450" y="965175"/>
            <a:ext cx="75885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Regardless of which ERD you use, make sure you practice CRUD queries and JOIN statements (LEFT JOIN vs. JOIN)!  These are exercises to keep your skills fresh.  (No solutions will be given here to encourage you to practice.)</a:t>
            </a:r>
            <a:endParaRPr sz="1600"/>
          </a:p>
          <a:p>
            <a:pPr indent="-330200" lvl="0" marL="457200" rtl="0" algn="l">
              <a:spcBef>
                <a:spcPts val="0"/>
              </a:spcBef>
              <a:spcAft>
                <a:spcPts val="0"/>
              </a:spcAft>
              <a:buSzPts val="1600"/>
              <a:buAutoNum type="arabicPeriod"/>
            </a:pPr>
            <a:r>
              <a:rPr lang="en" sz="1600"/>
              <a:t>Add at least 3 teams.</a:t>
            </a:r>
            <a:endParaRPr sz="1600"/>
          </a:p>
          <a:p>
            <a:pPr indent="-330200" lvl="0" marL="457200" rtl="0" algn="l">
              <a:spcBef>
                <a:spcPts val="0"/>
              </a:spcBef>
              <a:spcAft>
                <a:spcPts val="0"/>
              </a:spcAft>
              <a:buSzPts val="1600"/>
              <a:buAutoNum type="arabicPeriod"/>
            </a:pPr>
            <a:r>
              <a:rPr lang="en" sz="1600"/>
              <a:t>Add at least 2 players.  Make sure you’ve created teams first!!</a:t>
            </a:r>
            <a:endParaRPr sz="1600"/>
          </a:p>
          <a:p>
            <a:pPr indent="-330200" lvl="0" marL="457200" rtl="0" algn="l">
              <a:spcBef>
                <a:spcPts val="0"/>
              </a:spcBef>
              <a:spcAft>
                <a:spcPts val="0"/>
              </a:spcAft>
              <a:buSzPts val="1600"/>
              <a:buAutoNum type="arabicPeriod"/>
            </a:pPr>
            <a:r>
              <a:rPr lang="en" sz="1600"/>
              <a:t>Grab all the teams without their players.</a:t>
            </a:r>
            <a:endParaRPr sz="1600"/>
          </a:p>
          <a:p>
            <a:pPr indent="-330200" lvl="0" marL="457200" rtl="0" algn="l">
              <a:spcBef>
                <a:spcPts val="0"/>
              </a:spcBef>
              <a:spcAft>
                <a:spcPts val="0"/>
              </a:spcAft>
              <a:buSzPts val="1600"/>
              <a:buAutoNum type="arabicPeriod"/>
            </a:pPr>
            <a:r>
              <a:rPr lang="en" sz="1600"/>
              <a:t>Grab all the teams WITH their players - make sure you grab ALL teams, including those without any players!</a:t>
            </a:r>
            <a:endParaRPr sz="1600"/>
          </a:p>
          <a:p>
            <a:pPr indent="-330200" lvl="0" marL="457200" rtl="0" algn="l">
              <a:spcBef>
                <a:spcPts val="0"/>
              </a:spcBef>
              <a:spcAft>
                <a:spcPts val="0"/>
              </a:spcAft>
              <a:buSzPts val="1600"/>
              <a:buAutoNum type="arabicPeriod"/>
            </a:pPr>
            <a:r>
              <a:rPr lang="en" sz="1600"/>
              <a:t>Grab one team WITH all their players - make sure you grab that team’s information regardless of how </a:t>
            </a:r>
            <a:r>
              <a:rPr lang="en" sz="1600"/>
              <a:t>many</a:t>
            </a:r>
            <a:r>
              <a:rPr lang="en" sz="1600"/>
              <a:t> players it has!</a:t>
            </a:r>
            <a:endParaRPr sz="1600"/>
          </a:p>
          <a:p>
            <a:pPr indent="-330200" lvl="0" marL="457200" rtl="0" algn="l">
              <a:spcBef>
                <a:spcPts val="0"/>
              </a:spcBef>
              <a:spcAft>
                <a:spcPts val="0"/>
              </a:spcAft>
              <a:buSzPts val="1600"/>
              <a:buAutoNum type="arabicPeriod"/>
            </a:pPr>
            <a:r>
              <a:rPr lang="en" sz="1600"/>
              <a:t>Grab one player WITH its team linked.</a:t>
            </a:r>
            <a:endParaRPr sz="1600"/>
          </a:p>
          <a:p>
            <a:pPr indent="-330200" lvl="0" marL="457200" rtl="0" algn="l">
              <a:spcBef>
                <a:spcPts val="0"/>
              </a:spcBef>
              <a:spcAft>
                <a:spcPts val="0"/>
              </a:spcAft>
              <a:buSzPts val="1600"/>
              <a:buAutoNum type="arabicPeriod"/>
            </a:pPr>
            <a:r>
              <a:rPr lang="en" sz="1600"/>
              <a:t>Edit one of the teams.</a:t>
            </a:r>
            <a:endParaRPr sz="1600"/>
          </a:p>
          <a:p>
            <a:pPr indent="-330200" lvl="0" marL="457200" rtl="0" algn="l">
              <a:spcBef>
                <a:spcPts val="0"/>
              </a:spcBef>
              <a:spcAft>
                <a:spcPts val="0"/>
              </a:spcAft>
              <a:buSzPts val="1600"/>
              <a:buAutoNum type="arabicPeriod"/>
            </a:pPr>
            <a:r>
              <a:rPr lang="en" sz="1600"/>
              <a:t>Edit one of the players.</a:t>
            </a:r>
            <a:endParaRPr sz="1600"/>
          </a:p>
          <a:p>
            <a:pPr indent="-330200" lvl="0" marL="457200" rtl="0" algn="l">
              <a:spcBef>
                <a:spcPts val="0"/>
              </a:spcBef>
              <a:spcAft>
                <a:spcPts val="0"/>
              </a:spcAft>
              <a:buSzPts val="1600"/>
              <a:buAutoNum type="arabicPeriod"/>
            </a:pPr>
            <a:r>
              <a:rPr lang="en" sz="1600"/>
              <a:t>Delete a team.  (Make sure you can delete teams with players linked and teams that have no players.)</a:t>
            </a:r>
            <a:endParaRPr sz="1600"/>
          </a:p>
        </p:txBody>
      </p:sp>
      <p:pic>
        <p:nvPicPr>
          <p:cNvPr id="302" name="Google Shape;302;p58"/>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8"/>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Week 4, Lecture 8 agenda:</a:t>
            </a:r>
            <a:endParaRPr/>
          </a:p>
        </p:txBody>
      </p:sp>
      <p:sp>
        <p:nvSpPr>
          <p:cNvPr id="100" name="Google Shape;100;p28"/>
          <p:cNvSpPr txBox="1"/>
          <p:nvPr>
            <p:ph idx="1" type="body"/>
          </p:nvPr>
        </p:nvSpPr>
        <p:spPr>
          <a:xfrm>
            <a:off x="637450" y="965175"/>
            <a:ext cx="7924500" cy="3820800"/>
          </a:xfrm>
          <a:prstGeom prst="rect">
            <a:avLst/>
          </a:prstGeom>
        </p:spPr>
        <p:txBody>
          <a:bodyPr anchorCtr="0" anchor="t" bIns="68575" lIns="68575" spcFirstLastPara="1" rIns="68575" wrap="square" tIns="68575">
            <a:noAutofit/>
          </a:bodyPr>
          <a:lstStyle/>
          <a:p>
            <a:pPr indent="-330200" lvl="0" marL="457200" rtl="0" algn="l">
              <a:spcBef>
                <a:spcPts val="0"/>
              </a:spcBef>
              <a:spcAft>
                <a:spcPts val="0"/>
              </a:spcAft>
              <a:buSzPts val="1600"/>
              <a:buChar char="●"/>
            </a:pPr>
            <a:r>
              <a:rPr lang="en" sz="1600"/>
              <a:t>Overview (and review) of forms</a:t>
            </a:r>
            <a:endParaRPr sz="1600"/>
          </a:p>
          <a:p>
            <a:pPr indent="-330200" lvl="0" marL="457200" rtl="0" algn="l">
              <a:spcBef>
                <a:spcPts val="0"/>
              </a:spcBef>
              <a:spcAft>
                <a:spcPts val="0"/>
              </a:spcAft>
              <a:buSzPts val="1600"/>
              <a:buChar char="●"/>
            </a:pPr>
            <a:r>
              <a:rPr lang="en" sz="1600"/>
              <a:t>GET vs. POST requests</a:t>
            </a:r>
            <a:endParaRPr sz="1600"/>
          </a:p>
          <a:p>
            <a:pPr indent="-330200" lvl="0" marL="457200" rtl="0" algn="l">
              <a:spcBef>
                <a:spcPts val="0"/>
              </a:spcBef>
              <a:spcAft>
                <a:spcPts val="0"/>
              </a:spcAft>
              <a:buSzPts val="1600"/>
              <a:buChar char="●"/>
            </a:pPr>
            <a:r>
              <a:rPr lang="en" sz="1600"/>
              <a:t>The HTML form</a:t>
            </a:r>
            <a:endParaRPr sz="1600"/>
          </a:p>
          <a:p>
            <a:pPr indent="-330200" lvl="0" marL="457200" rtl="0" algn="l">
              <a:spcBef>
                <a:spcPts val="0"/>
              </a:spcBef>
              <a:spcAft>
                <a:spcPts val="0"/>
              </a:spcAft>
              <a:buSzPts val="1600"/>
              <a:buChar char="●"/>
            </a:pPr>
            <a:r>
              <a:rPr lang="en" sz="1600"/>
              <a:t>Grabbing form data in Flask</a:t>
            </a:r>
            <a:endParaRPr sz="1600"/>
          </a:p>
          <a:p>
            <a:pPr indent="-330200" lvl="0" marL="457200" rtl="0" algn="l">
              <a:spcBef>
                <a:spcPts val="0"/>
              </a:spcBef>
              <a:spcAft>
                <a:spcPts val="0"/>
              </a:spcAft>
              <a:buSzPts val="1600"/>
              <a:buChar char="●"/>
            </a:pPr>
            <a:r>
              <a:rPr lang="en" sz="1600"/>
              <a:t>Redirects</a:t>
            </a:r>
            <a:endParaRPr sz="1600"/>
          </a:p>
          <a:p>
            <a:pPr indent="-330200" lvl="0" marL="457200" rtl="0" algn="l">
              <a:spcBef>
                <a:spcPts val="0"/>
              </a:spcBef>
              <a:spcAft>
                <a:spcPts val="0"/>
              </a:spcAft>
              <a:buSzPts val="1600"/>
              <a:buChar char="●"/>
            </a:pPr>
            <a:r>
              <a:rPr lang="en" sz="1600"/>
              <a:t>Session</a:t>
            </a:r>
            <a:endParaRPr sz="1600"/>
          </a:p>
        </p:txBody>
      </p:sp>
      <p:pic>
        <p:nvPicPr>
          <p:cNvPr id="101" name="Google Shape;101;p28"/>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9"/>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Forms</a:t>
            </a:r>
            <a:endParaRPr/>
          </a:p>
        </p:txBody>
      </p:sp>
      <p:pic>
        <p:nvPicPr>
          <p:cNvPr id="107" name="Google Shape;107;p29"/>
          <p:cNvPicPr preferRelativeResize="0"/>
          <p:nvPr/>
        </p:nvPicPr>
        <p:blipFill>
          <a:blip r:embed="rId3">
            <a:alphaModFix/>
          </a:blip>
          <a:stretch>
            <a:fillRect/>
          </a:stretch>
        </p:blipFill>
        <p:spPr>
          <a:xfrm>
            <a:off x="7225649" y="133900"/>
            <a:ext cx="1918349" cy="831275"/>
          </a:xfrm>
          <a:prstGeom prst="rect">
            <a:avLst/>
          </a:prstGeom>
          <a:noFill/>
          <a:ln>
            <a:noFill/>
          </a:ln>
        </p:spPr>
      </p:pic>
      <p:sp>
        <p:nvSpPr>
          <p:cNvPr id="108" name="Google Shape;108;p29"/>
          <p:cNvSpPr txBox="1"/>
          <p:nvPr>
            <p:ph idx="1" type="body"/>
          </p:nvPr>
        </p:nvSpPr>
        <p:spPr>
          <a:xfrm>
            <a:off x="637450" y="868300"/>
            <a:ext cx="7832700" cy="1703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Where do you see forms?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Logging into a site, searching </a:t>
            </a:r>
            <a:r>
              <a:rPr lang="en" sz="1600"/>
              <a:t>through Google or a search engine, filling out an online application, etc.</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They are ubiquitous!  You encounter them all the time!!!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200">
              <a:latin typeface="Courier New"/>
              <a:ea typeface="Courier New"/>
              <a:cs typeface="Courier New"/>
              <a:sym typeface="Courier New"/>
            </a:endParaRPr>
          </a:p>
        </p:txBody>
      </p:sp>
      <p:sp>
        <p:nvSpPr>
          <p:cNvPr id="109" name="Google Shape;109;p29"/>
          <p:cNvSpPr txBox="1"/>
          <p:nvPr/>
        </p:nvSpPr>
        <p:spPr>
          <a:xfrm>
            <a:off x="607450" y="2508525"/>
            <a:ext cx="78927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You might recall seeing this at one point in Web Fundamentals:</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lang="en" sz="1200">
                <a:latin typeface="Courier New"/>
                <a:ea typeface="Courier New"/>
                <a:cs typeface="Courier New"/>
                <a:sym typeface="Courier New"/>
              </a:rPr>
              <a:t>&lt;form </a:t>
            </a:r>
            <a:r>
              <a:rPr b="1" lang="en" sz="1200">
                <a:latin typeface="Courier New"/>
                <a:ea typeface="Courier New"/>
                <a:cs typeface="Courier New"/>
                <a:sym typeface="Courier New"/>
              </a:rPr>
              <a:t>action="/hello" method="POST"</a:t>
            </a:r>
            <a:r>
              <a:rPr lang="en" sz="1200">
                <a:latin typeface="Courier New"/>
                <a:ea typeface="Courier New"/>
                <a:cs typeface="Courier New"/>
                <a:sym typeface="Courier New"/>
              </a:rPr>
              <a:t>&gt;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&lt;div&gt;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&lt;label&gt;Name:&lt;/label&gt;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&lt;input type="text" </a:t>
            </a:r>
            <a:r>
              <a:rPr b="1" lang="en" sz="1200">
                <a:latin typeface="Courier New"/>
                <a:ea typeface="Courier New"/>
                <a:cs typeface="Courier New"/>
                <a:sym typeface="Courier New"/>
              </a:rPr>
              <a:t>name="name"</a:t>
            </a:r>
            <a:r>
              <a:rPr lang="en" sz="1200">
                <a:latin typeface="Courier New"/>
                <a:ea typeface="Courier New"/>
                <a:cs typeface="Courier New"/>
                <a:sym typeface="Courier New"/>
              </a:rPr>
              <a:t>&gt;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&lt;/div&gt;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&lt;input type="submit" value="Send"&gt;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&lt;/form&gt;</a:t>
            </a:r>
            <a:endParaRPr sz="1200">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The bold text is going to be </a:t>
            </a:r>
            <a:r>
              <a:rPr b="1" lang="en" sz="1600">
                <a:latin typeface="Proxima Nova"/>
                <a:ea typeface="Proxima Nova"/>
                <a:cs typeface="Proxima Nova"/>
                <a:sym typeface="Proxima Nova"/>
              </a:rPr>
              <a:t>VERY </a:t>
            </a:r>
            <a:r>
              <a:rPr lang="en" sz="1600">
                <a:latin typeface="Proxima Nova"/>
                <a:ea typeface="Proxima Nova"/>
                <a:cs typeface="Proxima Nova"/>
                <a:sym typeface="Proxima Nova"/>
              </a:rPr>
              <a:t>important!!</a:t>
            </a:r>
            <a:endParaRPr sz="16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1000"/>
                                        <p:tgtEl>
                                          <p:spTgt spid="1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animEffect filter="fade" transition="in">
                                      <p:cBhvr>
                                        <p:cTn dur="1000"/>
                                        <p:tgtEl>
                                          <p:spTgt spid="1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13" name="Shape 113"/>
        <p:cNvGrpSpPr/>
        <p:nvPr/>
      </p:nvGrpSpPr>
      <p:grpSpPr>
        <a:xfrm>
          <a:off x="0" y="0"/>
          <a:ext cx="0" cy="0"/>
          <a:chOff x="0" y="0"/>
          <a:chExt cx="0" cy="0"/>
        </a:xfrm>
      </p:grpSpPr>
      <p:sp>
        <p:nvSpPr>
          <p:cNvPr id="114" name="Google Shape;114;p30"/>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1</a:t>
            </a:r>
            <a:endParaRPr/>
          </a:p>
        </p:txBody>
      </p:sp>
      <p:sp>
        <p:nvSpPr>
          <p:cNvPr id="115" name="Google Shape;115;p30"/>
          <p:cNvSpPr txBox="1"/>
          <p:nvPr>
            <p:ph idx="1" type="body"/>
          </p:nvPr>
        </p:nvSpPr>
        <p:spPr>
          <a:xfrm>
            <a:off x="637450" y="965175"/>
            <a:ext cx="7588500" cy="3599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List a few examples of GET requests and at least one example of a POST request.</a:t>
            </a:r>
            <a:endParaRPr sz="1600"/>
          </a:p>
        </p:txBody>
      </p:sp>
      <p:pic>
        <p:nvPicPr>
          <p:cNvPr id="116" name="Google Shape;116;p30"/>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20" name="Shape 120"/>
        <p:cNvGrpSpPr/>
        <p:nvPr/>
      </p:nvGrpSpPr>
      <p:grpSpPr>
        <a:xfrm>
          <a:off x="0" y="0"/>
          <a:ext cx="0" cy="0"/>
          <a:chOff x="0" y="0"/>
          <a:chExt cx="0" cy="0"/>
        </a:xfrm>
      </p:grpSpPr>
      <p:sp>
        <p:nvSpPr>
          <p:cNvPr id="121" name="Google Shape;121;p31"/>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a:t>
            </a:r>
            <a:r>
              <a:rPr lang="en"/>
              <a:t> 1</a:t>
            </a:r>
            <a:endParaRPr/>
          </a:p>
        </p:txBody>
      </p:sp>
      <p:sp>
        <p:nvSpPr>
          <p:cNvPr id="122" name="Google Shape;122;p31"/>
          <p:cNvSpPr txBox="1"/>
          <p:nvPr>
            <p:ph idx="1" type="body"/>
          </p:nvPr>
        </p:nvSpPr>
        <p:spPr>
          <a:xfrm>
            <a:off x="637450" y="965175"/>
            <a:ext cx="7588500" cy="3599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List a few examples of GET requests and at least one example of a POST request.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Answer:</a:t>
            </a:r>
            <a:endParaRPr sz="1600"/>
          </a:p>
          <a:p>
            <a:pPr indent="0" lvl="0" marL="0" rtl="0" algn="l">
              <a:spcBef>
                <a:spcPts val="0"/>
              </a:spcBef>
              <a:spcAft>
                <a:spcPts val="0"/>
              </a:spcAft>
              <a:buNone/>
            </a:pPr>
            <a:r>
              <a:rPr lang="en" sz="1600"/>
              <a:t>GET requests:</a:t>
            </a:r>
            <a:endParaRPr sz="1600"/>
          </a:p>
          <a:p>
            <a:pPr indent="-330200" lvl="0" marL="457200" rtl="0" algn="l">
              <a:spcBef>
                <a:spcPts val="0"/>
              </a:spcBef>
              <a:spcAft>
                <a:spcPts val="0"/>
              </a:spcAft>
              <a:buSzPts val="1600"/>
              <a:buChar char="●"/>
            </a:pPr>
            <a:r>
              <a:rPr lang="en" sz="1600"/>
              <a:t>Clicking a link</a:t>
            </a:r>
            <a:endParaRPr sz="1600"/>
          </a:p>
          <a:p>
            <a:pPr indent="-330200" lvl="0" marL="457200" rtl="0" algn="l">
              <a:spcBef>
                <a:spcPts val="0"/>
              </a:spcBef>
              <a:spcAft>
                <a:spcPts val="0"/>
              </a:spcAft>
              <a:buSzPts val="1600"/>
              <a:buChar char="●"/>
            </a:pPr>
            <a:r>
              <a:rPr lang="en" sz="1600"/>
              <a:t>Entering a link in the browser</a:t>
            </a:r>
            <a:endParaRPr sz="1600"/>
          </a:p>
          <a:p>
            <a:pPr indent="-330200" lvl="0" marL="457200" rtl="0" algn="l">
              <a:spcBef>
                <a:spcPts val="0"/>
              </a:spcBef>
              <a:spcAft>
                <a:spcPts val="0"/>
              </a:spcAft>
              <a:buSzPts val="1600"/>
              <a:buChar char="●"/>
            </a:pPr>
            <a:r>
              <a:rPr lang="en" sz="1600"/>
              <a:t>Refreshing a page</a:t>
            </a:r>
            <a:endParaRPr sz="1600"/>
          </a:p>
          <a:p>
            <a:pPr indent="-330200" lvl="0" marL="457200" rtl="0" algn="l">
              <a:spcBef>
                <a:spcPts val="0"/>
              </a:spcBef>
              <a:spcAft>
                <a:spcPts val="0"/>
              </a:spcAft>
              <a:buSzPts val="1600"/>
              <a:buChar char="●"/>
            </a:pPr>
            <a:r>
              <a:rPr b="1" lang="en" sz="1600"/>
              <a:t>Redirecting (coming later this lecture!)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POST requests:</a:t>
            </a:r>
            <a:endParaRPr sz="1600"/>
          </a:p>
          <a:p>
            <a:pPr indent="-330200" lvl="0" marL="457200" rtl="0" algn="l">
              <a:spcBef>
                <a:spcPts val="0"/>
              </a:spcBef>
              <a:spcAft>
                <a:spcPts val="0"/>
              </a:spcAft>
              <a:buSzPts val="1600"/>
              <a:buChar char="●"/>
            </a:pPr>
            <a:r>
              <a:rPr lang="en" sz="1600"/>
              <a:t>Sending sensitive data through forms, like logging in or registering</a:t>
            </a:r>
            <a:endParaRPr sz="1600"/>
          </a:p>
          <a:p>
            <a:pPr indent="-330200" lvl="0" marL="457200" rtl="0" algn="l">
              <a:spcBef>
                <a:spcPts val="0"/>
              </a:spcBef>
              <a:spcAft>
                <a:spcPts val="0"/>
              </a:spcAft>
              <a:buSzPts val="1600"/>
              <a:buChar char="●"/>
            </a:pPr>
            <a:r>
              <a:rPr lang="en" sz="1600"/>
              <a:t>Most </a:t>
            </a:r>
            <a:r>
              <a:rPr lang="en" sz="1600"/>
              <a:t>search</a:t>
            </a:r>
            <a:r>
              <a:rPr lang="en" sz="1600"/>
              <a:t> requests</a:t>
            </a:r>
            <a:endParaRPr sz="1600"/>
          </a:p>
          <a:p>
            <a:pPr indent="-330200" lvl="0" marL="457200" rtl="0" algn="l">
              <a:spcBef>
                <a:spcPts val="0"/>
              </a:spcBef>
              <a:spcAft>
                <a:spcPts val="0"/>
              </a:spcAft>
              <a:buSzPts val="1600"/>
              <a:buChar char="●"/>
            </a:pPr>
            <a:r>
              <a:rPr lang="en" sz="1600"/>
              <a:t>Nearly everything involving a form</a:t>
            </a:r>
            <a:endParaRPr sz="1600"/>
          </a:p>
        </p:txBody>
      </p:sp>
      <p:pic>
        <p:nvPicPr>
          <p:cNvPr id="123" name="Google Shape;123;p31"/>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2"/>
          <p:cNvSpPr txBox="1"/>
          <p:nvPr>
            <p:ph type="title"/>
          </p:nvPr>
        </p:nvSpPr>
        <p:spPr>
          <a:xfrm>
            <a:off x="1093494" y="2252994"/>
            <a:ext cx="6957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Demo of GET vs. POST requests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3"/>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GET vs. POST requests</a:t>
            </a:r>
            <a:endParaRPr/>
          </a:p>
        </p:txBody>
      </p:sp>
      <p:sp>
        <p:nvSpPr>
          <p:cNvPr id="134" name="Google Shape;134;p33"/>
          <p:cNvSpPr txBox="1"/>
          <p:nvPr>
            <p:ph idx="1" type="body"/>
          </p:nvPr>
        </p:nvSpPr>
        <p:spPr>
          <a:xfrm>
            <a:off x="637450" y="965175"/>
            <a:ext cx="7588500" cy="3599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600"/>
              <a:t>The two most common types of HTTP requests are GET and POST requests:</a:t>
            </a:r>
            <a:endParaRPr sz="1600"/>
          </a:p>
          <a:p>
            <a:pPr indent="-330200" lvl="0" marL="457200" rtl="0" algn="l">
              <a:spcBef>
                <a:spcPts val="0"/>
              </a:spcBef>
              <a:spcAft>
                <a:spcPts val="0"/>
              </a:spcAft>
              <a:buSzPts val="1600"/>
              <a:buChar char="●"/>
            </a:pPr>
            <a:r>
              <a:rPr lang="en" sz="1600"/>
              <a:t>GET requests are used to receive data or some other information, such as an HTML page or a JSON object.</a:t>
            </a:r>
            <a:endParaRPr sz="1600"/>
          </a:p>
          <a:p>
            <a:pPr indent="-330200" lvl="0" marL="457200" rtl="0" algn="l">
              <a:spcBef>
                <a:spcPts val="0"/>
              </a:spcBef>
              <a:spcAft>
                <a:spcPts val="0"/>
              </a:spcAft>
              <a:buSzPts val="1600"/>
              <a:buChar char="●"/>
            </a:pPr>
            <a:r>
              <a:rPr lang="en" sz="1600"/>
              <a:t>POST requests are used for sending information, like posting (i.e. sending) a parcel at a post office.  POST requests are used for most forms.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There are other HTTP request types as well: PUT, DELETE, PATCH, among others.  (More information can be found here: </a:t>
            </a:r>
            <a:r>
              <a:rPr lang="en" sz="1600" u="sng">
                <a:solidFill>
                  <a:schemeClr val="hlink"/>
                </a:solidFill>
                <a:hlinkClick r:id="rId3"/>
              </a:rPr>
              <a:t>https://developer.mozilla.org/en-US/docs/Web/HTTP/Methods</a:t>
            </a:r>
            <a:r>
              <a:rPr lang="en" sz="1600"/>
              <a:t>.)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(Unfortunately, HTML tags only support GET and POST methods, and Jinja doesn’t have any functionality to force a request to be a PUT or DELETE request.  If you want to use PUT and DELETE requests, </a:t>
            </a:r>
            <a:r>
              <a:rPr lang="en" sz="1600"/>
              <a:t>you need AJAX.</a:t>
            </a:r>
            <a:r>
              <a:rPr lang="en" sz="1600"/>
              <a:t>)</a:t>
            </a:r>
            <a:endParaRPr sz="1600"/>
          </a:p>
        </p:txBody>
      </p:sp>
      <p:pic>
        <p:nvPicPr>
          <p:cNvPr id="135" name="Google Shape;135;p33"/>
          <p:cNvPicPr preferRelativeResize="0"/>
          <p:nvPr/>
        </p:nvPicPr>
        <p:blipFill>
          <a:blip r:embed="rId4">
            <a:alphaModFix/>
          </a:blip>
          <a:stretch>
            <a:fillRect/>
          </a:stretch>
        </p:blipFill>
        <p:spPr>
          <a:xfrm>
            <a:off x="7225649" y="133900"/>
            <a:ext cx="1918349" cy="83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3">
      <a:dk1>
        <a:srgbClr val="2A2D34"/>
      </a:dk1>
      <a:lt1>
        <a:srgbClr val="FFFFFF"/>
      </a:lt1>
      <a:dk2>
        <a:srgbClr val="2A2D34"/>
      </a:dk2>
      <a:lt2>
        <a:srgbClr val="FFFFFF"/>
      </a:lt2>
      <a:accent1>
        <a:srgbClr val="28CDFF"/>
      </a:accent1>
      <a:accent2>
        <a:srgbClr val="23B1DC"/>
      </a:accent2>
      <a:accent3>
        <a:srgbClr val="1E9EC5"/>
      </a:accent3>
      <a:accent4>
        <a:srgbClr val="1880A0"/>
      </a:accent4>
      <a:accent5>
        <a:srgbClr val="146983"/>
      </a:accent5>
      <a:accent6>
        <a:srgbClr val="105165"/>
      </a:accent6>
      <a:hlink>
        <a:srgbClr val="28CDFF"/>
      </a:hlink>
      <a:folHlink>
        <a:srgbClr val="28C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