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856c76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1856c768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856c768de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856c768d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856c768de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856c768d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8a45b3fe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8a45b3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56c768de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56c768d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56c768de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56c768d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856c768de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856c768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856c768de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856c768d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856c768de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856c768d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67f962ec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67f962e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67f962ec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67f962e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856c768d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856c768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c3c54b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6c3c54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6c3c54bd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6c3c54b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6c3c54bd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6c3c54b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856c768de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856c768d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7f962ec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7f962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8a45b3fe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8a45b3f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8a45b3fe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8a45b3f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856c768d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856c768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856c768de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856c768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856c768d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856c768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856c768de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856c768d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856c768de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856c768d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56c768de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56c768d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856c768de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856c768d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637444" y="230794"/>
            <a:ext cx="6957000" cy="637500"/>
          </a:xfrm>
          <a:prstGeom prst="rect">
            <a:avLst/>
          </a:prstGeom>
        </p:spPr>
        <p:txBody>
          <a:bodyPr anchorCtr="0" anchor="t"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body"/>
          </p:nvPr>
        </p:nvSpPr>
        <p:spPr>
          <a:xfrm>
            <a:off x="637444" y="868219"/>
            <a:ext cx="7352700" cy="3077400"/>
          </a:xfrm>
          <a:prstGeom prst="rect">
            <a:avLst/>
          </a:prstGeom>
        </p:spPr>
        <p:txBody>
          <a:bodyPr anchorCtr="0" anchor="t" bIns="68575" lIns="68575" spcFirstLastPara="1" rIns="68575" wrap="square" tIns="68575">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0" name="Shape 7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a:off x="0" y="4857750"/>
            <a:ext cx="88584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13"/>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Proxima Nova"/>
              <a:buNone/>
              <a:defRPr b="1" i="0" sz="3300" u="none" cap="none" strike="noStrike">
                <a:solidFill>
                  <a:schemeClr val="dk1"/>
                </a:solidFill>
                <a:latin typeface="Proxima Nova"/>
                <a:ea typeface="Proxima Nova"/>
                <a:cs typeface="Proxima Nova"/>
                <a:sym typeface="Proxima Nov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200">
                <a:solidFill>
                  <a:schemeClr val="lt1"/>
                </a:solidFill>
                <a:latin typeface="Proxima Nova"/>
                <a:ea typeface="Proxima Nova"/>
                <a:cs typeface="Proxima Nova"/>
                <a:sym typeface="Proxima Nova"/>
              </a:rPr>
              <a:t>Coding Dojo</a:t>
            </a:r>
            <a:endParaRPr b="1" i="0" sz="1200">
              <a:solidFill>
                <a:srgbClr val="D8D8D8"/>
              </a:solidFill>
              <a:latin typeface="Proxima Nova"/>
              <a:ea typeface="Proxima Nova"/>
              <a:cs typeface="Proxima Nova"/>
              <a:sym typeface="Proxima Nova"/>
            </a:endParaRPr>
          </a:p>
        </p:txBody>
      </p:sp>
      <p:sp>
        <p:nvSpPr>
          <p:cNvPr id="55" name="Google Shape;55;p13"/>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800" u="none">
                <a:solidFill>
                  <a:schemeClr val="lt1"/>
                </a:solidFill>
                <a:latin typeface="Proxima Nova"/>
                <a:ea typeface="Proxima Nova"/>
                <a:cs typeface="Proxima Nova"/>
                <a:sym typeface="Proxima Nova"/>
              </a:rPr>
              <a:t>‹#›</a:t>
            </a:fld>
            <a:endParaRPr b="1" i="0" sz="800" u="none">
              <a:solidFill>
                <a:schemeClr val="lt1"/>
              </a:solidFill>
              <a:latin typeface="Proxima Nova"/>
              <a:ea typeface="Proxima Nova"/>
              <a:cs typeface="Proxima Nova"/>
              <a:sym typeface="Proxima Nova"/>
            </a:endParaRPr>
          </a:p>
        </p:txBody>
      </p:sp>
      <p:pic>
        <p:nvPicPr>
          <p:cNvPr id="56" name="Google Shape;56;p13"/>
          <p:cNvPicPr preferRelativeResize="0"/>
          <p:nvPr/>
        </p:nvPicPr>
        <p:blipFill>
          <a:blip r:embed="rId1">
            <a:alphaModFix/>
          </a:blip>
          <a:stretch>
            <a:fillRect/>
          </a:stretch>
        </p:blipFill>
        <p:spPr>
          <a:xfrm>
            <a:off x="97144" y="4906200"/>
            <a:ext cx="188850" cy="188850"/>
          </a:xfrm>
          <a:prstGeom prst="rect">
            <a:avLst/>
          </a:prstGeom>
          <a:noFill/>
          <a:ln>
            <a:noFill/>
          </a:ln>
        </p:spPr>
      </p:pic>
      <p:sp>
        <p:nvSpPr>
          <p:cNvPr id="57" name="Google Shape;57;p13"/>
          <p:cNvSpPr txBox="1"/>
          <p:nvPr>
            <p:ph idx="1" type="body"/>
          </p:nvPr>
        </p:nvSpPr>
        <p:spPr>
          <a:xfrm>
            <a:off x="758344" y="989138"/>
            <a:ext cx="7275600" cy="3143400"/>
          </a:xfrm>
          <a:prstGeom prst="rect">
            <a:avLst/>
          </a:prstGeom>
          <a:noFill/>
          <a:ln>
            <a:noFill/>
          </a:ln>
        </p:spPr>
        <p:txBody>
          <a:bodyPr anchorCtr="0" anchor="t" bIns="68575" lIns="68575" spcFirstLastPara="1" rIns="68575" wrap="square" tIns="68575">
            <a:noAutofit/>
          </a:bodyPr>
          <a:lstStyle>
            <a:lvl1pPr indent="-298450" lvl="0" marL="457200" rtl="0">
              <a:spcBef>
                <a:spcPts val="0"/>
              </a:spcBef>
              <a:spcAft>
                <a:spcPts val="0"/>
              </a:spcAft>
              <a:buSzPts val="1100"/>
              <a:buFont typeface="Proxima Nova"/>
              <a:buChar char="●"/>
              <a:defRPr sz="1100">
                <a:latin typeface="Proxima Nova"/>
                <a:ea typeface="Proxima Nova"/>
                <a:cs typeface="Proxima Nova"/>
                <a:sym typeface="Proxima Nova"/>
              </a:defRPr>
            </a:lvl1pPr>
            <a:lvl2pPr indent="-298450" lvl="1" marL="914400" rtl="0">
              <a:spcBef>
                <a:spcPts val="0"/>
              </a:spcBef>
              <a:spcAft>
                <a:spcPts val="0"/>
              </a:spcAft>
              <a:buSzPts val="1100"/>
              <a:buFont typeface="Proxima Nova"/>
              <a:buChar char="○"/>
              <a:defRPr sz="1100">
                <a:latin typeface="Proxima Nova"/>
                <a:ea typeface="Proxima Nova"/>
                <a:cs typeface="Proxima Nova"/>
                <a:sym typeface="Proxima Nova"/>
              </a:defRPr>
            </a:lvl2pPr>
            <a:lvl3pPr indent="-298450" lvl="2" marL="1371600" rtl="0">
              <a:spcBef>
                <a:spcPts val="0"/>
              </a:spcBef>
              <a:spcAft>
                <a:spcPts val="0"/>
              </a:spcAft>
              <a:buSzPts val="1100"/>
              <a:buFont typeface="Proxima Nova"/>
              <a:buChar char="■"/>
              <a:defRPr sz="1100">
                <a:latin typeface="Proxima Nova"/>
                <a:ea typeface="Proxima Nova"/>
                <a:cs typeface="Proxima Nova"/>
                <a:sym typeface="Proxima Nova"/>
              </a:defRPr>
            </a:lvl3pPr>
            <a:lvl4pPr indent="-298450" lvl="3" marL="1828800" rtl="0">
              <a:spcBef>
                <a:spcPts val="0"/>
              </a:spcBef>
              <a:spcAft>
                <a:spcPts val="0"/>
              </a:spcAft>
              <a:buSzPts val="1100"/>
              <a:buFont typeface="Proxima Nova"/>
              <a:buChar char="●"/>
              <a:defRPr sz="1100">
                <a:latin typeface="Proxima Nova"/>
                <a:ea typeface="Proxima Nova"/>
                <a:cs typeface="Proxima Nova"/>
                <a:sym typeface="Proxima Nova"/>
              </a:defRPr>
            </a:lvl4pPr>
            <a:lvl5pPr indent="-298450" lvl="4" marL="2286000" rtl="0">
              <a:spcBef>
                <a:spcPts val="0"/>
              </a:spcBef>
              <a:spcAft>
                <a:spcPts val="0"/>
              </a:spcAft>
              <a:buSzPts val="1100"/>
              <a:buFont typeface="Proxima Nova"/>
              <a:buChar char="○"/>
              <a:defRPr sz="1100">
                <a:latin typeface="Proxima Nova"/>
                <a:ea typeface="Proxima Nova"/>
                <a:cs typeface="Proxima Nova"/>
                <a:sym typeface="Proxima Nova"/>
              </a:defRPr>
            </a:lvl5pPr>
            <a:lvl6pPr indent="-298450" lvl="5" marL="2743200" rtl="0">
              <a:spcBef>
                <a:spcPts val="0"/>
              </a:spcBef>
              <a:spcAft>
                <a:spcPts val="0"/>
              </a:spcAft>
              <a:buSzPts val="1100"/>
              <a:buFont typeface="Proxima Nova"/>
              <a:buChar char="■"/>
              <a:defRPr sz="1100">
                <a:latin typeface="Proxima Nova"/>
                <a:ea typeface="Proxima Nova"/>
                <a:cs typeface="Proxima Nova"/>
                <a:sym typeface="Proxima Nova"/>
              </a:defRPr>
            </a:lvl6pPr>
            <a:lvl7pPr indent="-298450" lvl="6" marL="3200400" rtl="0">
              <a:spcBef>
                <a:spcPts val="0"/>
              </a:spcBef>
              <a:spcAft>
                <a:spcPts val="0"/>
              </a:spcAft>
              <a:buSzPts val="1100"/>
              <a:buFont typeface="Proxima Nova"/>
              <a:buChar char="●"/>
              <a:defRPr sz="1100">
                <a:latin typeface="Proxima Nova"/>
                <a:ea typeface="Proxima Nova"/>
                <a:cs typeface="Proxima Nova"/>
                <a:sym typeface="Proxima Nova"/>
              </a:defRPr>
            </a:lvl7pPr>
            <a:lvl8pPr indent="-298450" lvl="7" marL="3657600" rtl="0">
              <a:spcBef>
                <a:spcPts val="0"/>
              </a:spcBef>
              <a:spcAft>
                <a:spcPts val="0"/>
              </a:spcAft>
              <a:buSzPts val="1100"/>
              <a:buFont typeface="Proxima Nova"/>
              <a:buChar char="○"/>
              <a:defRPr sz="1100">
                <a:latin typeface="Proxima Nova"/>
                <a:ea typeface="Proxima Nova"/>
                <a:cs typeface="Proxima Nova"/>
                <a:sym typeface="Proxima Nova"/>
              </a:defRPr>
            </a:lvl8pPr>
            <a:lvl9pPr indent="-298450" lvl="8" marL="4114800" rtl="0">
              <a:spcBef>
                <a:spcPts val="0"/>
              </a:spcBef>
              <a:spcAft>
                <a:spcPts val="0"/>
              </a:spcAft>
              <a:buSzPts val="1100"/>
              <a:buFont typeface="Proxima Nova"/>
              <a:buChar char="■"/>
              <a:defRPr sz="11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login.codingdojo.com/d/309/123/1198" TargetMode="External"/><Relationship Id="rId4" Type="http://schemas.openxmlformats.org/officeDocument/2006/relationships/hyperlink" Target="https://login.codingdojo.com/d/309/123/1199" TargetMode="External"/><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25"/>
          <p:cNvPicPr preferRelativeResize="0"/>
          <p:nvPr/>
        </p:nvPicPr>
        <p:blipFill rotWithShape="1">
          <a:blip r:embed="rId3">
            <a:alphaModFix/>
          </a:blip>
          <a:srcRect b="507" l="3222" r="31143" t="0"/>
          <a:stretch/>
        </p:blipFill>
        <p:spPr>
          <a:xfrm>
            <a:off x="0" y="2400"/>
            <a:ext cx="9143998" cy="4882801"/>
          </a:xfrm>
          <a:prstGeom prst="rect">
            <a:avLst/>
          </a:prstGeom>
          <a:noFill/>
          <a:ln>
            <a:noFill/>
          </a:ln>
        </p:spPr>
      </p:pic>
      <p:sp>
        <p:nvSpPr>
          <p:cNvPr id="76" name="Google Shape;76;p25"/>
          <p:cNvSpPr txBox="1"/>
          <p:nvPr>
            <p:ph type="title"/>
          </p:nvPr>
        </p:nvSpPr>
        <p:spPr>
          <a:xfrm>
            <a:off x="1" y="21250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FFFFFF"/>
                </a:solidFill>
              </a:rPr>
              <a:t>Week 5, Lecture 9</a:t>
            </a:r>
            <a:endParaRPr>
              <a:solidFill>
                <a:srgbClr val="FFFFFF"/>
              </a:solidFill>
            </a:endParaRPr>
          </a:p>
          <a:p>
            <a:pPr indent="0" lvl="0" marL="0" rtl="0" algn="ctr">
              <a:spcBef>
                <a:spcPts val="0"/>
              </a:spcBef>
              <a:spcAft>
                <a:spcPts val="0"/>
              </a:spcAft>
              <a:buNone/>
            </a:pPr>
            <a:r>
              <a:rPr lang="en">
                <a:solidFill>
                  <a:srgbClr val="FFFFFF"/>
                </a:solidFill>
              </a:rPr>
              <a:t>Building a full-stack app - part 1</a:t>
            </a:r>
            <a:endParaRPr>
              <a:solidFill>
                <a:srgbClr val="FFFFFF"/>
              </a:solidFill>
            </a:endParaRPr>
          </a:p>
        </p:txBody>
      </p:sp>
      <p:pic>
        <p:nvPicPr>
          <p:cNvPr id="77" name="Google Shape;77;p25"/>
          <p:cNvPicPr preferRelativeResize="0"/>
          <p:nvPr/>
        </p:nvPicPr>
        <p:blipFill>
          <a:blip r:embed="rId4">
            <a:alphaModFix/>
          </a:blip>
          <a:stretch>
            <a:fillRect/>
          </a:stretch>
        </p:blipFill>
        <p:spPr>
          <a:xfrm>
            <a:off x="6999649" y="2388"/>
            <a:ext cx="1918349" cy="831275"/>
          </a:xfrm>
          <a:prstGeom prst="rect">
            <a:avLst/>
          </a:prstGeom>
          <a:noFill/>
          <a:ln>
            <a:noFill/>
          </a:ln>
        </p:spPr>
      </p:pic>
      <p:pic>
        <p:nvPicPr>
          <p:cNvPr id="78" name="Google Shape;78;p25"/>
          <p:cNvPicPr preferRelativeResize="0"/>
          <p:nvPr/>
        </p:nvPicPr>
        <p:blipFill>
          <a:blip r:embed="rId5">
            <a:alphaModFix/>
          </a:blip>
          <a:stretch>
            <a:fillRect/>
          </a:stretch>
        </p:blipFill>
        <p:spPr>
          <a:xfrm>
            <a:off x="216950" y="-5942"/>
            <a:ext cx="1698038" cy="8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Tips on creating your project:</a:t>
            </a:r>
            <a:endParaRPr/>
          </a:p>
        </p:txBody>
      </p:sp>
      <p:sp>
        <p:nvSpPr>
          <p:cNvPr id="146" name="Google Shape;146;p34"/>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Figure out what tables - and the columns you’ll need for them - your ERD will need.  A good starting point is to look for forms where you’re adding/creating.  But make sure to inspect the entire wireframe, as there may be additional columns you’ll need, especially if it needs a default value that won’t be specified in a form!</a:t>
            </a:r>
            <a:endParaRPr sz="1600"/>
          </a:p>
          <a:p>
            <a:pPr indent="-330200" lvl="0" marL="457200" rtl="0" algn="l">
              <a:spcBef>
                <a:spcPts val="0"/>
              </a:spcBef>
              <a:spcAft>
                <a:spcPts val="0"/>
              </a:spcAft>
              <a:buSzPts val="1600"/>
              <a:buChar char="●"/>
            </a:pPr>
            <a:r>
              <a:rPr lang="en" sz="1600"/>
              <a:t>Identify the routes that your site requires - that includes GET and POST routes.  Pay attention to the buttons and links in addition to the visual routes that you see in the wireframe.  (We broke down the routes we’ll need for this project in the office hour earlier, so feel free to </a:t>
            </a:r>
            <a:r>
              <a:rPr lang="en" sz="1600"/>
              <a:t>watch that on your own time.)</a:t>
            </a:r>
            <a:endParaRPr sz="1600"/>
          </a:p>
          <a:p>
            <a:pPr indent="-330200" lvl="0" marL="457200" rtl="0" algn="l">
              <a:spcBef>
                <a:spcPts val="0"/>
              </a:spcBef>
              <a:spcAft>
                <a:spcPts val="0"/>
              </a:spcAft>
              <a:buSzPts val="1600"/>
              <a:buChar char="●"/>
            </a:pPr>
            <a:r>
              <a:rPr lang="en" sz="1600"/>
              <a:t>The number of HTML pages you’ll need should usually equal the number of pages in the wireframe itself.  So in the previous wireframe, there are </a:t>
            </a:r>
            <a:r>
              <a:rPr b="1" lang="en" sz="1600"/>
              <a:t>eight</a:t>
            </a:r>
            <a:r>
              <a:rPr lang="en" sz="1600"/>
              <a:t> pages, so that’s why we will need eight HTML pages.</a:t>
            </a:r>
            <a:endParaRPr sz="1600"/>
          </a:p>
        </p:txBody>
      </p:sp>
      <p:pic>
        <p:nvPicPr>
          <p:cNvPr id="147" name="Google Shape;147;p3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Tips on creating your project:</a:t>
            </a:r>
            <a:endParaRPr/>
          </a:p>
        </p:txBody>
      </p:sp>
      <p:sp>
        <p:nvSpPr>
          <p:cNvPr id="153" name="Google Shape;153;p35"/>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Dealing with relationships:</a:t>
            </a:r>
            <a:endParaRPr sz="1600"/>
          </a:p>
          <a:p>
            <a:pPr indent="-330200" lvl="1" marL="914400" rtl="0" algn="l">
              <a:spcBef>
                <a:spcPts val="0"/>
              </a:spcBef>
              <a:spcAft>
                <a:spcPts val="0"/>
              </a:spcAft>
              <a:buSzPts val="1600"/>
              <a:buChar char="○"/>
            </a:pPr>
            <a:r>
              <a:rPr b="1" lang="en" sz="1600"/>
              <a:t>One-to-many:</a:t>
            </a:r>
            <a:r>
              <a:rPr lang="en" sz="1600"/>
              <a:t> Focus on getting the one side to work first.  For example, with cars and manufacturers, where it’s one-to-many with one manufacturer making many cars, start with the CRUD operations for the manufacturer first.  </a:t>
            </a:r>
            <a:r>
              <a:rPr b="1" lang="en" sz="1600"/>
              <a:t>Today’s lecture will focus on the one side first, with the next lecture dedicated to the many side along with joining tables.</a:t>
            </a:r>
            <a:endParaRPr sz="1600"/>
          </a:p>
          <a:p>
            <a:pPr indent="-330200" lvl="0" marL="457200" rtl="0" algn="l">
              <a:spcBef>
                <a:spcPts val="0"/>
              </a:spcBef>
              <a:spcAft>
                <a:spcPts val="0"/>
              </a:spcAft>
              <a:buSzPts val="1600"/>
              <a:buChar char="●"/>
            </a:pPr>
            <a:r>
              <a:rPr b="1" lang="en" sz="1600"/>
              <a:t>Many-to-many:</a:t>
            </a:r>
            <a:r>
              <a:rPr lang="en" sz="1600"/>
              <a:t> Do each side separately first, then focus on connecting them last.</a:t>
            </a:r>
            <a:endParaRPr sz="1600"/>
          </a:p>
          <a:p>
            <a:pPr indent="-330200" lvl="0" marL="457200" rtl="0" algn="l">
              <a:spcBef>
                <a:spcPts val="0"/>
              </a:spcBef>
              <a:spcAft>
                <a:spcPts val="0"/>
              </a:spcAft>
              <a:buSzPts val="1600"/>
              <a:buChar char="●"/>
            </a:pPr>
            <a:r>
              <a:rPr lang="en" sz="1600"/>
              <a:t>Don’t panic!  Take it one piece at a time - so one route or operation.</a:t>
            </a:r>
            <a:endParaRPr sz="1600"/>
          </a:p>
          <a:p>
            <a:pPr indent="-330200" lvl="0" marL="457200" rtl="0" algn="l">
              <a:spcBef>
                <a:spcPts val="0"/>
              </a:spcBef>
              <a:spcAft>
                <a:spcPts val="0"/>
              </a:spcAft>
              <a:buSzPts val="1600"/>
              <a:buChar char="●"/>
            </a:pPr>
            <a:r>
              <a:rPr lang="en" sz="1600"/>
              <a:t>In terms of CRUD operations, I would do it in this order:</a:t>
            </a:r>
            <a:endParaRPr sz="1600"/>
          </a:p>
          <a:p>
            <a:pPr indent="-330200" lvl="1" marL="914400" rtl="0" algn="l">
              <a:spcBef>
                <a:spcPts val="0"/>
              </a:spcBef>
              <a:spcAft>
                <a:spcPts val="0"/>
              </a:spcAft>
              <a:buSzPts val="1600"/>
              <a:buChar char="○"/>
            </a:pPr>
            <a:r>
              <a:rPr lang="en" sz="1600"/>
              <a:t>Create (CREATE)</a:t>
            </a:r>
            <a:endParaRPr sz="1600"/>
          </a:p>
          <a:p>
            <a:pPr indent="-330200" lvl="1" marL="914400" rtl="0" algn="l">
              <a:spcBef>
                <a:spcPts val="0"/>
              </a:spcBef>
              <a:spcAft>
                <a:spcPts val="0"/>
              </a:spcAft>
              <a:buSzPts val="1600"/>
              <a:buChar char="○"/>
            </a:pPr>
            <a:r>
              <a:rPr lang="en" sz="1600"/>
              <a:t>Read (SELECT)</a:t>
            </a:r>
            <a:endParaRPr sz="1600"/>
          </a:p>
          <a:p>
            <a:pPr indent="-330200" lvl="2" marL="1371600" rtl="0" algn="l">
              <a:spcBef>
                <a:spcPts val="0"/>
              </a:spcBef>
              <a:spcAft>
                <a:spcPts val="0"/>
              </a:spcAft>
              <a:buSzPts val="1600"/>
              <a:buChar char="■"/>
            </a:pPr>
            <a:r>
              <a:rPr lang="en" sz="1600"/>
              <a:t>Read all first</a:t>
            </a:r>
            <a:endParaRPr sz="1600"/>
          </a:p>
          <a:p>
            <a:pPr indent="-330200" lvl="2" marL="1371600" rtl="0" algn="l">
              <a:spcBef>
                <a:spcPts val="0"/>
              </a:spcBef>
              <a:spcAft>
                <a:spcPts val="0"/>
              </a:spcAft>
              <a:buSzPts val="1600"/>
              <a:buChar char="■"/>
            </a:pPr>
            <a:r>
              <a:rPr lang="en" sz="1600"/>
              <a:t>Read one next</a:t>
            </a:r>
            <a:endParaRPr sz="1600"/>
          </a:p>
          <a:p>
            <a:pPr indent="-330200" lvl="1" marL="914400" rtl="0" algn="l">
              <a:spcBef>
                <a:spcPts val="0"/>
              </a:spcBef>
              <a:spcAft>
                <a:spcPts val="0"/>
              </a:spcAft>
              <a:buSzPts val="1600"/>
              <a:buChar char="○"/>
            </a:pPr>
            <a:r>
              <a:rPr lang="en" sz="1600"/>
              <a:t>Update (UPDATE)</a:t>
            </a:r>
            <a:endParaRPr sz="1600"/>
          </a:p>
          <a:p>
            <a:pPr indent="-330200" lvl="1" marL="914400" rtl="0" algn="l">
              <a:spcBef>
                <a:spcPts val="0"/>
              </a:spcBef>
              <a:spcAft>
                <a:spcPts val="0"/>
              </a:spcAft>
              <a:buSzPts val="1600"/>
              <a:buChar char="○"/>
            </a:pPr>
            <a:r>
              <a:rPr lang="en" sz="1600"/>
              <a:t>Delete (DELETE)</a:t>
            </a:r>
            <a:endParaRPr sz="1600"/>
          </a:p>
          <a:p>
            <a:pPr indent="0" lvl="0" marL="0" rtl="0" algn="l">
              <a:spcBef>
                <a:spcPts val="0"/>
              </a:spcBef>
              <a:spcAft>
                <a:spcPts val="0"/>
              </a:spcAft>
              <a:buNone/>
            </a:pPr>
            <a:r>
              <a:t/>
            </a:r>
            <a:endParaRPr sz="1600"/>
          </a:p>
        </p:txBody>
      </p:sp>
      <p:pic>
        <p:nvPicPr>
          <p:cNvPr id="154" name="Google Shape;154;p3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Visual on CRUD</a:t>
            </a:r>
            <a:endParaRPr/>
          </a:p>
        </p:txBody>
      </p:sp>
      <p:pic>
        <p:nvPicPr>
          <p:cNvPr id="160" name="Google Shape;160;p36"/>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61" name="Google Shape;161;p36"/>
          <p:cNvPicPr preferRelativeResize="0"/>
          <p:nvPr/>
        </p:nvPicPr>
        <p:blipFill>
          <a:blip r:embed="rId4">
            <a:alphaModFix/>
          </a:blip>
          <a:stretch>
            <a:fillRect/>
          </a:stretch>
        </p:blipFill>
        <p:spPr>
          <a:xfrm>
            <a:off x="1200374" y="868288"/>
            <a:ext cx="6743249" cy="390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Debugging tips</a:t>
            </a:r>
            <a:endParaRPr/>
          </a:p>
        </p:txBody>
      </p:sp>
      <p:sp>
        <p:nvSpPr>
          <p:cNvPr id="167" name="Google Shape;167;p37"/>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Use print statements!  I highly recommend printing what you get back from the database to make sure you’re grabbing the right data.</a:t>
            </a:r>
            <a:endParaRPr sz="1600"/>
          </a:p>
          <a:p>
            <a:pPr indent="-330200" lvl="0" marL="457200" rtl="0" algn="l">
              <a:spcBef>
                <a:spcPts val="0"/>
              </a:spcBef>
              <a:spcAft>
                <a:spcPts val="0"/>
              </a:spcAft>
              <a:buSzPts val="1600"/>
              <a:buChar char="●"/>
            </a:pPr>
            <a:r>
              <a:rPr lang="en" sz="1600"/>
              <a:t>Check your terminal’s output - you might see “Something went wrong”, which indicates an error in your SQL query.</a:t>
            </a:r>
            <a:endParaRPr sz="1600"/>
          </a:p>
          <a:p>
            <a:pPr indent="-330200" lvl="0" marL="457200" rtl="0" algn="l">
              <a:spcBef>
                <a:spcPts val="0"/>
              </a:spcBef>
              <a:spcAft>
                <a:spcPts val="0"/>
              </a:spcAft>
              <a:buSzPts val="1600"/>
              <a:buChar char="●"/>
            </a:pPr>
            <a:r>
              <a:rPr lang="en" sz="1600"/>
              <a:t>Test your queries in MySQL Workbench!</a:t>
            </a:r>
            <a:endParaRPr sz="1600"/>
          </a:p>
          <a:p>
            <a:pPr indent="-330200" lvl="0" marL="457200" rtl="0" algn="l">
              <a:spcBef>
                <a:spcPts val="0"/>
              </a:spcBef>
              <a:spcAft>
                <a:spcPts val="0"/>
              </a:spcAft>
              <a:buSzPts val="1600"/>
              <a:buChar char="●"/>
            </a:pPr>
            <a:r>
              <a:rPr lang="en" sz="1600"/>
              <a:t>Read the error message carefully in your browser - pay attention to the type of error, along with the line number(s) and file(s), and work backwards from that point to trace the issue!</a:t>
            </a:r>
            <a:endParaRPr sz="1600"/>
          </a:p>
          <a:p>
            <a:pPr indent="0" lvl="0" marL="0" rtl="0" algn="l">
              <a:spcBef>
                <a:spcPts val="0"/>
              </a:spcBef>
              <a:spcAft>
                <a:spcPts val="0"/>
              </a:spcAft>
              <a:buNone/>
            </a:pPr>
            <a:r>
              <a:t/>
            </a:r>
            <a:endParaRPr sz="1600"/>
          </a:p>
        </p:txBody>
      </p:sp>
      <p:pic>
        <p:nvPicPr>
          <p:cNvPr id="168" name="Google Shape;168;p3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2" name="Shape 172"/>
        <p:cNvGrpSpPr/>
        <p:nvPr/>
      </p:nvGrpSpPr>
      <p:grpSpPr>
        <a:xfrm>
          <a:off x="0" y="0"/>
          <a:ext cx="0" cy="0"/>
          <a:chOff x="0" y="0"/>
          <a:chExt cx="0" cy="0"/>
        </a:xfrm>
      </p:grpSpPr>
      <p:sp>
        <p:nvSpPr>
          <p:cNvPr id="173" name="Google Shape;173;p3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a:t>
            </a:r>
            <a:r>
              <a:rPr lang="en"/>
              <a:t> 1</a:t>
            </a:r>
            <a:endParaRPr/>
          </a:p>
        </p:txBody>
      </p:sp>
      <p:sp>
        <p:nvSpPr>
          <p:cNvPr id="174" name="Google Shape;174;p38"/>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What output do you get when you run a(n):</a:t>
            </a:r>
            <a:endParaRPr sz="1600"/>
          </a:p>
          <a:p>
            <a:pPr indent="-330200" lvl="0" marL="457200" rtl="0" algn="l">
              <a:spcBef>
                <a:spcPts val="0"/>
              </a:spcBef>
              <a:spcAft>
                <a:spcPts val="0"/>
              </a:spcAft>
              <a:buSzPts val="1600"/>
              <a:buChar char="●"/>
            </a:pPr>
            <a:r>
              <a:rPr lang="en" sz="1600"/>
              <a:t>INSERT query</a:t>
            </a:r>
            <a:endParaRPr sz="1600"/>
          </a:p>
          <a:p>
            <a:pPr indent="-330200" lvl="0" marL="457200" rtl="0" algn="l">
              <a:spcBef>
                <a:spcPts val="0"/>
              </a:spcBef>
              <a:spcAft>
                <a:spcPts val="0"/>
              </a:spcAft>
              <a:buSzPts val="1600"/>
              <a:buChar char="●"/>
            </a:pPr>
            <a:r>
              <a:rPr lang="en" sz="1600"/>
              <a:t>SELECT query</a:t>
            </a:r>
            <a:endParaRPr sz="1600"/>
          </a:p>
          <a:p>
            <a:pPr indent="-330200" lvl="0" marL="457200" rtl="0" algn="l">
              <a:spcBef>
                <a:spcPts val="0"/>
              </a:spcBef>
              <a:spcAft>
                <a:spcPts val="0"/>
              </a:spcAft>
              <a:buSzPts val="1600"/>
              <a:buChar char="●"/>
            </a:pPr>
            <a:r>
              <a:rPr lang="en" sz="1600"/>
              <a:t>UPDATE query</a:t>
            </a:r>
            <a:endParaRPr sz="1600"/>
          </a:p>
          <a:p>
            <a:pPr indent="-330200" lvl="0" marL="457200" rtl="0" algn="l">
              <a:spcBef>
                <a:spcPts val="0"/>
              </a:spcBef>
              <a:spcAft>
                <a:spcPts val="0"/>
              </a:spcAft>
              <a:buSzPts val="1600"/>
              <a:buChar char="●"/>
            </a:pPr>
            <a:r>
              <a:rPr lang="en" sz="1600"/>
              <a:t>DELETE query</a:t>
            </a:r>
            <a:endParaRPr sz="1600"/>
          </a:p>
          <a:p>
            <a:pPr indent="0" lvl="0" marL="0" rtl="0" algn="l">
              <a:spcBef>
                <a:spcPts val="0"/>
              </a:spcBef>
              <a:spcAft>
                <a:spcPts val="0"/>
              </a:spcAft>
              <a:buNone/>
            </a:pPr>
            <a:r>
              <a:t/>
            </a:r>
            <a:endParaRPr sz="1600"/>
          </a:p>
        </p:txBody>
      </p:sp>
      <p:pic>
        <p:nvPicPr>
          <p:cNvPr id="175" name="Google Shape;175;p3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9" name="Shape 179"/>
        <p:cNvGrpSpPr/>
        <p:nvPr/>
      </p:nvGrpSpPr>
      <p:grpSpPr>
        <a:xfrm>
          <a:off x="0" y="0"/>
          <a:ext cx="0" cy="0"/>
          <a:chOff x="0" y="0"/>
          <a:chExt cx="0" cy="0"/>
        </a:xfrm>
      </p:grpSpPr>
      <p:sp>
        <p:nvSpPr>
          <p:cNvPr id="180" name="Google Shape;180;p3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81" name="Google Shape;181;p39"/>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What output do you get when you run a(n):</a:t>
            </a:r>
            <a:endParaRPr sz="1600"/>
          </a:p>
          <a:p>
            <a:pPr indent="-330200" lvl="0" marL="457200" rtl="0" algn="l">
              <a:spcBef>
                <a:spcPts val="0"/>
              </a:spcBef>
              <a:spcAft>
                <a:spcPts val="0"/>
              </a:spcAft>
              <a:buSzPts val="1600"/>
              <a:buChar char="●"/>
            </a:pPr>
            <a:r>
              <a:rPr lang="en" sz="1600"/>
              <a:t>INSERT query - an ID (integer) corresponding to the most recent item created</a:t>
            </a:r>
            <a:endParaRPr sz="1600"/>
          </a:p>
          <a:p>
            <a:pPr indent="-330200" lvl="0" marL="457200" rtl="0" algn="l">
              <a:spcBef>
                <a:spcPts val="0"/>
              </a:spcBef>
              <a:spcAft>
                <a:spcPts val="0"/>
              </a:spcAft>
              <a:buSzPts val="1600"/>
              <a:buChar char="●"/>
            </a:pPr>
            <a:r>
              <a:rPr lang="en" sz="1600"/>
              <a:t>SELECT query - a </a:t>
            </a:r>
            <a:r>
              <a:rPr b="1" lang="en" sz="1600"/>
              <a:t>list</a:t>
            </a:r>
            <a:r>
              <a:rPr lang="en" sz="1600"/>
              <a:t> of dictionaries</a:t>
            </a:r>
            <a:endParaRPr sz="1600"/>
          </a:p>
          <a:p>
            <a:pPr indent="-330200" lvl="0" marL="457200" rtl="0" algn="l">
              <a:spcBef>
                <a:spcPts val="0"/>
              </a:spcBef>
              <a:spcAft>
                <a:spcPts val="0"/>
              </a:spcAft>
              <a:buSzPts val="1600"/>
              <a:buChar char="●"/>
            </a:pPr>
            <a:r>
              <a:rPr lang="en" sz="1600"/>
              <a:t>UPDATE query - None</a:t>
            </a:r>
            <a:endParaRPr sz="1600"/>
          </a:p>
          <a:p>
            <a:pPr indent="-330200" lvl="0" marL="457200" rtl="0" algn="l">
              <a:spcBef>
                <a:spcPts val="0"/>
              </a:spcBef>
              <a:spcAft>
                <a:spcPts val="0"/>
              </a:spcAft>
              <a:buSzPts val="1600"/>
              <a:buChar char="●"/>
            </a:pPr>
            <a:r>
              <a:rPr lang="en" sz="1600"/>
              <a:t>DELETE query - None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is from the mysqlconnection.py file!</a:t>
            </a:r>
            <a:endParaRPr sz="1600"/>
          </a:p>
          <a:p>
            <a:pPr indent="0" lvl="0" marL="0" rtl="0" algn="l">
              <a:spcBef>
                <a:spcPts val="0"/>
              </a:spcBef>
              <a:spcAft>
                <a:spcPts val="0"/>
              </a:spcAft>
              <a:buNone/>
            </a:pPr>
            <a:r>
              <a:t/>
            </a:r>
            <a:endParaRPr sz="1600"/>
          </a:p>
        </p:txBody>
      </p:sp>
      <p:pic>
        <p:nvPicPr>
          <p:cNvPr id="182" name="Google Shape;182;p3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type="title"/>
          </p:nvPr>
        </p:nvSpPr>
        <p:spPr>
          <a:xfrm>
            <a:off x="75"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Demo of the mysqlconnection.py file</a:t>
            </a:r>
            <a:endParaRPr/>
          </a:p>
        </p:txBody>
      </p:sp>
      <p:pic>
        <p:nvPicPr>
          <p:cNvPr id="188" name="Google Shape;188;p4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The mysqlconnection.py file</a:t>
            </a:r>
            <a:endParaRPr/>
          </a:p>
        </p:txBody>
      </p:sp>
      <p:sp>
        <p:nvSpPr>
          <p:cNvPr id="194" name="Google Shape;194;p41"/>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17500" lvl="0" marL="457200" rtl="0" algn="l">
              <a:spcBef>
                <a:spcPts val="0"/>
              </a:spcBef>
              <a:spcAft>
                <a:spcPts val="0"/>
              </a:spcAft>
              <a:buSzPts val="1400"/>
              <a:buChar char="●"/>
            </a:pPr>
            <a:r>
              <a:rPr lang="en" sz="1400"/>
              <a:t>To allow us to connect to MySQL, we will need a new package called PyMySQL installed in our environment: </a:t>
            </a:r>
            <a:r>
              <a:rPr lang="en" sz="1200">
                <a:latin typeface="Courier New"/>
                <a:ea typeface="Courier New"/>
                <a:cs typeface="Courier New"/>
                <a:sym typeface="Courier New"/>
              </a:rPr>
              <a:t>pipenv install PyMySQL</a:t>
            </a:r>
            <a:endParaRPr sz="1200">
              <a:latin typeface="Courier New"/>
              <a:ea typeface="Courier New"/>
              <a:cs typeface="Courier New"/>
              <a:sym typeface="Courier New"/>
            </a:endParaRPr>
          </a:p>
          <a:p>
            <a:pPr indent="-317500" lvl="0" marL="457200" rtl="0" algn="l">
              <a:spcBef>
                <a:spcPts val="0"/>
              </a:spcBef>
              <a:spcAft>
                <a:spcPts val="0"/>
              </a:spcAft>
              <a:buSzPts val="1400"/>
              <a:buChar char="●"/>
            </a:pPr>
            <a:r>
              <a:rPr lang="en" sz="1400"/>
              <a:t>INSERT queries return the ID of the item just created - so for example, if a new Book was created whose ID is 8, you would get the value 8</a:t>
            </a:r>
            <a:endParaRPr sz="1400"/>
          </a:p>
          <a:p>
            <a:pPr indent="-317500" lvl="0" marL="457200" rtl="0" algn="l">
              <a:spcBef>
                <a:spcPts val="0"/>
              </a:spcBef>
              <a:spcAft>
                <a:spcPts val="0"/>
              </a:spcAft>
              <a:buSzPts val="1400"/>
              <a:buChar char="●"/>
            </a:pPr>
            <a:r>
              <a:rPr lang="en" sz="1400"/>
              <a:t>SELECT queries return a </a:t>
            </a:r>
            <a:r>
              <a:rPr b="1" lang="en" sz="1400"/>
              <a:t>LIST </a:t>
            </a:r>
            <a:r>
              <a:rPr lang="en" sz="1400"/>
              <a:t>of </a:t>
            </a:r>
            <a:r>
              <a:rPr b="1" lang="en" sz="1400">
                <a:solidFill>
                  <a:srgbClr val="9900FF"/>
                </a:solidFill>
              </a:rPr>
              <a:t>dictionaries</a:t>
            </a:r>
            <a:r>
              <a:rPr lang="en" sz="1400"/>
              <a:t> - here is an example of the output:</a:t>
            </a:r>
            <a:endParaRPr sz="1400"/>
          </a:p>
          <a:p>
            <a:pPr indent="0" lvl="0" marL="457200" rtl="0" algn="l">
              <a:spcBef>
                <a:spcPts val="0"/>
              </a:spcBef>
              <a:spcAft>
                <a:spcPts val="0"/>
              </a:spcAft>
              <a:buNone/>
            </a:pPr>
            <a:r>
              <a:rPr b="1" lang="en">
                <a:latin typeface="Courier New"/>
                <a:ea typeface="Courier New"/>
                <a:cs typeface="Courier New"/>
                <a:sym typeface="Courier New"/>
              </a:rPr>
              <a:t>[</a:t>
            </a:r>
            <a:r>
              <a:rPr b="1" lang="en">
                <a:solidFill>
                  <a:srgbClr val="9900FF"/>
                </a:solidFill>
                <a:latin typeface="Courier New"/>
                <a:ea typeface="Courier New"/>
                <a:cs typeface="Courier New"/>
                <a:sym typeface="Courier New"/>
              </a:rPr>
              <a:t>{</a:t>
            </a:r>
            <a:r>
              <a:rPr lang="en">
                <a:solidFill>
                  <a:srgbClr val="E69138"/>
                </a:solidFill>
                <a:latin typeface="Courier New"/>
                <a:ea typeface="Courier New"/>
                <a:cs typeface="Courier New"/>
                <a:sym typeface="Courier New"/>
              </a:rPr>
              <a:t>'id': 1, 'city': 'Seattle', 'name': 'Seahawks', 'stadium_name': 'Lumen Field', 'created_at': datetime.datetime(2021, 12, 15, 17, 20, 2), 'updated_at': datetime.datetime(2022, 1, 10, 18, 37, 10), 'players.id': 1, 'first_name': 'Russell', 'last_name': 'Wilson', 'number': 3, 'position': 'QB', 'players.created_at': datetime.datetime(2021, 12, 15, 17, 43, 44), 'players.updated_at': datetime.datetime(2022, 1, 12, 18, 6, 40), 'team_id': 1</a:t>
            </a:r>
            <a:r>
              <a:rPr b="1" lang="en">
                <a:solidFill>
                  <a:srgbClr val="9900FF"/>
                </a:solidFill>
                <a:latin typeface="Courier New"/>
                <a:ea typeface="Courier New"/>
                <a:cs typeface="Courier New"/>
                <a:sym typeface="Courier New"/>
              </a:rPr>
              <a:t>}</a:t>
            </a: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a:t>
            </a:r>
            <a:r>
              <a:rPr lang="en">
                <a:solidFill>
                  <a:srgbClr val="E69138"/>
                </a:solidFill>
                <a:latin typeface="Courier New"/>
                <a:ea typeface="Courier New"/>
                <a:cs typeface="Courier New"/>
                <a:sym typeface="Courier New"/>
              </a:rPr>
              <a:t>'id': 1, 'city': 'Seattle', 'name': 'Seahawks', 'stadium_name': 'Lumen Field', 'created_at': datetime.datetime(2021, 12, 15, 17, 20, 2), 'updated_at': datetime.datetime(2022, 1, 10, 18, 37, 10), 'players.id': 2, 'first_name': 'Marshawn', 'last_name': 'Lynch', 'number': 10, 'position': 'RB', 'players.created_at': datetime.datetime(2021, 12, 15, 17, 43, 44), 'players.updated_at': datetime.datetime(2021, 12, 15, 17, 43, 44), 'team_id': 1</a:t>
            </a:r>
            <a:r>
              <a:rPr b="1" lang="en">
                <a:solidFill>
                  <a:srgbClr val="9900FF"/>
                </a:solidFill>
                <a:latin typeface="Courier New"/>
                <a:ea typeface="Courier New"/>
                <a:cs typeface="Courier New"/>
                <a:sym typeface="Courier New"/>
              </a:rPr>
              <a:t>}</a:t>
            </a:r>
            <a:r>
              <a:rPr b="1" lang="en">
                <a:latin typeface="Courier New"/>
                <a:ea typeface="Courier New"/>
                <a:cs typeface="Courier New"/>
                <a:sym typeface="Courier New"/>
              </a:rPr>
              <a:t>] # </a:t>
            </a:r>
            <a:r>
              <a:rPr b="1" lang="en">
                <a:solidFill>
                  <a:srgbClr val="E69138"/>
                </a:solidFill>
                <a:latin typeface="Courier New"/>
                <a:ea typeface="Courier New"/>
                <a:cs typeface="Courier New"/>
                <a:sym typeface="Courier New"/>
              </a:rPr>
              <a:t>Each dictionary represents a row of data</a:t>
            </a:r>
            <a:endParaRPr b="1">
              <a:solidFill>
                <a:srgbClr val="E69138"/>
              </a:solidFill>
              <a:latin typeface="Courier New"/>
              <a:ea typeface="Courier New"/>
              <a:cs typeface="Courier New"/>
              <a:sym typeface="Courier New"/>
            </a:endParaRPr>
          </a:p>
          <a:p>
            <a:pPr indent="-317500" lvl="0" marL="457200" rtl="0" algn="l">
              <a:spcBef>
                <a:spcPts val="0"/>
              </a:spcBef>
              <a:spcAft>
                <a:spcPts val="0"/>
              </a:spcAft>
              <a:buSzPts val="1400"/>
              <a:buChar char="●"/>
            </a:pPr>
            <a:r>
              <a:rPr lang="en" sz="1400"/>
              <a:t>UPDATE and DELETE queries return nothing</a:t>
            </a:r>
            <a:endParaRPr sz="1400"/>
          </a:p>
          <a:p>
            <a:pPr indent="-317500" lvl="0" marL="457200" rtl="0" algn="l">
              <a:spcBef>
                <a:spcPts val="0"/>
              </a:spcBef>
              <a:spcAft>
                <a:spcPts val="0"/>
              </a:spcAft>
              <a:buSzPts val="1400"/>
              <a:buChar char="●"/>
            </a:pPr>
            <a:r>
              <a:rPr b="1" lang="en" sz="1400"/>
              <a:t>Queries with spelling/syntax errors return False - check the terminal and look for “something went wrong” to identify the problem (debug in MySQL Workbench!)</a:t>
            </a:r>
            <a:endParaRPr b="1" sz="1400"/>
          </a:p>
          <a:p>
            <a:pPr indent="0" lvl="0" marL="0" rtl="0" algn="l">
              <a:spcBef>
                <a:spcPts val="0"/>
              </a:spcBef>
              <a:spcAft>
                <a:spcPts val="0"/>
              </a:spcAft>
              <a:buNone/>
            </a:pPr>
            <a:r>
              <a:t/>
            </a:r>
            <a:endParaRPr sz="1600"/>
          </a:p>
        </p:txBody>
      </p:sp>
      <p:pic>
        <p:nvPicPr>
          <p:cNvPr id="195" name="Google Shape;195;p4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Tips while working on a project</a:t>
            </a:r>
            <a:endParaRPr/>
          </a:p>
        </p:txBody>
      </p:sp>
      <p:sp>
        <p:nvSpPr>
          <p:cNvPr id="201" name="Google Shape;201;p42"/>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42900" lvl="0" marL="457200" rtl="0" algn="l">
              <a:spcBef>
                <a:spcPts val="0"/>
              </a:spcBef>
              <a:spcAft>
                <a:spcPts val="0"/>
              </a:spcAft>
              <a:buSzPts val="1800"/>
              <a:buChar char="●"/>
            </a:pPr>
            <a:r>
              <a:rPr lang="en" sz="1600"/>
              <a:t>Forms:</a:t>
            </a:r>
            <a:endParaRPr sz="1600"/>
          </a:p>
          <a:p>
            <a:pPr indent="-330200" lvl="1" marL="914400" rtl="0" algn="l">
              <a:spcBef>
                <a:spcPts val="0"/>
              </a:spcBef>
              <a:spcAft>
                <a:spcPts val="0"/>
              </a:spcAft>
              <a:buSzPts val="1600"/>
              <a:buChar char="○"/>
            </a:pPr>
            <a:r>
              <a:rPr lang="en" sz="1600"/>
              <a:t>Include </a:t>
            </a:r>
            <a:r>
              <a:rPr lang="en" sz="1400">
                <a:latin typeface="Courier New"/>
                <a:ea typeface="Courier New"/>
                <a:cs typeface="Courier New"/>
                <a:sym typeface="Courier New"/>
              </a:rPr>
              <a:t>name="column_name"</a:t>
            </a:r>
            <a:r>
              <a:rPr lang="en" sz="1600"/>
              <a:t> for any form inputs (including textareas and more), where column_name is the name of a column in your database</a:t>
            </a:r>
            <a:endParaRPr sz="1600"/>
          </a:p>
          <a:p>
            <a:pPr indent="-330200" lvl="1" marL="914400" rtl="0" algn="l">
              <a:spcBef>
                <a:spcPts val="0"/>
              </a:spcBef>
              <a:spcAft>
                <a:spcPts val="0"/>
              </a:spcAft>
              <a:buSzPts val="1600"/>
              <a:buChar char="○"/>
            </a:pPr>
            <a:r>
              <a:rPr lang="en" sz="1600"/>
              <a:t>Don’t forget </a:t>
            </a:r>
            <a:r>
              <a:rPr b="1" lang="en" sz="1400">
                <a:latin typeface="Courier New"/>
                <a:ea typeface="Courier New"/>
                <a:cs typeface="Courier New"/>
                <a:sym typeface="Courier New"/>
              </a:rPr>
              <a:t>action</a:t>
            </a:r>
            <a:r>
              <a:rPr lang="en" sz="1400">
                <a:latin typeface="Courier New"/>
                <a:ea typeface="Courier New"/>
                <a:cs typeface="Courier New"/>
                <a:sym typeface="Courier New"/>
              </a:rPr>
              <a:t>="/route/to/send/data/to"</a:t>
            </a:r>
            <a:r>
              <a:rPr lang="en" sz="1600"/>
              <a:t> and </a:t>
            </a:r>
            <a:r>
              <a:rPr b="1" lang="en" sz="1400">
                <a:latin typeface="Courier New"/>
                <a:ea typeface="Courier New"/>
                <a:cs typeface="Courier New"/>
                <a:sym typeface="Courier New"/>
              </a:rPr>
              <a:t>method</a:t>
            </a:r>
            <a:r>
              <a:rPr lang="en" sz="1400">
                <a:latin typeface="Courier New"/>
                <a:ea typeface="Courier New"/>
                <a:cs typeface="Courier New"/>
                <a:sym typeface="Courier New"/>
              </a:rPr>
              <a:t>="POST"</a:t>
            </a:r>
            <a:r>
              <a:rPr lang="en" sz="1600"/>
              <a:t> in your form tag!</a:t>
            </a:r>
            <a:endParaRPr sz="1600"/>
          </a:p>
          <a:p>
            <a:pPr indent="-330200" lvl="1" marL="914400" rtl="0" algn="l">
              <a:spcBef>
                <a:spcPts val="0"/>
              </a:spcBef>
              <a:spcAft>
                <a:spcPts val="0"/>
              </a:spcAft>
              <a:buSzPts val="1600"/>
              <a:buChar char="○"/>
            </a:pPr>
            <a:r>
              <a:rPr lang="en" sz="1600"/>
              <a:t>For editing, use </a:t>
            </a:r>
            <a:r>
              <a:rPr lang="en" sz="1400">
                <a:latin typeface="Courier New"/>
                <a:ea typeface="Courier New"/>
                <a:cs typeface="Courier New"/>
                <a:sym typeface="Courier New"/>
              </a:rPr>
              <a:t>value="{{ value_from_database }}"</a:t>
            </a:r>
            <a:r>
              <a:rPr lang="en" sz="1600"/>
              <a:t> for most inputs.  (Don’t use the placeholder attribute!)</a:t>
            </a:r>
            <a:endParaRPr sz="1600"/>
          </a:p>
          <a:p>
            <a:pPr indent="-330200" lvl="0" marL="457200" rtl="0" algn="l">
              <a:spcBef>
                <a:spcPts val="0"/>
              </a:spcBef>
              <a:spcAft>
                <a:spcPts val="0"/>
              </a:spcAft>
              <a:buSzPts val="1600"/>
              <a:buChar char="●"/>
            </a:pPr>
            <a:r>
              <a:rPr b="1" lang="en" sz="1600"/>
              <a:t>ALWAYS redirect when handling POST requests!  </a:t>
            </a:r>
            <a:r>
              <a:rPr lang="en" sz="1600"/>
              <a:t>Also redirect when you’re deleting as well.</a:t>
            </a:r>
            <a:endParaRPr sz="1600"/>
          </a:p>
          <a:p>
            <a:pPr indent="-330200" lvl="0" marL="457200" rtl="0" algn="l">
              <a:spcBef>
                <a:spcPts val="0"/>
              </a:spcBef>
              <a:spcAft>
                <a:spcPts val="0"/>
              </a:spcAft>
              <a:buSzPts val="1600"/>
              <a:buChar char="●"/>
            </a:pPr>
            <a:r>
              <a:rPr lang="en" sz="1600"/>
              <a:t>A route for showing the create/edit page is NOT the same as the route for performing the creating/editing in the database.  Showing the page is a GET request, while creating/editing is a POST request.  These will usually be two separate routes.</a:t>
            </a:r>
            <a:endParaRPr sz="1600"/>
          </a:p>
        </p:txBody>
      </p:sp>
      <p:pic>
        <p:nvPicPr>
          <p:cNvPr id="202" name="Google Shape;202;p4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Tips while working on a project</a:t>
            </a:r>
            <a:endParaRPr/>
          </a:p>
        </p:txBody>
      </p:sp>
      <p:sp>
        <p:nvSpPr>
          <p:cNvPr id="208" name="Google Shape;208;p43"/>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You should create a new dictionary every time when you need to perform a query that requires data.</a:t>
            </a:r>
            <a:endParaRPr sz="1600"/>
          </a:p>
          <a:p>
            <a:pPr indent="-330200" lvl="1" marL="914400" rtl="0" algn="l">
              <a:spcBef>
                <a:spcPts val="0"/>
              </a:spcBef>
              <a:spcAft>
                <a:spcPts val="0"/>
              </a:spcAft>
              <a:buSzPts val="1600"/>
              <a:buChar char="○"/>
            </a:pPr>
            <a:r>
              <a:rPr b="1" lang="en" sz="1600"/>
              <a:t>Don’t forget the ID of the item in your dictionary when editing or deleting! </a:t>
            </a:r>
            <a:r>
              <a:rPr lang="en" sz="1600"/>
              <a:t> Same if you’re reading a specific item from the database.</a:t>
            </a:r>
            <a:endParaRPr sz="1600"/>
          </a:p>
          <a:p>
            <a:pPr indent="-330200" lvl="1" marL="914400" rtl="0" algn="l">
              <a:spcBef>
                <a:spcPts val="0"/>
              </a:spcBef>
              <a:spcAft>
                <a:spcPts val="0"/>
              </a:spcAft>
              <a:buSzPts val="1600"/>
              <a:buChar char="○"/>
            </a:pPr>
            <a:r>
              <a:rPr lang="en" sz="1600"/>
              <a:t>For example:</a:t>
            </a:r>
            <a:endParaRPr sz="1600"/>
          </a:p>
          <a:p>
            <a:pPr indent="0" lvl="0" marL="0" rtl="0" algn="l">
              <a:spcBef>
                <a:spcPts val="0"/>
              </a:spcBef>
              <a:spcAft>
                <a:spcPts val="0"/>
              </a:spcAft>
              <a:buNone/>
            </a:pPr>
            <a:r>
              <a:rPr lang="en" sz="1400">
                <a:latin typeface="Courier New"/>
                <a:ea typeface="Courier New"/>
                <a:cs typeface="Courier New"/>
                <a:sym typeface="Courier New"/>
              </a:rPr>
              <a:t>data = {</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 Additional values go here as needed, especially form data</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"id": id, # Do NOT forget the ID where needed!</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a:t>
            </a:r>
            <a:endParaRPr sz="1600"/>
          </a:p>
          <a:p>
            <a:pPr indent="-330200" lvl="0" marL="457200" rtl="0" algn="l">
              <a:spcBef>
                <a:spcPts val="0"/>
              </a:spcBef>
              <a:spcAft>
                <a:spcPts val="0"/>
              </a:spcAft>
              <a:buSzPts val="1600"/>
              <a:buChar char="●"/>
            </a:pPr>
            <a:r>
              <a:rPr lang="en" sz="1600"/>
              <a:t>Use path variables when reading one item, editing an item or deleting an item!  For example, “/books/view/&lt;int:id&gt;” for viewing an individual book’s page.</a:t>
            </a:r>
            <a:endParaRPr sz="1600"/>
          </a:p>
          <a:p>
            <a:pPr indent="-330200" lvl="0" marL="457200" rtl="0" algn="l">
              <a:spcBef>
                <a:spcPts val="0"/>
              </a:spcBef>
              <a:spcAft>
                <a:spcPts val="0"/>
              </a:spcAft>
              <a:buSzPts val="1600"/>
              <a:buChar char="●"/>
            </a:pPr>
            <a:r>
              <a:rPr lang="en" sz="1600"/>
              <a:t>FUTURE: When adding validations, make sure you redirect to the correct route when validations fail - this usually is the route for adding or editing.</a:t>
            </a:r>
            <a:endParaRPr sz="1600"/>
          </a:p>
          <a:p>
            <a:pPr indent="-330200" lvl="0" marL="457200" rtl="0" algn="l">
              <a:spcBef>
                <a:spcPts val="0"/>
              </a:spcBef>
              <a:spcAft>
                <a:spcPts val="0"/>
              </a:spcAft>
              <a:buSzPts val="1600"/>
              <a:buChar char="●"/>
            </a:pPr>
            <a:r>
              <a:rPr lang="en" sz="1600"/>
              <a:t>Most routes will be calling on your model, which will grab data from your database.  So make sure you import your models in your controllers!!</a:t>
            </a:r>
            <a:endParaRPr sz="1600"/>
          </a:p>
        </p:txBody>
      </p:sp>
      <p:pic>
        <p:nvPicPr>
          <p:cNvPr id="209" name="Google Shape;209;p4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Admin stuff and reminders:</a:t>
            </a:r>
            <a:endParaRPr/>
          </a:p>
        </p:txBody>
      </p:sp>
      <p:sp>
        <p:nvSpPr>
          <p:cNvPr id="84" name="Google Shape;84;p26"/>
          <p:cNvSpPr txBox="1"/>
          <p:nvPr>
            <p:ph idx="1" type="body"/>
          </p:nvPr>
        </p:nvSpPr>
        <p:spPr>
          <a:xfrm>
            <a:off x="637450" y="965175"/>
            <a:ext cx="7998000" cy="3820800"/>
          </a:xfrm>
          <a:prstGeom prst="rect">
            <a:avLst/>
          </a:prstGeom>
        </p:spPr>
        <p:txBody>
          <a:bodyPr anchorCtr="0" anchor="t" bIns="68575" lIns="68575" spcFirstLastPara="1" rIns="68575" wrap="square" tIns="68575">
            <a:noAutofit/>
          </a:bodyPr>
          <a:lstStyle/>
          <a:p>
            <a:pPr indent="-323850" lvl="0" marL="457200" rtl="0" algn="l">
              <a:spcBef>
                <a:spcPts val="0"/>
              </a:spcBef>
              <a:spcAft>
                <a:spcPts val="0"/>
              </a:spcAft>
              <a:buSzPts val="1500"/>
              <a:buChar char="●"/>
            </a:pPr>
            <a:r>
              <a:rPr lang="en" sz="1500"/>
              <a:t>Don’t forget this week’s discussion topics!</a:t>
            </a:r>
            <a:endParaRPr sz="1500"/>
          </a:p>
          <a:p>
            <a:pPr indent="-323850" lvl="1" marL="914400" rtl="0" algn="l">
              <a:spcBef>
                <a:spcPts val="0"/>
              </a:spcBef>
              <a:spcAft>
                <a:spcPts val="0"/>
              </a:spcAft>
              <a:buSzPts val="1500"/>
              <a:buChar char="○"/>
            </a:pPr>
            <a:r>
              <a:rPr lang="en" sz="1500" u="sng">
                <a:solidFill>
                  <a:schemeClr val="hlink"/>
                </a:solidFill>
                <a:hlinkClick r:id="rId3"/>
              </a:rPr>
              <a:t>https://login.codingdojo.com/d/309/123/1198</a:t>
            </a:r>
            <a:endParaRPr sz="1500"/>
          </a:p>
          <a:p>
            <a:pPr indent="-323850" lvl="1" marL="914400" rtl="0" algn="l">
              <a:spcBef>
                <a:spcPts val="0"/>
              </a:spcBef>
              <a:spcAft>
                <a:spcPts val="0"/>
              </a:spcAft>
              <a:buSzPts val="1500"/>
              <a:buChar char="○"/>
            </a:pPr>
            <a:r>
              <a:rPr lang="en" sz="1500" u="sng">
                <a:solidFill>
                  <a:schemeClr val="hlink"/>
                </a:solidFill>
                <a:hlinkClick r:id="rId4"/>
              </a:rPr>
              <a:t>https://login.codingdojo.com/d/309/123/1199</a:t>
            </a:r>
            <a:r>
              <a:rPr lang="en" sz="1500"/>
              <a:t> </a:t>
            </a:r>
            <a:endParaRPr sz="1500"/>
          </a:p>
          <a:p>
            <a:pPr indent="-323850" lvl="1" marL="914400" rtl="0" algn="l">
              <a:spcBef>
                <a:spcPts val="0"/>
              </a:spcBef>
              <a:spcAft>
                <a:spcPts val="0"/>
              </a:spcAft>
              <a:buSzPts val="1500"/>
              <a:buChar char="○"/>
            </a:pPr>
            <a:r>
              <a:rPr lang="en" sz="1500"/>
              <a:t>Due Sunday night at 11:59 PM Pacific!  Don’t fall behind!!</a:t>
            </a:r>
            <a:endParaRPr sz="1500"/>
          </a:p>
          <a:p>
            <a:pPr indent="-323850" lvl="0" marL="457200" rtl="0" algn="l">
              <a:spcBef>
                <a:spcPts val="0"/>
              </a:spcBef>
              <a:spcAft>
                <a:spcPts val="0"/>
              </a:spcAft>
              <a:buSzPts val="1500"/>
              <a:buChar char="●"/>
            </a:pPr>
            <a:r>
              <a:rPr lang="en" sz="1500"/>
              <a:t>This week’s core assignments:</a:t>
            </a:r>
            <a:endParaRPr sz="1500"/>
          </a:p>
          <a:p>
            <a:pPr indent="-323850" lvl="1" marL="914400" rtl="0" algn="l">
              <a:spcBef>
                <a:spcPts val="0"/>
              </a:spcBef>
              <a:spcAft>
                <a:spcPts val="0"/>
              </a:spcAft>
              <a:buSzPts val="1500"/>
              <a:buChar char="○"/>
            </a:pPr>
            <a:r>
              <a:rPr lang="en" sz="1500"/>
              <a:t>Users CRUD Modularized</a:t>
            </a:r>
            <a:endParaRPr sz="1500"/>
          </a:p>
          <a:p>
            <a:pPr indent="-323850" lvl="1" marL="914400" rtl="0" algn="l">
              <a:spcBef>
                <a:spcPts val="0"/>
              </a:spcBef>
              <a:spcAft>
                <a:spcPts val="0"/>
              </a:spcAft>
              <a:buSzPts val="1500"/>
              <a:buChar char="○"/>
            </a:pPr>
            <a:r>
              <a:rPr lang="en" sz="1500"/>
              <a:t>Dojos and Ninjas (in CRUD section in Flask + MySQL module)</a:t>
            </a:r>
            <a:endParaRPr sz="1500"/>
          </a:p>
          <a:p>
            <a:pPr indent="-323850" lvl="1" marL="914400" rtl="0" algn="l">
              <a:spcBef>
                <a:spcPts val="0"/>
              </a:spcBef>
              <a:spcAft>
                <a:spcPts val="0"/>
              </a:spcAft>
              <a:buSzPts val="1500"/>
              <a:buChar char="○"/>
            </a:pPr>
            <a:r>
              <a:rPr b="1" lang="en" sz="1500"/>
              <a:t>Get an early start!  These assignments along with next week’s will consume a lot of time!</a:t>
            </a:r>
            <a:endParaRPr b="1" sz="1500"/>
          </a:p>
          <a:p>
            <a:pPr indent="-323850" lvl="0" marL="457200" rtl="0" algn="l">
              <a:spcBef>
                <a:spcPts val="0"/>
              </a:spcBef>
              <a:spcAft>
                <a:spcPts val="0"/>
              </a:spcAft>
              <a:buSzPts val="1500"/>
              <a:buChar char="●"/>
            </a:pPr>
            <a:r>
              <a:rPr b="1" lang="en" sz="1500"/>
              <a:t>Get in touch with your Career Services Manager if you’ve opted in ASAP!!</a:t>
            </a:r>
            <a:endParaRPr b="1" sz="1500"/>
          </a:p>
          <a:p>
            <a:pPr indent="-323850" lvl="0" marL="457200" rtl="0" algn="l">
              <a:spcBef>
                <a:spcPts val="0"/>
              </a:spcBef>
              <a:spcAft>
                <a:spcPts val="0"/>
              </a:spcAft>
              <a:buSzPts val="1500"/>
              <a:buChar char="●"/>
            </a:pPr>
            <a:r>
              <a:rPr lang="en" sz="1500"/>
              <a:t>Do your best!  Hang on and keep the end goal in mind!  You’re about to become a full-stack developer!  </a:t>
            </a:r>
            <a:r>
              <a:rPr b="1" lang="en" sz="1500"/>
              <a:t>Don’t quit!!</a:t>
            </a:r>
            <a:endParaRPr sz="1500"/>
          </a:p>
          <a:p>
            <a:pPr indent="-323850" lvl="0" marL="457200" rtl="0" algn="l">
              <a:spcBef>
                <a:spcPts val="0"/>
              </a:spcBef>
              <a:spcAft>
                <a:spcPts val="0"/>
              </a:spcAft>
              <a:buSzPts val="1500"/>
              <a:buChar char="●"/>
            </a:pPr>
            <a:r>
              <a:rPr lang="en" sz="1500"/>
              <a:t>20-minute rule!</a:t>
            </a:r>
            <a:endParaRPr sz="1500"/>
          </a:p>
          <a:p>
            <a:pPr indent="-323850" lvl="0" marL="457200" rtl="0" algn="l">
              <a:spcBef>
                <a:spcPts val="0"/>
              </a:spcBef>
              <a:spcAft>
                <a:spcPts val="0"/>
              </a:spcAft>
              <a:buSzPts val="1500"/>
              <a:buChar char="●"/>
            </a:pPr>
            <a:r>
              <a:rPr lang="en" sz="1500"/>
              <a:t>Reach out to TAs, instructors and your fellow students!  Don’t wait!!</a:t>
            </a:r>
            <a:endParaRPr sz="1500"/>
          </a:p>
          <a:p>
            <a:pPr indent="-323850" lvl="0" marL="457200" rtl="0" algn="l">
              <a:spcBef>
                <a:spcPts val="0"/>
              </a:spcBef>
              <a:spcAft>
                <a:spcPts val="0"/>
              </a:spcAft>
              <a:buSzPts val="1500"/>
              <a:buChar char="●"/>
            </a:pPr>
            <a:r>
              <a:rPr lang="en" sz="1500"/>
              <a:t>Don’t forget about Dojo Hall for collaboration and asking for help on Discord!</a:t>
            </a:r>
            <a:endParaRPr sz="1500"/>
          </a:p>
          <a:p>
            <a:pPr indent="0" lvl="0" marL="457200" rtl="0" algn="l">
              <a:spcBef>
                <a:spcPts val="0"/>
              </a:spcBef>
              <a:spcAft>
                <a:spcPts val="0"/>
              </a:spcAft>
              <a:buNone/>
            </a:pPr>
            <a:r>
              <a:t/>
            </a:r>
            <a:endParaRPr sz="1600"/>
          </a:p>
        </p:txBody>
      </p:sp>
      <p:pic>
        <p:nvPicPr>
          <p:cNvPr id="85" name="Google Shape;85;p26"/>
          <p:cNvPicPr preferRelativeResize="0"/>
          <p:nvPr/>
        </p:nvPicPr>
        <p:blipFill>
          <a:blip r:embed="rId5">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Your routes</a:t>
            </a:r>
            <a:endParaRPr/>
          </a:p>
        </p:txBody>
      </p:sp>
      <p:sp>
        <p:nvSpPr>
          <p:cNvPr id="215" name="Google Shape;215;p44"/>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sz="1600"/>
          </a:p>
        </p:txBody>
      </p:sp>
      <p:pic>
        <p:nvPicPr>
          <p:cNvPr id="216" name="Google Shape;216;p44"/>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217" name="Google Shape;217;p44"/>
          <p:cNvPicPr preferRelativeResize="0"/>
          <p:nvPr/>
        </p:nvPicPr>
        <p:blipFill>
          <a:blip r:embed="rId4">
            <a:alphaModFix/>
          </a:blip>
          <a:stretch>
            <a:fillRect/>
          </a:stretch>
        </p:blipFill>
        <p:spPr>
          <a:xfrm>
            <a:off x="1947475" y="1283998"/>
            <a:ext cx="5249053" cy="3183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Your routes</a:t>
            </a:r>
            <a:endParaRPr/>
          </a:p>
        </p:txBody>
      </p:sp>
      <p:sp>
        <p:nvSpPr>
          <p:cNvPr id="223" name="Google Shape;223;p45"/>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Your routes will usually call on your models; the models will handle the database stuff for you:</a:t>
            </a:r>
            <a:endParaRPr sz="1600"/>
          </a:p>
          <a:p>
            <a:pPr indent="-330200" lvl="1" marL="914400" rtl="0" algn="l">
              <a:spcBef>
                <a:spcPts val="0"/>
              </a:spcBef>
              <a:spcAft>
                <a:spcPts val="0"/>
              </a:spcAft>
              <a:buSzPts val="1600"/>
              <a:buChar char="○"/>
            </a:pPr>
            <a:r>
              <a:rPr lang="en" sz="1600"/>
              <a:t>If you type </a:t>
            </a:r>
            <a:r>
              <a:rPr lang="en" sz="1400">
                <a:latin typeface="Courier New"/>
                <a:ea typeface="Courier New"/>
                <a:cs typeface="Courier New"/>
                <a:sym typeface="Courier New"/>
              </a:rPr>
              <a:t>from flask_app.models import model_file</a:t>
            </a:r>
            <a:r>
              <a:rPr lang="en" sz="1600"/>
              <a:t>, then you call on the model by doing model_file.Model_Name.class_method_name(), for example </a:t>
            </a:r>
            <a:r>
              <a:rPr b="1" lang="en" sz="1600"/>
              <a:t>book.Book</a:t>
            </a:r>
            <a:r>
              <a:rPr lang="en" sz="1600"/>
              <a:t>.add_author(data)</a:t>
            </a:r>
            <a:endParaRPr sz="1600"/>
          </a:p>
          <a:p>
            <a:pPr indent="-330200" lvl="1" marL="914400" rtl="0" algn="l">
              <a:spcBef>
                <a:spcPts val="0"/>
              </a:spcBef>
              <a:spcAft>
                <a:spcPts val="0"/>
              </a:spcAft>
              <a:buSzPts val="1600"/>
              <a:buChar char="○"/>
            </a:pPr>
            <a:r>
              <a:rPr lang="en" sz="1600"/>
              <a:t>If you type </a:t>
            </a:r>
            <a:r>
              <a:rPr lang="en" sz="1400">
                <a:latin typeface="Courier New"/>
                <a:ea typeface="Courier New"/>
                <a:cs typeface="Courier New"/>
                <a:sym typeface="Courier New"/>
              </a:rPr>
              <a:t>from flask_app.models.model_file import Model_Name</a:t>
            </a:r>
            <a:r>
              <a:rPr lang="en" sz="1600"/>
              <a:t>, then you call on the model by doing Model_Name.class_method_name(), for example </a:t>
            </a:r>
            <a:r>
              <a:rPr b="1" lang="en" sz="1600"/>
              <a:t>Book</a:t>
            </a:r>
            <a:r>
              <a:rPr lang="en" sz="1600"/>
              <a:t>.add_author(data)</a:t>
            </a:r>
            <a:endParaRPr sz="1600"/>
          </a:p>
          <a:p>
            <a:pPr indent="-330200" lvl="0" marL="457200" rtl="0" algn="l">
              <a:spcBef>
                <a:spcPts val="0"/>
              </a:spcBef>
              <a:spcAft>
                <a:spcPts val="0"/>
              </a:spcAft>
              <a:buSzPts val="1600"/>
              <a:buChar char="●"/>
            </a:pPr>
            <a:r>
              <a:rPr lang="en" sz="1600"/>
              <a:t>Each route will either return a view (render_template) or a redirect!</a:t>
            </a:r>
            <a:endParaRPr sz="1600"/>
          </a:p>
        </p:txBody>
      </p:sp>
      <p:pic>
        <p:nvPicPr>
          <p:cNvPr id="224" name="Google Shape;224;p4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Your models</a:t>
            </a:r>
            <a:endParaRPr/>
          </a:p>
        </p:txBody>
      </p:sp>
      <p:sp>
        <p:nvSpPr>
          <p:cNvPr id="230" name="Google Shape;230;p46"/>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b="1" lang="en" sz="1600"/>
              <a:t>The models will interact directly with the database</a:t>
            </a:r>
            <a:r>
              <a:rPr lang="en" sz="1600"/>
              <a:t> by importing the mysqlconnection.py file and calling on the </a:t>
            </a:r>
            <a:r>
              <a:rPr lang="en" sz="1600"/>
              <a:t>connectToMySQL function!</a:t>
            </a:r>
            <a:endParaRPr sz="1600"/>
          </a:p>
          <a:p>
            <a:pPr indent="-330200" lvl="0" marL="457200" rtl="0" algn="l">
              <a:spcBef>
                <a:spcPts val="0"/>
              </a:spcBef>
              <a:spcAft>
                <a:spcPts val="0"/>
              </a:spcAft>
              <a:buSzPts val="1600"/>
              <a:buChar char="●"/>
            </a:pPr>
            <a:r>
              <a:rPr lang="en" sz="1600"/>
              <a:t>Your models are where you will return data from the database through OOP</a:t>
            </a:r>
            <a:endParaRPr sz="1600"/>
          </a:p>
          <a:p>
            <a:pPr indent="-330200" lvl="0" marL="457200" rtl="0" algn="l">
              <a:spcBef>
                <a:spcPts val="0"/>
              </a:spcBef>
              <a:spcAft>
                <a:spcPts val="0"/>
              </a:spcAft>
              <a:buSzPts val="1600"/>
              <a:buChar char="●"/>
            </a:pPr>
            <a:r>
              <a:rPr lang="en" sz="1600"/>
              <a:t>You will link models together as well!  (More on that in Wednesday’s </a:t>
            </a:r>
            <a:r>
              <a:rPr lang="en" sz="1600"/>
              <a:t>lecture.)</a:t>
            </a:r>
            <a:endParaRPr sz="1600"/>
          </a:p>
        </p:txBody>
      </p:sp>
      <p:pic>
        <p:nvPicPr>
          <p:cNvPr id="231" name="Google Shape;231;p4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7"/>
          <p:cNvSpPr txBox="1"/>
          <p:nvPr>
            <p:ph type="title"/>
          </p:nvPr>
        </p:nvSpPr>
        <p:spPr>
          <a:xfrm>
            <a:off x="75"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Let’s start building!</a:t>
            </a:r>
            <a:endParaRPr/>
          </a:p>
        </p:txBody>
      </p:sp>
      <p:pic>
        <p:nvPicPr>
          <p:cNvPr id="237" name="Google Shape;237;p4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41" name="Shape 241"/>
        <p:cNvGrpSpPr/>
        <p:nvPr/>
      </p:nvGrpSpPr>
      <p:grpSpPr>
        <a:xfrm>
          <a:off x="0" y="0"/>
          <a:ext cx="0" cy="0"/>
          <a:chOff x="0" y="0"/>
          <a:chExt cx="0" cy="0"/>
        </a:xfrm>
      </p:grpSpPr>
      <p:sp>
        <p:nvSpPr>
          <p:cNvPr id="242" name="Google Shape;242;p48"/>
          <p:cNvSpPr txBox="1"/>
          <p:nvPr>
            <p:ph type="title"/>
          </p:nvPr>
        </p:nvSpPr>
        <p:spPr>
          <a:xfrm>
            <a:off x="75"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Bonus/group exercises</a:t>
            </a:r>
            <a:endParaRPr/>
          </a:p>
        </p:txBody>
      </p:sp>
      <p:pic>
        <p:nvPicPr>
          <p:cNvPr id="243" name="Google Shape;243;p4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47" name="Shape 247"/>
        <p:cNvGrpSpPr/>
        <p:nvPr/>
      </p:nvGrpSpPr>
      <p:grpSpPr>
        <a:xfrm>
          <a:off x="0" y="0"/>
          <a:ext cx="0" cy="0"/>
          <a:chOff x="0" y="0"/>
          <a:chExt cx="0" cy="0"/>
        </a:xfrm>
      </p:grpSpPr>
      <p:sp>
        <p:nvSpPr>
          <p:cNvPr id="248" name="Google Shape;248;p4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Review of queries:</a:t>
            </a:r>
            <a:endParaRPr/>
          </a:p>
        </p:txBody>
      </p:sp>
      <p:sp>
        <p:nvSpPr>
          <p:cNvPr id="249" name="Google Shape;249;p49"/>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Given this wireframe involving cars and manufacturers (different from our project - this is meant to be a review of queries):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Write a query that adds a new manufacturer named</a:t>
            </a:r>
            <a:endParaRPr sz="1600"/>
          </a:p>
          <a:p>
            <a:pPr indent="0" lvl="0" marL="457200" rtl="0" algn="l">
              <a:spcBef>
                <a:spcPts val="0"/>
              </a:spcBef>
              <a:spcAft>
                <a:spcPts val="0"/>
              </a:spcAft>
              <a:buNone/>
            </a:pPr>
            <a:r>
              <a:rPr lang="en" sz="1600"/>
              <a:t>“Ferrari” to the database.</a:t>
            </a:r>
            <a:endParaRPr sz="1600"/>
          </a:p>
          <a:p>
            <a:pPr indent="-330200" lvl="0" marL="457200" rtl="0" algn="l">
              <a:spcBef>
                <a:spcPts val="0"/>
              </a:spcBef>
              <a:spcAft>
                <a:spcPts val="0"/>
              </a:spcAft>
              <a:buSzPts val="1600"/>
              <a:buAutoNum type="arabicPeriod"/>
            </a:pPr>
            <a:r>
              <a:rPr lang="en" sz="1600"/>
              <a:t>Change the name of this manufacturer from “Ferrari”</a:t>
            </a:r>
            <a:endParaRPr sz="1600"/>
          </a:p>
          <a:p>
            <a:pPr indent="0" lvl="0" marL="457200" rtl="0" algn="l">
              <a:spcBef>
                <a:spcPts val="0"/>
              </a:spcBef>
              <a:spcAft>
                <a:spcPts val="0"/>
              </a:spcAft>
              <a:buNone/>
            </a:pPr>
            <a:r>
              <a:rPr lang="en" sz="1600"/>
              <a:t>to “Maserati”.  (Assume its ID is 1, and use the ID.)</a:t>
            </a:r>
            <a:endParaRPr sz="1600"/>
          </a:p>
          <a:p>
            <a:pPr indent="-330200" lvl="0" marL="457200" rtl="0" algn="l">
              <a:spcBef>
                <a:spcPts val="0"/>
              </a:spcBef>
              <a:spcAft>
                <a:spcPts val="0"/>
              </a:spcAft>
              <a:buSzPts val="1600"/>
              <a:buAutoNum type="arabicPeriod"/>
            </a:pPr>
            <a:r>
              <a:rPr lang="en" sz="1600"/>
              <a:t>Grab the information about the Maserati without</a:t>
            </a:r>
            <a:endParaRPr sz="1600"/>
          </a:p>
          <a:p>
            <a:pPr indent="0" lvl="0" marL="457200" rtl="0" algn="l">
              <a:spcBef>
                <a:spcPts val="0"/>
              </a:spcBef>
              <a:spcAft>
                <a:spcPts val="0"/>
              </a:spcAft>
              <a:buNone/>
            </a:pPr>
            <a:r>
              <a:rPr lang="en" sz="1600"/>
              <a:t>linking any cars.  </a:t>
            </a:r>
            <a:r>
              <a:rPr lang="en" sz="1600"/>
              <a:t>(Assume its ID is 1, and use the ID.)</a:t>
            </a:r>
            <a:endParaRPr sz="1600"/>
          </a:p>
          <a:p>
            <a:pPr indent="-330200" lvl="0" marL="457200" rtl="0" algn="l">
              <a:spcBef>
                <a:spcPts val="0"/>
              </a:spcBef>
              <a:spcAft>
                <a:spcPts val="0"/>
              </a:spcAft>
              <a:buSzPts val="1600"/>
              <a:buAutoNum type="arabicPeriod"/>
            </a:pPr>
            <a:r>
              <a:rPr lang="en" sz="1600"/>
              <a:t>Grab ALL the manufacturers without their cars.</a:t>
            </a:r>
            <a:endParaRPr sz="1600"/>
          </a:p>
          <a:p>
            <a:pPr indent="-330200" lvl="0" marL="457200" rtl="0" algn="l">
              <a:spcBef>
                <a:spcPts val="0"/>
              </a:spcBef>
              <a:spcAft>
                <a:spcPts val="0"/>
              </a:spcAft>
              <a:buSzPts val="1600"/>
              <a:buAutoNum type="arabicPeriod"/>
            </a:pPr>
            <a:r>
              <a:rPr lang="en" sz="1600"/>
              <a:t>Remove Maserati from your database.</a:t>
            </a:r>
            <a:endParaRPr sz="1600"/>
          </a:p>
          <a:p>
            <a:pPr indent="0" lvl="0" marL="457200" rtl="0" algn="l">
              <a:spcBef>
                <a:spcPts val="0"/>
              </a:spcBef>
              <a:spcAft>
                <a:spcPts val="0"/>
              </a:spcAft>
              <a:buNone/>
            </a:pPr>
            <a:r>
              <a:rPr lang="en" sz="1600"/>
              <a:t>(Assume its ID is 1, and use the ID.)</a:t>
            </a:r>
            <a:endParaRPr sz="1600"/>
          </a:p>
          <a:p>
            <a:pPr indent="0" lvl="0" marL="0" rtl="0" algn="l">
              <a:spcBef>
                <a:spcPts val="0"/>
              </a:spcBef>
              <a:spcAft>
                <a:spcPts val="0"/>
              </a:spcAft>
              <a:buNone/>
            </a:pPr>
            <a:r>
              <a:t/>
            </a:r>
            <a:endParaRPr sz="1600"/>
          </a:p>
        </p:txBody>
      </p:sp>
      <p:pic>
        <p:nvPicPr>
          <p:cNvPr id="250" name="Google Shape;250;p49"/>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251" name="Google Shape;251;p49"/>
          <p:cNvPicPr preferRelativeResize="0"/>
          <p:nvPr/>
        </p:nvPicPr>
        <p:blipFill>
          <a:blip r:embed="rId4">
            <a:alphaModFix/>
          </a:blip>
          <a:stretch>
            <a:fillRect/>
          </a:stretch>
        </p:blipFill>
        <p:spPr>
          <a:xfrm>
            <a:off x="5916075" y="1379297"/>
            <a:ext cx="3227925" cy="2384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55" name="Shape 255"/>
        <p:cNvGrpSpPr/>
        <p:nvPr/>
      </p:nvGrpSpPr>
      <p:grpSpPr>
        <a:xfrm>
          <a:off x="0" y="0"/>
          <a:ext cx="0" cy="0"/>
          <a:chOff x="0" y="0"/>
          <a:chExt cx="0" cy="0"/>
        </a:xfrm>
      </p:grpSpPr>
      <p:sp>
        <p:nvSpPr>
          <p:cNvPr id="256" name="Google Shape;256;p5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Review of queries:</a:t>
            </a:r>
            <a:endParaRPr/>
          </a:p>
        </p:txBody>
      </p:sp>
      <p:sp>
        <p:nvSpPr>
          <p:cNvPr id="257" name="Google Shape;257;p50"/>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04800" lvl="0" marL="457200" rtl="0" algn="l">
              <a:spcBef>
                <a:spcPts val="0"/>
              </a:spcBef>
              <a:spcAft>
                <a:spcPts val="0"/>
              </a:spcAft>
              <a:buSzPts val="1200"/>
              <a:buAutoNum type="arabicPeriod"/>
            </a:pPr>
            <a:r>
              <a:rPr lang="en" sz="1200">
                <a:latin typeface="Courier New"/>
                <a:ea typeface="Courier New"/>
                <a:cs typeface="Courier New"/>
                <a:sym typeface="Courier New"/>
              </a:rPr>
              <a:t>INSERT INTO manufacturers (name) VALUES ("Ferrari");</a:t>
            </a:r>
            <a:r>
              <a:rPr lang="en" sz="1200"/>
              <a:t> </a:t>
            </a:r>
            <a:endParaRPr sz="1200"/>
          </a:p>
          <a:p>
            <a:pPr indent="-304800" lvl="0" marL="457200" rtl="0" algn="l">
              <a:spcBef>
                <a:spcPts val="0"/>
              </a:spcBef>
              <a:spcAft>
                <a:spcPts val="0"/>
              </a:spcAft>
              <a:buSzPts val="1200"/>
              <a:buAutoNum type="arabicPeriod"/>
            </a:pPr>
            <a:r>
              <a:rPr lang="en" sz="1200">
                <a:latin typeface="Courier New"/>
                <a:ea typeface="Courier New"/>
                <a:cs typeface="Courier New"/>
                <a:sym typeface="Courier New"/>
              </a:rPr>
              <a:t>UPDATE </a:t>
            </a:r>
            <a:r>
              <a:rPr lang="en" sz="1200">
                <a:latin typeface="Courier New"/>
                <a:ea typeface="Courier New"/>
                <a:cs typeface="Courier New"/>
                <a:sym typeface="Courier New"/>
              </a:rPr>
              <a:t>manufacturers SET name = </a:t>
            </a:r>
            <a:r>
              <a:rPr lang="en" sz="1200"/>
              <a:t> </a:t>
            </a:r>
            <a:r>
              <a:rPr lang="en" sz="1200">
                <a:latin typeface="Courier New"/>
                <a:ea typeface="Courier New"/>
                <a:cs typeface="Courier New"/>
                <a:sym typeface="Courier New"/>
              </a:rPr>
              <a:t>"Maserati" WHERE id = 1;</a:t>
            </a:r>
            <a:endParaRPr sz="1200"/>
          </a:p>
          <a:p>
            <a:pPr indent="-304800" lvl="0" marL="457200" rtl="0" algn="l">
              <a:spcBef>
                <a:spcPts val="0"/>
              </a:spcBef>
              <a:spcAft>
                <a:spcPts val="0"/>
              </a:spcAft>
              <a:buSzPts val="1200"/>
              <a:buAutoNum type="arabicPeriod"/>
            </a:pPr>
            <a:r>
              <a:rPr lang="en" sz="1200">
                <a:latin typeface="Courier New"/>
                <a:ea typeface="Courier New"/>
                <a:cs typeface="Courier New"/>
                <a:sym typeface="Courier New"/>
              </a:rPr>
              <a:t>SELECT * FROM manufacturers WHERE id = 1; -- Use the id instead of the name</a:t>
            </a:r>
            <a:endParaRPr sz="1200"/>
          </a:p>
          <a:p>
            <a:pPr indent="-304800" lvl="0" marL="457200" rtl="0" algn="l">
              <a:spcBef>
                <a:spcPts val="0"/>
              </a:spcBef>
              <a:spcAft>
                <a:spcPts val="0"/>
              </a:spcAft>
              <a:buSzPts val="1200"/>
              <a:buAutoNum type="arabicPeriod"/>
            </a:pPr>
            <a:r>
              <a:rPr lang="en" sz="1200">
                <a:latin typeface="Courier New"/>
                <a:ea typeface="Courier New"/>
                <a:cs typeface="Courier New"/>
                <a:sym typeface="Courier New"/>
              </a:rPr>
              <a:t>SELECT * FROM manufacturers;</a:t>
            </a:r>
            <a:endParaRPr sz="1200"/>
          </a:p>
          <a:p>
            <a:pPr indent="-304800" lvl="0" marL="457200" rtl="0" algn="l">
              <a:spcBef>
                <a:spcPts val="0"/>
              </a:spcBef>
              <a:spcAft>
                <a:spcPts val="0"/>
              </a:spcAft>
              <a:buSzPts val="1200"/>
              <a:buAutoNum type="arabicPeriod"/>
            </a:pPr>
            <a:r>
              <a:rPr lang="en" sz="1200">
                <a:latin typeface="Courier New"/>
                <a:ea typeface="Courier New"/>
                <a:cs typeface="Courier New"/>
                <a:sym typeface="Courier New"/>
              </a:rPr>
              <a:t>DELETE FROM manufacturers WHERE id = 1; -- Always use id when deleting!</a:t>
            </a:r>
            <a:endParaRPr sz="1200"/>
          </a:p>
          <a:p>
            <a:pPr indent="0" lvl="0" marL="45720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p:txBody>
      </p:sp>
      <p:pic>
        <p:nvPicPr>
          <p:cNvPr id="258" name="Google Shape;258;p5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7"/>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with Flask?</a:t>
            </a:r>
            <a:endParaRPr sz="4500"/>
          </a:p>
        </p:txBody>
      </p:sp>
      <p:pic>
        <p:nvPicPr>
          <p:cNvPr id="91" name="Google Shape;91;p27"/>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92" name="Google Shape;92;p27"/>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93" name="Google Shape;93;p27"/>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94" name="Google Shape;94;p27"/>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8"/>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feeling today?</a:t>
            </a:r>
            <a:endParaRPr sz="4500"/>
          </a:p>
        </p:txBody>
      </p:sp>
      <p:pic>
        <p:nvPicPr>
          <p:cNvPr id="100" name="Google Shape;100;p28"/>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101" name="Google Shape;101;p28"/>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102" name="Google Shape;102;p28"/>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103" name="Google Shape;103;p28"/>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Week 5, Lecture 9 agenda:</a:t>
            </a:r>
            <a:endParaRPr/>
          </a:p>
        </p:txBody>
      </p:sp>
      <p:sp>
        <p:nvSpPr>
          <p:cNvPr id="109" name="Google Shape;109;p29"/>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23850" lvl="0" marL="457200" rtl="0" algn="l">
              <a:spcBef>
                <a:spcPts val="0"/>
              </a:spcBef>
              <a:spcAft>
                <a:spcPts val="0"/>
              </a:spcAft>
              <a:buSzPts val="1500"/>
              <a:buChar char="●"/>
            </a:pPr>
            <a:r>
              <a:rPr b="1" lang="en" sz="1500"/>
              <a:t>Today’s lecture - focusing on the one part of the one-to-many relationship</a:t>
            </a:r>
            <a:endParaRPr b="1" sz="1500"/>
          </a:p>
          <a:p>
            <a:pPr indent="-323850" lvl="0" marL="457200" rtl="0" algn="l">
              <a:spcBef>
                <a:spcPts val="0"/>
              </a:spcBef>
              <a:spcAft>
                <a:spcPts val="0"/>
              </a:spcAft>
              <a:buSzPts val="1500"/>
              <a:buChar char="●"/>
            </a:pPr>
            <a:r>
              <a:rPr b="1" lang="en" sz="1500"/>
              <a:t>Wednesday’s lecture: the many part of the one-to-many relationship, along with joining tables and data</a:t>
            </a:r>
            <a:endParaRPr b="1" sz="1500"/>
          </a:p>
          <a:p>
            <a:pPr indent="-323850" lvl="0" marL="457200" rtl="0" algn="l">
              <a:spcBef>
                <a:spcPts val="0"/>
              </a:spcBef>
              <a:spcAft>
                <a:spcPts val="0"/>
              </a:spcAft>
              <a:buSzPts val="1500"/>
              <a:buChar char="●"/>
            </a:pPr>
            <a:r>
              <a:rPr lang="en" sz="1500"/>
              <a:t>Overview of our project we’ll build - including the wireframe</a:t>
            </a:r>
            <a:endParaRPr sz="1500"/>
          </a:p>
          <a:p>
            <a:pPr indent="-323850" lvl="0" marL="457200" rtl="0" algn="l">
              <a:spcBef>
                <a:spcPts val="0"/>
              </a:spcBef>
              <a:spcAft>
                <a:spcPts val="0"/>
              </a:spcAft>
              <a:buSzPts val="1500"/>
              <a:buChar char="●"/>
            </a:pPr>
            <a:r>
              <a:rPr lang="en" sz="1500"/>
              <a:t>Project and debugging tips</a:t>
            </a:r>
            <a:endParaRPr sz="1500"/>
          </a:p>
          <a:p>
            <a:pPr indent="-323850" lvl="0" marL="457200" rtl="0" algn="l">
              <a:spcBef>
                <a:spcPts val="0"/>
              </a:spcBef>
              <a:spcAft>
                <a:spcPts val="0"/>
              </a:spcAft>
              <a:buSzPts val="1500"/>
              <a:buChar char="●"/>
            </a:pPr>
            <a:r>
              <a:rPr lang="en" sz="1500"/>
              <a:t>The mysqlconnection.py file</a:t>
            </a:r>
            <a:endParaRPr sz="1500"/>
          </a:p>
          <a:p>
            <a:pPr indent="-323850" lvl="0" marL="457200" rtl="0" algn="l">
              <a:spcBef>
                <a:spcPts val="0"/>
              </a:spcBef>
              <a:spcAft>
                <a:spcPts val="0"/>
              </a:spcAft>
              <a:buSzPts val="1500"/>
              <a:buChar char="●"/>
            </a:pPr>
            <a:r>
              <a:rPr lang="en" sz="1500"/>
              <a:t>The </a:t>
            </a:r>
            <a:r>
              <a:rPr b="1" lang="en" sz="1500"/>
              <a:t>CRUD</a:t>
            </a:r>
            <a:r>
              <a:rPr lang="en" sz="1500"/>
              <a:t> operations:</a:t>
            </a:r>
            <a:endParaRPr sz="1500"/>
          </a:p>
          <a:p>
            <a:pPr indent="-323850" lvl="1" marL="914400" rtl="0" algn="l">
              <a:spcBef>
                <a:spcPts val="0"/>
              </a:spcBef>
              <a:spcAft>
                <a:spcPts val="0"/>
              </a:spcAft>
              <a:buSzPts val="1500"/>
              <a:buChar char="○"/>
            </a:pPr>
            <a:r>
              <a:rPr b="1" lang="en" sz="1500"/>
              <a:t>C</a:t>
            </a:r>
            <a:r>
              <a:rPr lang="en" sz="1500"/>
              <a:t>reate: Adding an item from your form to the </a:t>
            </a:r>
            <a:r>
              <a:rPr lang="en" sz="1500"/>
              <a:t>database</a:t>
            </a:r>
            <a:r>
              <a:rPr lang="en" sz="1500"/>
              <a:t> (CREATE)</a:t>
            </a:r>
            <a:endParaRPr sz="1500"/>
          </a:p>
          <a:p>
            <a:pPr indent="-323850" lvl="1" marL="914400" rtl="0" algn="l">
              <a:spcBef>
                <a:spcPts val="0"/>
              </a:spcBef>
              <a:spcAft>
                <a:spcPts val="0"/>
              </a:spcAft>
              <a:buSzPts val="1500"/>
              <a:buChar char="○"/>
            </a:pPr>
            <a:r>
              <a:rPr b="1" lang="en" sz="1500"/>
              <a:t>R</a:t>
            </a:r>
            <a:r>
              <a:rPr lang="en" sz="1500"/>
              <a:t>ead: </a:t>
            </a:r>
            <a:endParaRPr sz="1500"/>
          </a:p>
          <a:p>
            <a:pPr indent="-323850" lvl="2" marL="1371600" rtl="0" algn="l">
              <a:spcBef>
                <a:spcPts val="0"/>
              </a:spcBef>
              <a:spcAft>
                <a:spcPts val="0"/>
              </a:spcAft>
              <a:buSzPts val="1500"/>
              <a:buChar char="■"/>
            </a:pPr>
            <a:r>
              <a:rPr lang="en" sz="1500"/>
              <a:t>Showing ALL the items from your database (SELECT) - initially without linking the other table (we’ll do that in Wednesday’s lecture)</a:t>
            </a:r>
            <a:endParaRPr sz="1500"/>
          </a:p>
          <a:p>
            <a:pPr indent="-323850" lvl="2" marL="1371600" rtl="0" algn="l">
              <a:spcBef>
                <a:spcPts val="0"/>
              </a:spcBef>
              <a:spcAft>
                <a:spcPts val="0"/>
              </a:spcAft>
              <a:buSzPts val="1500"/>
              <a:buChar char="■"/>
            </a:pPr>
            <a:r>
              <a:rPr lang="en" sz="1500"/>
              <a:t>Showing ONE item from your database (SELECT) </a:t>
            </a:r>
            <a:r>
              <a:rPr lang="en" sz="1500"/>
              <a:t>- initially without linking the other table (we’ll do that in Wednesday’s lecture)</a:t>
            </a:r>
            <a:endParaRPr sz="1500"/>
          </a:p>
          <a:p>
            <a:pPr indent="-323850" lvl="1" marL="914400" rtl="0" algn="l">
              <a:spcBef>
                <a:spcPts val="0"/>
              </a:spcBef>
              <a:spcAft>
                <a:spcPts val="0"/>
              </a:spcAft>
              <a:buSzPts val="1500"/>
              <a:buChar char="○"/>
            </a:pPr>
            <a:r>
              <a:rPr b="1" lang="en" sz="1500"/>
              <a:t>U</a:t>
            </a:r>
            <a:r>
              <a:rPr lang="en" sz="1500"/>
              <a:t>pdate: Editing an item from your database through your form (UPDATE)</a:t>
            </a:r>
            <a:endParaRPr sz="1500"/>
          </a:p>
          <a:p>
            <a:pPr indent="-323850" lvl="2" marL="1371600" rtl="0" algn="l">
              <a:spcBef>
                <a:spcPts val="0"/>
              </a:spcBef>
              <a:spcAft>
                <a:spcPts val="0"/>
              </a:spcAft>
              <a:buSzPts val="1500"/>
              <a:buChar char="■"/>
            </a:pPr>
            <a:r>
              <a:rPr lang="en" sz="1500"/>
              <a:t>Placeholder vs. value attributes in your input tags</a:t>
            </a:r>
            <a:endParaRPr sz="1500"/>
          </a:p>
          <a:p>
            <a:pPr indent="-323850" lvl="1" marL="914400" rtl="0" algn="l">
              <a:spcBef>
                <a:spcPts val="0"/>
              </a:spcBef>
              <a:spcAft>
                <a:spcPts val="0"/>
              </a:spcAft>
              <a:buSzPts val="1500"/>
              <a:buChar char="○"/>
            </a:pPr>
            <a:r>
              <a:rPr b="1" lang="en" sz="1500"/>
              <a:t>D</a:t>
            </a:r>
            <a:r>
              <a:rPr lang="en" sz="1500"/>
              <a:t>elete: Deleting an item from your databases (DELETE)</a:t>
            </a:r>
            <a:endParaRPr sz="1500"/>
          </a:p>
        </p:txBody>
      </p:sp>
      <p:pic>
        <p:nvPicPr>
          <p:cNvPr id="110" name="Google Shape;110;p2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Topics you should know:</a:t>
            </a:r>
            <a:endParaRPr/>
          </a:p>
        </p:txBody>
      </p:sp>
      <p:sp>
        <p:nvSpPr>
          <p:cNvPr id="116" name="Google Shape;116;p30"/>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23850" lvl="0" marL="457200" rtl="0" algn="l">
              <a:spcBef>
                <a:spcPts val="0"/>
              </a:spcBef>
              <a:spcAft>
                <a:spcPts val="0"/>
              </a:spcAft>
              <a:buSzPts val="1500"/>
              <a:buChar char="●"/>
            </a:pPr>
            <a:r>
              <a:rPr lang="en" sz="1500"/>
              <a:t>Python basics</a:t>
            </a:r>
            <a:endParaRPr sz="1500"/>
          </a:p>
          <a:p>
            <a:pPr indent="-323850" lvl="1" marL="914400" rtl="0" algn="l">
              <a:spcBef>
                <a:spcPts val="0"/>
              </a:spcBef>
              <a:spcAft>
                <a:spcPts val="0"/>
              </a:spcAft>
              <a:buSzPts val="1500"/>
              <a:buChar char="○"/>
            </a:pPr>
            <a:r>
              <a:rPr lang="en" sz="1500"/>
              <a:t>Loops - especially looping through a list of dictionaries (and classes)</a:t>
            </a:r>
            <a:endParaRPr sz="1500"/>
          </a:p>
          <a:p>
            <a:pPr indent="-323850" lvl="1" marL="914400" rtl="0" algn="l">
              <a:spcBef>
                <a:spcPts val="0"/>
              </a:spcBef>
              <a:spcAft>
                <a:spcPts val="0"/>
              </a:spcAft>
              <a:buSzPts val="1500"/>
              <a:buChar char="○"/>
            </a:pPr>
            <a:r>
              <a:rPr lang="en" sz="1500"/>
              <a:t>f strings - will be useful in redirecting with path variables</a:t>
            </a:r>
            <a:endParaRPr sz="1500"/>
          </a:p>
          <a:p>
            <a:pPr indent="-323850" lvl="0" marL="457200" rtl="0" algn="l">
              <a:spcBef>
                <a:spcPts val="0"/>
              </a:spcBef>
              <a:spcAft>
                <a:spcPts val="0"/>
              </a:spcAft>
              <a:buSzPts val="1500"/>
              <a:buChar char="●"/>
            </a:pPr>
            <a:r>
              <a:rPr lang="en" sz="1500"/>
              <a:t>OOP</a:t>
            </a:r>
            <a:endParaRPr sz="1500"/>
          </a:p>
          <a:p>
            <a:pPr indent="-323850" lvl="1" marL="914400" rtl="0" algn="l">
              <a:spcBef>
                <a:spcPts val="0"/>
              </a:spcBef>
              <a:spcAft>
                <a:spcPts val="0"/>
              </a:spcAft>
              <a:buSzPts val="1500"/>
              <a:buChar char="○"/>
            </a:pPr>
            <a:r>
              <a:rPr lang="en" sz="1500"/>
              <a:t>Linking classes together</a:t>
            </a:r>
            <a:endParaRPr sz="1500"/>
          </a:p>
          <a:p>
            <a:pPr indent="-323850" lvl="1" marL="914400" rtl="0" algn="l">
              <a:spcBef>
                <a:spcPts val="0"/>
              </a:spcBef>
              <a:spcAft>
                <a:spcPts val="0"/>
              </a:spcAft>
              <a:buSzPts val="1500"/>
              <a:buChar char="○"/>
            </a:pPr>
            <a:r>
              <a:rPr lang="en" sz="1500"/>
              <a:t>Class and static methods</a:t>
            </a:r>
            <a:endParaRPr sz="1500"/>
          </a:p>
          <a:p>
            <a:pPr indent="-323850" lvl="1" marL="914400" rtl="0" algn="l">
              <a:spcBef>
                <a:spcPts val="0"/>
              </a:spcBef>
              <a:spcAft>
                <a:spcPts val="0"/>
              </a:spcAft>
              <a:buSzPts val="1500"/>
              <a:buChar char="○"/>
            </a:pPr>
            <a:r>
              <a:rPr lang="en" sz="1500"/>
              <a:t>Looping through a list of classes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If you’re rusty, please get yourself up to speed as soon as you can!  </a:t>
            </a:r>
            <a:r>
              <a:rPr b="1" lang="en" sz="1500"/>
              <a:t>Don’t forget about code reviews - I highly recommend them!!</a:t>
            </a:r>
            <a:r>
              <a:rPr lang="en" sz="1500"/>
              <a:t>  Same with talking to TAs and your fellow cohort classmates!</a:t>
            </a:r>
            <a:endParaRPr sz="1500"/>
          </a:p>
        </p:txBody>
      </p:sp>
      <p:pic>
        <p:nvPicPr>
          <p:cNvPr id="117" name="Google Shape;117;p3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Topics you should know:</a:t>
            </a:r>
            <a:endParaRPr/>
          </a:p>
        </p:txBody>
      </p:sp>
      <p:sp>
        <p:nvSpPr>
          <p:cNvPr id="123" name="Google Shape;123;p31"/>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23850" lvl="0" marL="457200" rtl="0" algn="l">
              <a:spcBef>
                <a:spcPts val="0"/>
              </a:spcBef>
              <a:spcAft>
                <a:spcPts val="0"/>
              </a:spcAft>
              <a:buSzPts val="1500"/>
              <a:buChar char="●"/>
            </a:pPr>
            <a:r>
              <a:rPr lang="en" sz="1500"/>
              <a:t>MySQL</a:t>
            </a:r>
            <a:endParaRPr sz="1500"/>
          </a:p>
          <a:p>
            <a:pPr indent="-323850" lvl="1" marL="914400" rtl="0" algn="l">
              <a:spcBef>
                <a:spcPts val="0"/>
              </a:spcBef>
              <a:spcAft>
                <a:spcPts val="0"/>
              </a:spcAft>
              <a:buSzPts val="1500"/>
              <a:buChar char="○"/>
            </a:pPr>
            <a:r>
              <a:rPr lang="en" sz="1500"/>
              <a:t>Designing your tables</a:t>
            </a:r>
            <a:endParaRPr sz="1500"/>
          </a:p>
          <a:p>
            <a:pPr indent="-323850" lvl="1" marL="914400" rtl="0" algn="l">
              <a:spcBef>
                <a:spcPts val="0"/>
              </a:spcBef>
              <a:spcAft>
                <a:spcPts val="0"/>
              </a:spcAft>
              <a:buSzPts val="1500"/>
              <a:buChar char="○"/>
            </a:pPr>
            <a:r>
              <a:rPr lang="en" sz="1500"/>
              <a:t>Forward engineering</a:t>
            </a:r>
            <a:endParaRPr sz="1500"/>
          </a:p>
          <a:p>
            <a:pPr indent="-323850" lvl="1" marL="914400" rtl="0" algn="l">
              <a:spcBef>
                <a:spcPts val="0"/>
              </a:spcBef>
              <a:spcAft>
                <a:spcPts val="0"/>
              </a:spcAft>
              <a:buSzPts val="1500"/>
              <a:buChar char="○"/>
            </a:pPr>
            <a:r>
              <a:rPr lang="en" sz="1500"/>
              <a:t>CRUD queries (INSERT, SELECT, UPDATE, DELETE)</a:t>
            </a:r>
            <a:endParaRPr sz="1500"/>
          </a:p>
          <a:p>
            <a:pPr indent="-323850" lvl="1" marL="914400" rtl="0" algn="l">
              <a:spcBef>
                <a:spcPts val="0"/>
              </a:spcBef>
              <a:spcAft>
                <a:spcPts val="0"/>
              </a:spcAft>
              <a:buSzPts val="1500"/>
              <a:buChar char="○"/>
            </a:pPr>
            <a:r>
              <a:rPr lang="en" sz="1500"/>
              <a:t>Joining tables - LEFT JOIN vs. (INNER) JOIN</a:t>
            </a:r>
            <a:endParaRPr sz="1500"/>
          </a:p>
          <a:p>
            <a:pPr indent="-323850" lvl="1" marL="914400" rtl="0" algn="l">
              <a:spcBef>
                <a:spcPts val="0"/>
              </a:spcBef>
              <a:spcAft>
                <a:spcPts val="0"/>
              </a:spcAft>
              <a:buSzPts val="1500"/>
              <a:buChar char="○"/>
            </a:pPr>
            <a:r>
              <a:rPr lang="en" sz="1500"/>
              <a:t>Setting default values: NOW() for created_at and NOW() ON UPDATE NOW() for updated_at fields, and defaults for other columns as necessary</a:t>
            </a:r>
            <a:endParaRPr sz="1500"/>
          </a:p>
          <a:p>
            <a:pPr indent="-323850" lvl="1" marL="914400" rtl="0" algn="l">
              <a:spcBef>
                <a:spcPts val="0"/>
              </a:spcBef>
              <a:spcAft>
                <a:spcPts val="0"/>
              </a:spcAft>
              <a:buSzPts val="1500"/>
              <a:buChar char="○"/>
            </a:pPr>
            <a:r>
              <a:rPr lang="en" sz="1500"/>
              <a:t>Set ON DELETE to CASCADE for your foreign keys</a:t>
            </a:r>
            <a:endParaRPr sz="1500"/>
          </a:p>
          <a:p>
            <a:pPr indent="-323850" lvl="0" marL="457200" rtl="0" algn="l">
              <a:spcBef>
                <a:spcPts val="0"/>
              </a:spcBef>
              <a:spcAft>
                <a:spcPts val="0"/>
              </a:spcAft>
              <a:buSzPts val="1500"/>
              <a:buChar char="●"/>
            </a:pPr>
            <a:r>
              <a:rPr lang="en" sz="1500"/>
              <a:t>Flask</a:t>
            </a:r>
            <a:endParaRPr sz="1500"/>
          </a:p>
          <a:p>
            <a:pPr indent="-323850" lvl="1" marL="914400" rtl="0" algn="l">
              <a:spcBef>
                <a:spcPts val="0"/>
              </a:spcBef>
              <a:spcAft>
                <a:spcPts val="0"/>
              </a:spcAft>
              <a:buSzPts val="1500"/>
              <a:buChar char="○"/>
            </a:pPr>
            <a:r>
              <a:rPr lang="en" sz="1500"/>
              <a:t>Routing - including path variables</a:t>
            </a:r>
            <a:endParaRPr sz="1500"/>
          </a:p>
          <a:p>
            <a:pPr indent="-323850" lvl="1" marL="914400" rtl="0" algn="l">
              <a:spcBef>
                <a:spcPts val="0"/>
              </a:spcBef>
              <a:spcAft>
                <a:spcPts val="0"/>
              </a:spcAft>
              <a:buSzPts val="1500"/>
              <a:buChar char="○"/>
            </a:pPr>
            <a:r>
              <a:rPr lang="en" sz="1500"/>
              <a:t>Rendering HTML files - and passing values to them</a:t>
            </a:r>
            <a:endParaRPr sz="1500"/>
          </a:p>
          <a:p>
            <a:pPr indent="-323850" lvl="1" marL="914400" rtl="0" algn="l">
              <a:spcBef>
                <a:spcPts val="0"/>
              </a:spcBef>
              <a:spcAft>
                <a:spcPts val="0"/>
              </a:spcAft>
              <a:buSzPts val="1500"/>
              <a:buChar char="○"/>
            </a:pPr>
            <a:r>
              <a:rPr lang="en" sz="1500"/>
              <a:t>Looping through lists, if statements and more in the HTML</a:t>
            </a:r>
            <a:endParaRPr sz="1500"/>
          </a:p>
          <a:p>
            <a:pPr indent="-323850" lvl="1" marL="914400" rtl="0" algn="l">
              <a:spcBef>
                <a:spcPts val="0"/>
              </a:spcBef>
              <a:spcAft>
                <a:spcPts val="0"/>
              </a:spcAft>
              <a:buSzPts val="1500"/>
              <a:buChar char="○"/>
            </a:pPr>
            <a:r>
              <a:rPr lang="en" sz="1500"/>
              <a:t>Redirecting</a:t>
            </a:r>
            <a:endParaRPr sz="1500"/>
          </a:p>
          <a:p>
            <a:pPr indent="-323850" lvl="1" marL="914400" rtl="0" algn="l">
              <a:spcBef>
                <a:spcPts val="0"/>
              </a:spcBef>
              <a:spcAft>
                <a:spcPts val="0"/>
              </a:spcAft>
              <a:buSzPts val="1500"/>
              <a:buChar char="○"/>
            </a:pPr>
            <a:r>
              <a:rPr lang="en" sz="1500"/>
              <a:t>(Soon: session for Week 6 when we do login and registration)</a:t>
            </a:r>
            <a:endParaRPr sz="1500"/>
          </a:p>
          <a:p>
            <a:pPr indent="-323850" lvl="1" marL="914400" rtl="0" algn="l">
              <a:spcBef>
                <a:spcPts val="0"/>
              </a:spcBef>
              <a:spcAft>
                <a:spcPts val="0"/>
              </a:spcAft>
              <a:buSzPts val="1500"/>
              <a:buChar char="○"/>
            </a:pPr>
            <a:r>
              <a:rPr lang="en" sz="1500"/>
              <a:t>GET vs. POST requests</a:t>
            </a:r>
            <a:endParaRPr sz="1500"/>
          </a:p>
          <a:p>
            <a:pPr indent="-323850" lvl="0" marL="457200" rtl="0" algn="l">
              <a:spcBef>
                <a:spcPts val="0"/>
              </a:spcBef>
              <a:spcAft>
                <a:spcPts val="0"/>
              </a:spcAft>
              <a:buSzPts val="1500"/>
              <a:buChar char="●"/>
            </a:pPr>
            <a:r>
              <a:rPr lang="en" sz="1500"/>
              <a:t>Modularization (hopefully you already watched the video!)</a:t>
            </a:r>
            <a:endParaRPr sz="1500"/>
          </a:p>
        </p:txBody>
      </p:sp>
      <p:pic>
        <p:nvPicPr>
          <p:cNvPr id="124" name="Google Shape;124;p3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Wireframe (visual mockup):</a:t>
            </a:r>
            <a:endParaRPr/>
          </a:p>
        </p:txBody>
      </p:sp>
      <p:sp>
        <p:nvSpPr>
          <p:cNvPr id="130" name="Google Shape;130;p32"/>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sz="1200"/>
              <a:t>Wireframes </a:t>
            </a:r>
            <a:r>
              <a:rPr lang="en" sz="1200"/>
              <a:t>are visual mockups of the site/project that you will build.  When you work for a company, you will often have to pitch a project to your managers and coworkers, so wireframes are useful to show what the product will look like.  Below is a wireframe: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Here is a wireframe of the Dojo Survey assignment:</a:t>
            </a:r>
            <a:endParaRPr sz="1200"/>
          </a:p>
          <a:p>
            <a:pPr indent="0" lvl="0" marL="0" rtl="0" algn="l">
              <a:spcBef>
                <a:spcPts val="0"/>
              </a:spcBef>
              <a:spcAft>
                <a:spcPts val="0"/>
              </a:spcAft>
              <a:buNone/>
            </a:pPr>
            <a:r>
              <a:t/>
            </a:r>
            <a:endParaRPr sz="1200"/>
          </a:p>
        </p:txBody>
      </p:sp>
      <p:pic>
        <p:nvPicPr>
          <p:cNvPr id="131" name="Google Shape;131;p32"/>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32" name="Google Shape;132;p32"/>
          <p:cNvPicPr preferRelativeResize="0"/>
          <p:nvPr/>
        </p:nvPicPr>
        <p:blipFill>
          <a:blip r:embed="rId4">
            <a:alphaModFix/>
          </a:blip>
          <a:stretch>
            <a:fillRect/>
          </a:stretch>
        </p:blipFill>
        <p:spPr>
          <a:xfrm>
            <a:off x="1572575" y="1987875"/>
            <a:ext cx="6054249" cy="286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Our wireframe</a:t>
            </a:r>
            <a:endParaRPr/>
          </a:p>
        </p:txBody>
      </p:sp>
      <p:sp>
        <p:nvSpPr>
          <p:cNvPr id="138" name="Google Shape;138;p33"/>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139" name="Google Shape;139;p33"/>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40" name="Google Shape;140;p33"/>
          <p:cNvPicPr preferRelativeResize="0"/>
          <p:nvPr/>
        </p:nvPicPr>
        <p:blipFill>
          <a:blip r:embed="rId4">
            <a:alphaModFix/>
          </a:blip>
          <a:stretch>
            <a:fillRect/>
          </a:stretch>
        </p:blipFill>
        <p:spPr>
          <a:xfrm>
            <a:off x="0" y="965184"/>
            <a:ext cx="9144003" cy="36790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