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5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8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bcb7fb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5bcb7fb1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00754bc9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00754bc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00754bc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00754bc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00754bc9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00754b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00754bc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300754b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00754bc9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300754b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00754bc9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00754b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00754bc9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300754bc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300754bc9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300754b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300754bc9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300754b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00754bc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00754bc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bcb7fb1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bcb7fb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00754bc9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300754bc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00754bc9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00754bc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00754bc9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300754b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300754bc9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300754bc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00754bc9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00754b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300754bc9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300754bc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300754bc9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300754bc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300754bc9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300754bc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00754bc9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300754bc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00754bc9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300754bc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00754b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00754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300754bc9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300754bc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300754bc9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300754bc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300754bc9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300754bc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300754bc9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300754bc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300754bc9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300754bc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300754bc9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300754bc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300754bc9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300754bc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00754bc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00754b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00754bc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00754b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00754bc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00754b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00754bc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00754b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00754bc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00754b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00754bc9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00754b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7444" y="868219"/>
            <a:ext cx="7352700" cy="307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857750"/>
            <a:ext cx="88584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"/>
              <a:buNone/>
              <a:defRPr b="1" i="0" sz="3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50" cy="1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758344" y="989138"/>
            <a:ext cx="7275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top-10-vs-code-extensions-for-python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N213nerjkE2s7-kJFXILuFvI35IGVJ692ybd1MJPQHE/edit?usp=sharing" TargetMode="External"/><Relationship Id="rId4" Type="http://schemas.openxmlformats.org/officeDocument/2006/relationships/hyperlink" Target="https://github.com/pbarnard1/py_flask_apr_may_2022" TargetMode="External"/><Relationship Id="rId5" Type="http://schemas.openxmlformats.org/officeDocument/2006/relationships/hyperlink" Target="https://login.codingdojo.com/m/283/8975/60858" TargetMode="External"/><Relationship Id="rId6" Type="http://schemas.openxmlformats.org/officeDocument/2006/relationships/hyperlink" Target="https://github.com/cmderdev/cmder/wiki/Seamless-VS-Code-Integration" TargetMode="External"/><Relationship Id="rId7" Type="http://schemas.openxmlformats.org/officeDocument/2006/relationships/hyperlink" Target="https://youtu.be/yqAb8xRZQNo" TargetMode="External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5"/>
          <p:cNvPicPr preferRelativeResize="0"/>
          <p:nvPr/>
        </p:nvPicPr>
        <p:blipFill rotWithShape="1">
          <a:blip r:embed="rId3">
            <a:alphaModFix/>
          </a:blip>
          <a:srcRect b="507" l="3222" r="31143" t="0"/>
          <a:stretch/>
        </p:blipFill>
        <p:spPr>
          <a:xfrm>
            <a:off x="0" y="2400"/>
            <a:ext cx="9143998" cy="48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>
            <p:ph type="title"/>
          </p:nvPr>
        </p:nvSpPr>
        <p:spPr>
          <a:xfrm>
            <a:off x="1" y="212505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 1, Lecture 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Welcome to Python!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649" y="2388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50" y="-5942"/>
            <a:ext cx="1698038" cy="8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20-minute rule (real world)</a:t>
            </a:r>
            <a:endParaRPr/>
          </a:p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Try different things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the Work Documentation or Material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Official Documentation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Search Online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Ask your co-workers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Ask your Boss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Follow these steps every time you come across a issue that lasts longer than 20 min.  Using these same steps in the real world means you won’t go to your boss as often, and that’s a good thing.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2" name="Google Shape;1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</a:t>
            </a:r>
            <a:r>
              <a:rPr lang="en"/>
              <a:t> VS Code extensions and settings</a:t>
            </a:r>
            <a:endParaRPr/>
          </a:p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indent-rainbow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Bracket pair colorization:</a:t>
            </a:r>
            <a:r>
              <a:rPr lang="en" sz="1700"/>
              <a:t> “File” -&gt; “Preferences” -&gt; “Settings” -&gt; type “bracket pair” -&gt; “Editor: Bracket Pair Colorization”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Spell Checker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Later on: Better Jinja or Jinja2 Snippet Kit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Showing all spaces and tabs in VS Code:</a:t>
            </a:r>
            <a:r>
              <a:rPr lang="en" sz="1700"/>
              <a:t> "File" -&gt; "Preferences" -&gt; "Settings" -&gt; type "whitespace" -&gt; Go to "Editor: Render Whitespace" -&gt; select "All" (default is "selection")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Color theme: "File" -&gt; "Preferences" -&gt; "Settings" -&gt; type "Workbench: Preferred Dark Color Theme" -&gt; select “Dark+” (default) or “Light+”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Thanks to a previous student: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https://www.geeksforgeeks.org/top-10-vs-code-extensions-for-python/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9" name="Google Shape;1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093494" y="22529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your Python files</a:t>
            </a:r>
            <a:endParaRPr/>
          </a:p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python server.py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python3 server.py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py server.py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Which one you will use will depend on the device you’re using.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2" name="Google Shape;1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questions</a:t>
            </a:r>
            <a:endParaRPr/>
          </a:p>
        </p:txBody>
      </p:sp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that are in this gold color are interactive questions where we’ll take a couple of minutes for you to think about them.  You will be shown a question, and then on your </a:t>
            </a:r>
            <a:r>
              <a:rPr lang="en" sz="1800"/>
              <a:t>own in VS Code or some other program, type out your answers.  </a:t>
            </a:r>
            <a:r>
              <a:rPr b="1" lang="en" sz="1800"/>
              <a:t>Do NOT answer through the chat or out loud yet until I say so.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purpose of these questions is to assess how far you’ve read in the material and whether the concepts are clicking or not.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It’s okay if your answer is “I don’t know” or something similar.  You can revisit this question and try again on your own.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9" name="Google Shape;1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</a:t>
            </a:r>
            <a:endParaRPr/>
          </a:p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command in </a:t>
            </a:r>
            <a:r>
              <a:rPr b="1" lang="en" sz="1800"/>
              <a:t>JavaScript</a:t>
            </a:r>
            <a:r>
              <a:rPr lang="en" sz="1800"/>
              <a:t> that displays “Hello world!” to the terminal.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6" name="Google Shape;1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</a:t>
            </a:r>
            <a:endParaRPr/>
          </a:p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command in </a:t>
            </a:r>
            <a:r>
              <a:rPr b="1" lang="en" sz="1800"/>
              <a:t>JavaScript</a:t>
            </a:r>
            <a:r>
              <a:rPr lang="en" sz="1800"/>
              <a:t> that displays “Hello world!” to the terminal.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console.log("Hello world!");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3" name="Google Shape;1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</a:t>
            </a:r>
            <a:endParaRPr/>
          </a:p>
        </p:txBody>
      </p:sp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command in </a:t>
            </a:r>
            <a:r>
              <a:rPr b="1" lang="en" sz="1800"/>
              <a:t>Python </a:t>
            </a:r>
            <a:r>
              <a:rPr lang="en" sz="1800"/>
              <a:t>that displays “Hello world!” to the terminal.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0" name="Google Shape;1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</a:t>
            </a:r>
            <a:endParaRPr/>
          </a:p>
        </p:txBody>
      </p:sp>
      <p:sp>
        <p:nvSpPr>
          <p:cNvPr id="196" name="Google Shape;196;p42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command in </a:t>
            </a:r>
            <a:r>
              <a:rPr b="1" lang="en" sz="1800"/>
              <a:t>Python </a:t>
            </a:r>
            <a:r>
              <a:rPr lang="en" sz="1800"/>
              <a:t>that displays “Hello world!” to the terminal.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("Hello world!")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Comparing the two: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console.log("Hello world!"); // JavaScript version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print("Hello world!") # Python version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Seem pretty similar, don’t they?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7" name="Google Shape;1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03" name="Google Shape;203;p43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Define a variable called “x” that holds a value of 5 in: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Python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1093494" y="22529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Adrian Barnard!  Mel will be your TA for the 8 weeks!</a:t>
            </a:r>
            <a:endParaRPr/>
          </a:p>
        </p:txBody>
      </p:sp>
      <p:pic>
        <p:nvPicPr>
          <p:cNvPr id="84" name="Google Shape;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Define a variable called “x” that holds a value of 5 in: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JavaScript: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var x = 5;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Python: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much difference again either way!</a:t>
            </a:r>
            <a:endParaRPr sz="1800"/>
          </a:p>
        </p:txBody>
      </p:sp>
      <p:pic>
        <p:nvPicPr>
          <p:cNvPr id="211" name="Google Shape;2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code</a:t>
            </a:r>
            <a:endParaRPr/>
          </a:p>
        </p:txBody>
      </p:sp>
      <p:sp>
        <p:nvSpPr>
          <p:cNvPr id="217" name="Google Shape;217;p45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JavaScript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One-line comment: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This is a comment.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multiline comment: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 is a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multi-line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comment.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Python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One-line comment: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This is a one-line comment.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is the closest equivalent to a multiline comment: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Multi-line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700"/>
          </a:p>
        </p:txBody>
      </p:sp>
      <p:pic>
        <p:nvPicPr>
          <p:cNvPr id="218" name="Google Shape;2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code</a:t>
            </a:r>
            <a:endParaRPr/>
          </a:p>
        </p:txBody>
      </p:sp>
      <p:sp>
        <p:nvSpPr>
          <p:cNvPr id="224" name="Google Shape;224;p46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have comments in the code?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Because it reinforces your understanding of what each section of your code is doing.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Other people will appreciate it when they read your code!  You’ll be working on tons of projects with others down the road - including in Projects &amp; Algorithms, the last stack you take here at Coding Dojo!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I recommend commenting each block - not necessarily each line - to explain </a:t>
            </a:r>
            <a:r>
              <a:rPr i="1" lang="en" sz="1800"/>
              <a:t>in your own words</a:t>
            </a:r>
            <a:r>
              <a:rPr lang="en" sz="1800"/>
              <a:t> what’s happening.</a:t>
            </a:r>
            <a:endParaRPr sz="1800"/>
          </a:p>
        </p:txBody>
      </p:sp>
      <p:pic>
        <p:nvPicPr>
          <p:cNvPr id="225" name="Google Shape;2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tips with code</a:t>
            </a:r>
            <a:endParaRPr/>
          </a:p>
        </p:txBody>
      </p:sp>
      <p:sp>
        <p:nvSpPr>
          <p:cNvPr id="231" name="Google Shape;231;p47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your own function/method names and variable names where possible!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 descriptive with your names!  For example, “this_game” vs. “x”; it helps convey to the reader what exactly that variable is holding.  Other folks reading the code will appreciate it!</a:t>
            </a:r>
            <a:endParaRPr sz="1800"/>
          </a:p>
        </p:txBody>
      </p:sp>
      <p:pic>
        <p:nvPicPr>
          <p:cNvPr id="232" name="Google Shape;2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/>
          <p:nvPr>
            <p:ph type="title"/>
          </p:nvPr>
        </p:nvSpPr>
        <p:spPr>
          <a:xfrm>
            <a:off x="1093494" y="22529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pic>
        <p:nvPicPr>
          <p:cNvPr id="238" name="Google Shape;2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44" name="Google Shape;244;p49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these strings: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 “First string”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“Second string”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 two ways to concatenate them together so that when you print the result, you get: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“First string Second string”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5" name="Google Shape;2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these strings: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 “First string”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“Second string”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 two ways to concatenate the strings - i.e., put them together - so that when you print the result, you get: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“First string Second string”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1: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print(x, 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print(x + " " + 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2" name="Google Shape;2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F-strings</a:t>
            </a:r>
            <a:endParaRPr/>
          </a:p>
        </p:txBody>
      </p:sp>
      <p:sp>
        <p:nvSpPr>
          <p:cNvPr id="258" name="Google Shape;258;p51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would one use an F-string?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 put the values of variables or other expressions directly in the string itself!  This will be useful in a lot of places, especially later on in the stack when we start using Flask!</a:t>
            </a:r>
            <a:endParaRPr sz="1800"/>
          </a:p>
        </p:txBody>
      </p:sp>
      <p:pic>
        <p:nvPicPr>
          <p:cNvPr id="259" name="Google Shape;2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65" name="Google Shape;265;p52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the following: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 "10"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would you print “The value of x is 10” using an f-string?  Your answer cannot be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"The value of x is 10")</a:t>
            </a:r>
            <a:r>
              <a:rPr lang="en" sz="1800"/>
              <a:t>.  It has to be an f-string using the variable x itself.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6" name="Google Shape;2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72" name="Google Shape;272;p53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the following: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 "10"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would you print “The value of x is 10” using an f-string?  Your answer cannot be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print("The value of x is 10")</a:t>
            </a:r>
            <a:r>
              <a:rPr lang="en" sz="1800"/>
              <a:t>.  It has to be an f-string using the variable x itself.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"The value of x is {x}")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3" name="Google Shape;2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Guidelines:</a:t>
            </a:r>
            <a:endParaRPr/>
          </a:p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Cameras On / Mics Muted - Please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 only ask you keep your mics muted unless asking a question.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Ask Questions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You aren’t the only one that may have that question so ask away, all I ask is you use zoom to raise your hand first, or put it in the chat.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Thumbs Up / Thumbs Down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We are going to cover a lot of material in a short amount of time. If you don’t want to speak up when I ask a yes / no question please just use the zoom controls to give a thumbs up or down.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 honest, helpful, and have fun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 promise to be honest with you if you return the favor.  I will do my best to help you in every way all while we have a little fun, but you need to help me do that by letting me know what you need.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F-strings</a:t>
            </a:r>
            <a:endParaRPr/>
          </a:p>
        </p:txBody>
      </p:sp>
      <p:sp>
        <p:nvSpPr>
          <p:cNvPr id="279" name="Google Shape;279;p54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the letter “f” before the start of the string, and use curly brackets {} to put variables and other expressions in.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Later on, you might use f strings like so: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return redirect(f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"/games/{id}/edit"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# Redirect to a game's edit page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(Don’t worry if this doesn’t make sense yet with the “redirect” - it will when we dive into Flask some more.)</a:t>
            </a:r>
            <a:endParaRPr sz="1800"/>
          </a:p>
        </p:txBody>
      </p:sp>
      <p:pic>
        <p:nvPicPr>
          <p:cNvPr id="280" name="Google Shape;2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1093494" y="22529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vs. tuples</a:t>
            </a:r>
            <a:endParaRPr/>
          </a:p>
        </p:txBody>
      </p:sp>
      <p:pic>
        <p:nvPicPr>
          <p:cNvPr id="286" name="Google Shape;2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292" name="Google Shape;292;p56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Define a list called x with these items: 3, 8 and 4.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Define a tuple called y with these items: -1, True, 15.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Which of these is mutable vs. immutable?</a:t>
            </a:r>
            <a:endParaRPr sz="1800"/>
          </a:p>
        </p:txBody>
      </p:sp>
      <p:pic>
        <p:nvPicPr>
          <p:cNvPr id="293" name="Google Shape;2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299" name="Google Shape;299;p57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Define a list called x with these items: 3, 8 and 4.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Define a tuple called y with these items: -1, True, 15.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Which of these is mutable </a:t>
            </a:r>
            <a:r>
              <a:rPr lang="en" sz="1800"/>
              <a:t>vs. </a:t>
            </a:r>
            <a:r>
              <a:rPr lang="en" sz="1800"/>
              <a:t>immutable?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X</a:t>
            </a:r>
            <a:r>
              <a:rPr lang="en" sz="1800"/>
              <a:t> = [3, 8, 4]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Y = (-1, True, 15)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Lists are mutable and tuples are immutable. 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b="1" lang="en" sz="1800"/>
              <a:t>mutable </a:t>
            </a:r>
            <a:r>
              <a:rPr lang="en" sz="1800"/>
              <a:t>object is an object that change shape, while an immutable object can’t change.</a:t>
            </a:r>
            <a:endParaRPr sz="1800"/>
          </a:p>
        </p:txBody>
      </p:sp>
      <p:pic>
        <p:nvPicPr>
          <p:cNvPr id="300" name="Google Shape;3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vs. tuples</a:t>
            </a:r>
            <a:endParaRPr/>
          </a:p>
        </p:txBody>
      </p:sp>
      <p:sp>
        <p:nvSpPr>
          <p:cNvPr id="306" name="Google Shape;306;p58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Tuples are defined with parentheses: 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Lists are defined with square brackets: [] (like JS arrays)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Tuples can’t change value usually, but lists CAN!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would one use a tuple?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provide a “read-only” copy so that its values don’t accidentally change!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7" name="Google Shape;3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"/>
          <p:cNvSpPr txBox="1"/>
          <p:nvPr>
            <p:ph type="title"/>
          </p:nvPr>
        </p:nvSpPr>
        <p:spPr>
          <a:xfrm>
            <a:off x="1093494" y="22529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pic>
        <p:nvPicPr>
          <p:cNvPr id="313" name="Google Shape;3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319" name="Google Shape;319;p60"/>
          <p:cNvSpPr txBox="1"/>
          <p:nvPr>
            <p:ph idx="1" type="body"/>
          </p:nvPr>
        </p:nvSpPr>
        <p:spPr>
          <a:xfrm>
            <a:off x="637450" y="965175"/>
            <a:ext cx="76110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 in the “old days” if I asked you what a word means, you would go to a dictionary and look up the word and read back the definition.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We’re doing the same thing effectively in Python: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some_dictionary =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"number": 5,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"city": "Seattle",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"my_list": [7, 8, 4, 5.7],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"is_happy": True,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item in the dictionary is a key-value pair.  The </a:t>
            </a:r>
            <a:r>
              <a:rPr b="1" lang="en" sz="1800"/>
              <a:t>key </a:t>
            </a:r>
            <a:r>
              <a:rPr lang="en" sz="1800"/>
              <a:t>goes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before the colon </a:t>
            </a:r>
            <a:r>
              <a:rPr b="1" lang="en" sz="1800"/>
              <a:t>:</a:t>
            </a:r>
            <a:r>
              <a:rPr lang="en" sz="1800"/>
              <a:t> inside quotes, while the values is after the colon.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0" name="Google Shape;3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96" y="3417121"/>
            <a:ext cx="1631700" cy="1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Features:</a:t>
            </a:r>
            <a:endParaRPr/>
          </a:p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the chat!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 will be asking you </a:t>
            </a:r>
            <a:r>
              <a:rPr lang="en" sz="1600"/>
              <a:t>folks</a:t>
            </a:r>
            <a:r>
              <a:rPr lang="en" sz="1600"/>
              <a:t> interactive questions, so feel free to share your responses there!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Raise your hand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you have a </a:t>
            </a:r>
            <a:r>
              <a:rPr lang="en" sz="1600"/>
              <a:t>question</a:t>
            </a:r>
            <a:r>
              <a:rPr lang="en" sz="1600"/>
              <a:t>, please </a:t>
            </a:r>
            <a:r>
              <a:rPr lang="en" sz="1600"/>
              <a:t>raise</a:t>
            </a:r>
            <a:r>
              <a:rPr lang="en" sz="1600"/>
              <a:t> your hand and I’ll get to you!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Transcripts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you need a live transcript, you should see a button called “Live Transcript” in your Zoom bar.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Sharing your screen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Feel free to share your screen if you have a question during office hour or when the time is right!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are you feeling today?</a:t>
            </a:r>
            <a:endParaRPr sz="4500"/>
          </a:p>
        </p:txBody>
      </p:sp>
      <p:pic>
        <p:nvPicPr>
          <p:cNvPr id="104" name="Google Shape;1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9"/>
          <p:cNvCxnSpPr/>
          <p:nvPr/>
        </p:nvCxnSpPr>
        <p:spPr>
          <a:xfrm>
            <a:off x="617700" y="4345825"/>
            <a:ext cx="79086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9"/>
          <p:cNvSpPr txBox="1"/>
          <p:nvPr/>
        </p:nvSpPr>
        <p:spPr>
          <a:xfrm>
            <a:off x="6177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 = Not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9"/>
          <p:cNvSpPr txBox="1"/>
          <p:nvPr/>
        </p:nvSpPr>
        <p:spPr>
          <a:xfrm>
            <a:off x="55263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10 = Very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Agenda:</a:t>
            </a:r>
            <a:endParaRPr/>
          </a:p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/>
              <a:t>Some motivation!  What you’ll be capable of building by the time the 8 weeks are over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/>
              <a:t>Look at </a:t>
            </a:r>
            <a:r>
              <a:rPr lang="en" sz="15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course schedule</a:t>
            </a:r>
            <a:endParaRPr sz="1500">
              <a:solidFill>
                <a:srgbClr val="0097A7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/>
              <a:t>GitHub repo: </a:t>
            </a:r>
            <a:r>
              <a:rPr lang="en" sz="15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https://github.com/pbarnard1/py_flask_apr_may_2022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/>
              <a:t>Discord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/>
              <a:t>How to ask for help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/>
              <a:t>Check out polls!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Review of 20-minute rule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/>
              <a:t>CMDer (for Windows) - more info here on the platform (</a:t>
            </a:r>
            <a:r>
              <a:rPr lang="en" sz="15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https://login.codingdojo.com/m/283/8975/60858</a:t>
            </a:r>
            <a:r>
              <a:rPr lang="en" sz="1500"/>
              <a:t> - go to Web Fundamentals -&gt; JS -&gt; Terminal Basics)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/>
              <a:t>Page on integrating: </a:t>
            </a:r>
            <a:r>
              <a:rPr lang="en" sz="15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https://github.com/cmderdev/cmder/wiki/Seamless-VS-Code-Integration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/>
              <a:t>Handy video: </a:t>
            </a:r>
            <a:r>
              <a:rPr lang="en" sz="1500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https://youtu.be/yqAb8xRZQNo</a:t>
            </a:r>
            <a:r>
              <a:rPr lang="en" sz="1500"/>
              <a:t> - go to 56:00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/>
              <a:t>Surveys - reminder that you’re evaluating the program, NOT yourself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/>
              <a:t>Useful VS Code extensions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Agenda:</a:t>
            </a:r>
            <a:endParaRPr/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Start going over Python!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Running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Displaying output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Defining variables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Comments in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Strings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Lists vs. tuples vs. dictionaries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1" name="Google Shape;1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and asking for help</a:t>
            </a:r>
            <a:endParaRPr/>
          </a:p>
        </p:txBody>
      </p:sp>
      <p:sp>
        <p:nvSpPr>
          <p:cNvPr id="127" name="Google Shape;127;p32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20-minute rule applies! </a:t>
            </a:r>
            <a:r>
              <a:rPr lang="en" sz="1700"/>
              <a:t> It’s not about the time so much as it is about being able to develop on your own - strength through struggle.  It’s also knowing when to reach out before it’s too late.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channel is #cohort-adrian-b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Pay attention to announcements and polls!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General Python questions go to python-pt channel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Please put your questions there!  Other students will likely have the same issues that you encounter!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Keep DMs to the TAs to a minimum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help channels as well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Don’t forget TA Hall!!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you’re still struggling after working with TAs, feel free to book a one-on-one with me or another instructor!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Don’t wait until the last minute to seek help!!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20-minute rule (classroom)</a:t>
            </a:r>
            <a:endParaRPr/>
          </a:p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637450" y="965175"/>
            <a:ext cx="7611000" cy="364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Try different things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the Learn Platform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Official Documentation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Search Online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Ask your classmates - post in discord.  Our cohort channel or all Python or the TA Hall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Ask a TA / Instructor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Follow these steps every time you come across a issue that lasts longer than 20 </a:t>
            </a:r>
            <a:r>
              <a:rPr b="1" lang="en" sz="1700"/>
              <a:t>minutes.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5" name="Google Shape;1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