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bcb7fb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5bcb7fb1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45cf8a0c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45cf8a0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45cf8a0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45cf8a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45cf8a0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45cf8a0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45cf8a0c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345cf8a0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45cf8a0c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45cf8a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45cf8a0c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345cf8a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45cf8a0c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345cf8a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345cf8a0c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345cf8a0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345cf8a0c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345cf8a0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345cf8a0c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345cf8a0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5bcb7fb1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5bcb7fb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345cf8a0c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345cf8a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345cf8a0c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345cf8a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345cf8a0c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345cf8a0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345cf8a0c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345cf8a0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345cf8a0c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345cf8a0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45cf8a0c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345cf8a0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345cf8a0c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345cf8a0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345cf8a0c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345cf8a0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345cf8a0c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345cf8a0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45cf8a0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45cf8a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45cf8a0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45cf8a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45cf8a0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45cf8a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45cf8a0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45cf8a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45cf8a0c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45cf8a0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45cf8a0c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45cf8a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45cf8a0c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45cf8a0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7444" y="868219"/>
            <a:ext cx="7352700" cy="307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857750"/>
            <a:ext cx="88584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"/>
              <a:buNone/>
              <a:defRPr b="1" i="0" sz="3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50" cy="1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758344" y="989138"/>
            <a:ext cx="7275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○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■"/>
              <a:defRPr sz="11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ogin.codingdojo.com/d/309/119/1190" TargetMode="External"/><Relationship Id="rId4" Type="http://schemas.openxmlformats.org/officeDocument/2006/relationships/hyperlink" Target="https://login.codingdojo.com/d/309/119/1191" TargetMode="External"/><Relationship Id="rId5" Type="http://schemas.openxmlformats.org/officeDocument/2006/relationships/hyperlink" Target="https://docs.google.com/forms/d/e/1FAIpQLSfeMacwVl5cw3rNjB-UPGcFuKT5N7sXvlfC3_-2GJvohw_PxA/viewform?usp=sf_link" TargetMode="External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y-looney-tunes-api.herokuapp.com/api/characters" TargetMode="External"/><Relationship Id="rId4" Type="http://schemas.openxmlformats.org/officeDocument/2006/relationships/hyperlink" Target="https://dojo.navyladyveteran.com/" TargetMode="External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5"/>
          <p:cNvPicPr preferRelativeResize="0"/>
          <p:nvPr/>
        </p:nvPicPr>
        <p:blipFill rotWithShape="1">
          <a:blip r:embed="rId3">
            <a:alphaModFix/>
          </a:blip>
          <a:srcRect b="507" l="3222" r="31143" t="0"/>
          <a:stretch/>
        </p:blipFill>
        <p:spPr>
          <a:xfrm>
            <a:off x="0" y="2400"/>
            <a:ext cx="9143998" cy="48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 txBox="1"/>
          <p:nvPr>
            <p:ph type="title"/>
          </p:nvPr>
        </p:nvSpPr>
        <p:spPr>
          <a:xfrm>
            <a:off x="1" y="212505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Week 1, Lecture 2: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Conditionals, functions, loops and more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649" y="2388"/>
            <a:ext cx="1918349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950" y="-5942"/>
            <a:ext cx="1698038" cy="8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637450" y="965175"/>
            <a:ext cx="80553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General structure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if condition_is_true: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# write your code here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elif second_condition_is_true: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# Write code here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else: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# Write code here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/>
              <a:t>You can have as many “elif” clauses as you wish - all optional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/>
              <a:t>The “else” clause is optional also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/>
              <a:t>You can combine conditions using “and”/”or”, which are the Python equivalents of “&amp;&amp;”/”||”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/>
              <a:t>REMEMBER: The first set of conditions that’s satisfied is what will execute - everything else in that block will be ignored, EVEN IF that another set of conditions is satisfied afterwards.</a:t>
            </a:r>
            <a:endParaRPr sz="1800"/>
          </a:p>
        </p:txBody>
      </p:sp>
      <p:pic>
        <p:nvPicPr>
          <p:cNvPr id="141" name="Google Shape;1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Python syntax notes</a:t>
            </a:r>
            <a:endParaRPr/>
          </a:p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637450" y="965175"/>
            <a:ext cx="85065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/>
              <a:t>Use the “pass” keyword when you know you need to implement some programming logic, but don’t know exactly what to type in yet: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x &gt; 10: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pass # Do not know what to type, but we know we need the if block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/>
              <a:t>Pay attention to tabs and spaces!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x &gt; 10: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print("Inside if block")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print("NOT in if block")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/>
              <a:t>Watch capitalization for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rue/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alse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/>
              <a:t>(vs. true/false in JS) and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Loops</a:t>
            </a:r>
            <a:endParaRPr sz="4500"/>
          </a:p>
        </p:txBody>
      </p:sp>
      <p:pic>
        <p:nvPicPr>
          <p:cNvPr id="154" name="Google Shape;1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637450" y="965175"/>
            <a:ext cx="85065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would we want to use a loop in code?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use loops to repeat a block of code a bunch of times.  Think of it this way: one might fold a bunch of pants after washing them, one at a time.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Here is some “pseudocode” (looks like, but isn’t, real code):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each pair of pants in a pile of pants: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fold the current pair of pants</a:t>
            </a:r>
            <a:endParaRPr sz="1800"/>
          </a:p>
        </p:txBody>
      </p:sp>
      <p:pic>
        <p:nvPicPr>
          <p:cNvPr id="161" name="Google Shape;1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>
            <a:off x="637450" y="965175"/>
            <a:ext cx="85065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Loops are used to run through the same block of code a bunch of times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Several different types of loops: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for </a:t>
            </a:r>
            <a:r>
              <a:rPr lang="en" sz="1800"/>
              <a:t>loop - when we know where to start/end and how often we’ll run the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while </a:t>
            </a:r>
            <a:r>
              <a:rPr lang="en" sz="1800"/>
              <a:t>loop - keep running the code an indefinite (unknown) number of times until some condition fails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74" name="Google Shape;174;p39"/>
          <p:cNvSpPr txBox="1"/>
          <p:nvPr>
            <p:ph idx="1" type="body"/>
          </p:nvPr>
        </p:nvSpPr>
        <p:spPr>
          <a:xfrm>
            <a:off x="637450" y="965175"/>
            <a:ext cx="85065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loop that prints whether each number in a list of integers called x is even or odd.  For example, given the list [3, 4, 7], the output should be: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3 is odd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4 is even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7 is odd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HINT: If you want a good starting point, think about how to print each value in the list first before checking whether it’s even or odd.</a:t>
            </a:r>
            <a:endParaRPr sz="1800"/>
          </a:p>
        </p:txBody>
      </p:sp>
      <p:pic>
        <p:nvPicPr>
          <p:cNvPr id="175" name="Google Shape;1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81" name="Google Shape;181;p40"/>
          <p:cNvSpPr txBox="1"/>
          <p:nvPr>
            <p:ph idx="1" type="body"/>
          </p:nvPr>
        </p:nvSpPr>
        <p:spPr>
          <a:xfrm>
            <a:off x="637450" y="965175"/>
            <a:ext cx="85065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loop that prints whether each number in a list of integers called x is even or odd.  For example, given the list [3, 4, 7], the output should be: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3 is odd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4 is even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7 is odd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answer (other variations are acceptable):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 = [3, 4, 7] # Define the list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k in range(len(x)): # k is a variable representing the index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if x[k] % 2 == 0: # % is the mod operator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If you didn’t use an f-string, you must use the str() function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print(f"{x[k]} is even")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print(f"{x[k]} is odd")</a:t>
            </a:r>
            <a:endParaRPr sz="1800"/>
          </a:p>
        </p:txBody>
      </p:sp>
      <p:pic>
        <p:nvPicPr>
          <p:cNvPr id="182" name="Google Shape;1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Demonstration of l</a:t>
            </a:r>
            <a:r>
              <a:rPr lang="en" sz="4500"/>
              <a:t>oops</a:t>
            </a:r>
            <a:endParaRPr sz="4500"/>
          </a:p>
        </p:txBody>
      </p:sp>
      <p:pic>
        <p:nvPicPr>
          <p:cNvPr id="188" name="Google Shape;1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94" name="Google Shape;194;p42"/>
          <p:cNvSpPr txBox="1"/>
          <p:nvPr>
            <p:ph idx="1" type="body"/>
          </p:nvPr>
        </p:nvSpPr>
        <p:spPr>
          <a:xfrm>
            <a:off x="637450" y="965175"/>
            <a:ext cx="85065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ways to loop through a list: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k in range(len(some_list)): # k is the index: 0, 1, 2,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print(some_list[k])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val in some_list: # val is the actual value itself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print(val) # Notice there’s no index here - the value itself is being used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Looping through a dictionary: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curr_key is the current key we’re examining; my_dictionary is a variable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curr_key in my_dictionary.keys():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print(my_dictionary[curr_key])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key, val in my_dictionary.items():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print(key) # Print the current key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print(value) # Print the value linked to the current key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Functions and methods</a:t>
            </a:r>
            <a:endParaRPr sz="4500"/>
          </a:p>
        </p:txBody>
      </p:sp>
      <p:pic>
        <p:nvPicPr>
          <p:cNvPr id="201" name="Google Shape;2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stuff and reminders:</a:t>
            </a:r>
            <a:endParaRPr/>
          </a:p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>
            <a:off x="637450" y="965175"/>
            <a:ext cx="80553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Don’t forget this week’s discussion topics!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https://login.codingdojo.com/d/309/119/1190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https://login.codingdojo.com/d/309/119/1191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Due Sunday night at 11:59 PM Pacific!  Don’t fall behind!!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Answer the Discord poll regarding a bonus office hour with Mel!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 out survey gauging interest in collaborative/group activities: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https://docs.google.com/forms/d/e/1FAIpQLSfeMacwVl5cw3rNjB-UPGcFuKT5N7sXvlfC3_-2GJvohw_PxA/viewform?usp=sf_link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week’s core assignments: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Loop Basic 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Functions Intermediate 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Always read the material before the lecture!!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Plenty of 1-on-1 slots available!  But utilize 20-minute rule first!</a:t>
            </a:r>
            <a:endParaRPr sz="1800"/>
          </a:p>
        </p:txBody>
      </p:sp>
      <p:pic>
        <p:nvPicPr>
          <p:cNvPr id="85" name="Google Shape;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07" name="Google Shape;207;p44"/>
          <p:cNvSpPr txBox="1"/>
          <p:nvPr>
            <p:ph idx="1" type="body"/>
          </p:nvPr>
        </p:nvSpPr>
        <p:spPr>
          <a:xfrm>
            <a:off x="637450" y="965175"/>
            <a:ext cx="85065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would we use a function in code in the first place?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Functions are useful for running the same block of code </a:t>
            </a:r>
            <a:r>
              <a:rPr b="1" lang="en" sz="1800"/>
              <a:t>on demand</a:t>
            </a:r>
            <a:r>
              <a:rPr lang="en" sz="1800"/>
              <a:t> - in other words, when you call on them.  Think of it like making a new recipe from scratch.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repeating blocks of code - would you like to have the same 1000 lines used the exact same way dozens of times?  This is the idea of “Don’t Repeat Yourself”.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Flexibility in terms of input - let’s take a real-life example: you need to make 120 cookies.  Another time you might need to make only 24.  Think of functions like this: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make_cookies(120)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make_cookies(24) # Same code internally, but different input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8" name="Google Shape;2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14" name="Google Shape;214;p45"/>
          <p:cNvSpPr txBox="1"/>
          <p:nvPr>
            <p:ph idx="1" type="body"/>
          </p:nvPr>
        </p:nvSpPr>
        <p:spPr>
          <a:xfrm>
            <a:off x="637450" y="965175"/>
            <a:ext cx="78369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Python function called sum_list that takes in a list of numbers as input and returns the sum of the entries as output.  If the list is empty, return 0.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5" name="Google Shape;2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21" name="Google Shape;221;p46"/>
          <p:cNvSpPr txBox="1"/>
          <p:nvPr>
            <p:ph idx="1" type="body"/>
          </p:nvPr>
        </p:nvSpPr>
        <p:spPr>
          <a:xfrm>
            <a:off x="637450" y="965175"/>
            <a:ext cx="78369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Python function called sum_list that takes in a list of numbers as input and returns the sum of the entries as output.  If the list is empty, return 0.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way to do (other variations are acceptable):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def sum_list(some_list):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if len(some_list) == 0: # Empty list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return 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total = 0 # Start off with 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for i in range(len(some_list)): # Loop through list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    total += some_list[i] # Add current item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return total # Return cumulative sum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2" name="Google Shape;2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Demo of functions</a:t>
            </a:r>
            <a:endParaRPr sz="4500"/>
          </a:p>
        </p:txBody>
      </p:sp>
      <p:pic>
        <p:nvPicPr>
          <p:cNvPr id="228" name="Google Shape;2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methods</a:t>
            </a:r>
            <a:endParaRPr/>
          </a:p>
        </p:txBody>
      </p:sp>
      <p:sp>
        <p:nvSpPr>
          <p:cNvPr id="234" name="Google Shape;234;p48"/>
          <p:cNvSpPr txBox="1"/>
          <p:nvPr>
            <p:ph idx="1" type="body"/>
          </p:nvPr>
        </p:nvSpPr>
        <p:spPr>
          <a:xfrm>
            <a:off x="637450" y="965175"/>
            <a:ext cx="85065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Functions and methods are defined the same way in Python: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function_name(): # Inputs go inside the parentheses - these are parameters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# Put your code here, or type “pass” as a placeholder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function is standalone, while a method goes inside a class (more on this Monday).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Usually functions/methods return values so that you can use them later: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my_list = [3, 8, 15]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this_sum =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sum_list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(my_list) # Result of function is stored in this_sum - so 26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print(this_sum)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function won’t be used until it’s called!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don’t return a value from a function, you’ll get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/>
              <a:t>when printing the result!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5" name="Google Shape;2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48"/>
          <p:cNvCxnSpPr/>
          <p:nvPr/>
        </p:nvCxnSpPr>
        <p:spPr>
          <a:xfrm rot="10800000">
            <a:off x="2319800" y="3425950"/>
            <a:ext cx="2548500" cy="55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Loop through a list of dictionaries</a:t>
            </a:r>
            <a:endParaRPr sz="4500"/>
          </a:p>
        </p:txBody>
      </p:sp>
      <p:pic>
        <p:nvPicPr>
          <p:cNvPr id="242" name="Google Shape;2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of dictionaries</a:t>
            </a:r>
            <a:endParaRPr/>
          </a:p>
        </p:txBody>
      </p:sp>
      <p:sp>
        <p:nvSpPr>
          <p:cNvPr id="248" name="Google Shape;248;p50"/>
          <p:cNvSpPr txBox="1"/>
          <p:nvPr>
            <p:ph idx="1" type="body"/>
          </p:nvPr>
        </p:nvSpPr>
        <p:spPr>
          <a:xfrm>
            <a:off x="637450" y="965175"/>
            <a:ext cx="85065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Why would we deal with this?  In a real-life setting, you will often deal with combinations of data types, like a list of dictionaries, or a dictionary with lists, or something even more complicated than that.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are often exchanged between machines through a .JSON (JavaScript Object Notation) format, which is basically a dictionary, and in that dictionary could be values, lists, more dictionaries, etc.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interact with your database in a few weeks, the data will come back as a list of dictionaries!  Each row is a dictionary, and the list’s length is equal to the number of rows you get back!  (It’ll make more sense in a few weeks!)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Here are some examples from Melissa, another instructor: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https://my-looney-tunes-api.herokuapp.com/api/characters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https://dojo.navyladyveteran.com/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55" name="Google Shape;255;p51"/>
          <p:cNvSpPr txBox="1"/>
          <p:nvPr>
            <p:ph idx="1" type="body"/>
          </p:nvPr>
        </p:nvSpPr>
        <p:spPr>
          <a:xfrm>
            <a:off x="637450" y="965175"/>
            <a:ext cx="78369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 4: Given the following: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 = [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{"id": 1, "name": "Melissa"},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{"id": 3, "name": "Adrian"},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{"id": 6, "name": "John"},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 everybody in the following pattern: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#1 is Melissa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#3 is Adrian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#6 is John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 bit of a taste of the type of data you’ll be handling in a few weeks!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6" name="Google Shape;2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62" name="Google Shape;262;p52"/>
          <p:cNvSpPr txBox="1"/>
          <p:nvPr>
            <p:ph idx="1" type="body"/>
          </p:nvPr>
        </p:nvSpPr>
        <p:spPr>
          <a:xfrm>
            <a:off x="637450" y="965175"/>
            <a:ext cx="78369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 4: Given the following: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 = [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{"id": 1, "name": "Melissa"},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{"id": 3, "name": "Adrian"},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{"id": 6, "name": "John"},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Print everybody in the following pattern: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Person #1 is Melissa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Person #3 is Adrian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Person #6 is John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ANSWER (other variations are acceptable):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curr_dictionary in x: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# WARNING: Don't mix quotation marks up - you must use two different types below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print(f'Person #{curr_dictionary["id"]} is {curr_dictionary["name"]}')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/>
              <a:t>curr_dictionary is the dictionary we’re examining, one at a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/>
              <a:t>Notice the f string above!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/>
              <a:t>Observe how we’re grabbing a value linked to a key - and the dictionary we’re referring to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3" name="Google Shape;2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agenda:</a:t>
            </a:r>
            <a:endParaRPr/>
          </a:p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637450" y="965175"/>
            <a:ext cx="80553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Conditionals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and methods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 through a list of dictionaries (if time permits) - definitely review this in a few weeks!</a:t>
            </a:r>
            <a:endParaRPr sz="1800"/>
          </a:p>
        </p:txBody>
      </p:sp>
      <p:pic>
        <p:nvPicPr>
          <p:cNvPr id="92" name="Google Shape;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are you feeling today?</a:t>
            </a:r>
            <a:endParaRPr sz="4500"/>
          </a:p>
        </p:txBody>
      </p:sp>
      <p:pic>
        <p:nvPicPr>
          <p:cNvPr id="98" name="Google Shape;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8"/>
          <p:cNvCxnSpPr/>
          <p:nvPr/>
        </p:nvCxnSpPr>
        <p:spPr>
          <a:xfrm>
            <a:off x="617700" y="4345825"/>
            <a:ext cx="79086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8"/>
          <p:cNvSpPr txBox="1"/>
          <p:nvPr/>
        </p:nvSpPr>
        <p:spPr>
          <a:xfrm>
            <a:off x="617700" y="3799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 = Not good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28"/>
          <p:cNvSpPr txBox="1"/>
          <p:nvPr/>
        </p:nvSpPr>
        <p:spPr>
          <a:xfrm>
            <a:off x="5526300" y="37998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10 = Very good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Conditional statements</a:t>
            </a:r>
            <a:endParaRPr sz="4500"/>
          </a:p>
        </p:txBody>
      </p:sp>
      <p:pic>
        <p:nvPicPr>
          <p:cNvPr id="107" name="Google Shape;1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</a:t>
            </a:r>
            <a:endParaRPr/>
          </a:p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637450" y="965175"/>
            <a:ext cx="80553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the correct syntax for testing if a variable called x is more than 0 and less than 10?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x = 5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???? # Replace the "????" with your answer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print("x is more than 0 and less than 10")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Multiple-choice: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lphaU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(x &gt; 0 &amp;&amp; x &lt; 10)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lphaU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x &gt; 0 and x &lt; 10: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lphaU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x &gt; 0 &amp;&amp; x &lt; 10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lphaU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x &gt; 0 and x &lt; 10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</a:t>
            </a:r>
            <a:endParaRPr/>
          </a:p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637450" y="965175"/>
            <a:ext cx="80553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the correct syntax for testing if a variable called x is more than 0 and less than 10?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x = 5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if x &gt; 0 and x &lt; 10: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# Use a colon : at the end!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print("x is more than 0 and less than 10")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Multiple-choice: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lphaU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(x &gt; 0 &amp;&amp; x &lt; 10)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lphaUcPeriod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if x &gt; 0 and x &lt; 10: # Use "and", NOT &amp;&amp;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lphaU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x &gt; 0 &amp;&amp; x &lt; 10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lphaU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x &gt; 0 and x &lt; 10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637444" y="230794"/>
            <a:ext cx="6957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127" name="Google Shape;127;p32"/>
          <p:cNvSpPr txBox="1"/>
          <p:nvPr>
            <p:ph idx="1" type="body"/>
          </p:nvPr>
        </p:nvSpPr>
        <p:spPr>
          <a:xfrm>
            <a:off x="637450" y="965175"/>
            <a:ext cx="8055300" cy="389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would conditional (if) statements be handy?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Because you might only want to perform certain actions when a condition - or a set of conditions - is met.  For example in real life, you can only prepare a new dish from scratch when you have all the ingredients.  So think of it like this: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ingredients are available: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Cook item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Gather ingredients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0" y="2253000"/>
            <a:ext cx="9144000" cy="63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Demo of c</a:t>
            </a:r>
            <a:r>
              <a:rPr lang="en" sz="4500"/>
              <a:t>onditional statements</a:t>
            </a:r>
            <a:endParaRPr sz="4500"/>
          </a:p>
        </p:txBody>
      </p:sp>
      <p:pic>
        <p:nvPicPr>
          <p:cNvPr id="134" name="Google Shape;1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649" y="133900"/>
            <a:ext cx="1918349" cy="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