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Proxima Nova"/>
      <p:regular r:id="rId37"/>
      <p:bold r:id="rId38"/>
      <p:italic r:id="rId39"/>
      <p:boldItalic r:id="rId40"/>
    </p:embeddedFon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italic.fntdata"/><Relationship Id="rId16" Type="http://schemas.openxmlformats.org/officeDocument/2006/relationships/slide" Target="slides/slide10.xml"/><Relationship Id="rId38" Type="http://schemas.openxmlformats.org/officeDocument/2006/relationships/font" Target="fonts/ProximaNov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5bcb7fb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15bcb7fb1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3f9bb27e4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3f9bb27e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3f9bb27e4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3f9bb27e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3f9bb27e4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3f9bb27e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3f9bb27e4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3f9bb27e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3f9bb27e4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3f9bb27e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3f9bb27e4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3f9bb27e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3f9bb27e4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3f9bb27e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3f9bb27e4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3f9bb27e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3f9bb27e4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3f9bb27e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3f9bb27e4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3f9bb27e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5bcb7fb18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5bcb7fb1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3f9bb27e4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3f9bb27e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3f9bb27e4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3f9bb27e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3f9bb27e4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3f9bb27e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3f9bb27e4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3f9bb27e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3f9bb27e4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3f9bb27e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3f9bb27e4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3f9bb27e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3f9bb27e4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3f9bb27e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3f9bb27e4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3f9bb27e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3f9bb27e4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3f9bb27e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3f9bb27e4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3f9bb27e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176ccae48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176ccae4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3f9bb27e4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3f9bb27e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3f9bb27e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3f9bb27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176ccae48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176ccae4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3f9bb27e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3f9bb27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3f9bb27e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3f9bb27e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3f9bb27e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3f9bb27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3f9bb27e4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3f9bb27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8" name="Shape 58"/>
        <p:cNvGrpSpPr/>
        <p:nvPr/>
      </p:nvGrpSpPr>
      <p:grpSpPr>
        <a:xfrm>
          <a:off x="0" y="0"/>
          <a:ext cx="0" cy="0"/>
          <a:chOff x="0" y="0"/>
          <a:chExt cx="0" cy="0"/>
        </a:xfrm>
      </p:grpSpPr>
      <p:sp>
        <p:nvSpPr>
          <p:cNvPr id="59" name="Google Shape;59;p14"/>
          <p:cNvSpPr txBox="1"/>
          <p:nvPr>
            <p:ph type="title"/>
          </p:nvPr>
        </p:nvSpPr>
        <p:spPr>
          <a:xfrm>
            <a:off x="637444" y="230794"/>
            <a:ext cx="6957000" cy="637500"/>
          </a:xfrm>
          <a:prstGeom prst="rect">
            <a:avLst/>
          </a:prstGeom>
        </p:spPr>
        <p:txBody>
          <a:bodyPr anchorCtr="0" anchor="t"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0" name="Google Shape;60;p14"/>
          <p:cNvSpPr txBox="1"/>
          <p:nvPr>
            <p:ph idx="1" type="body"/>
          </p:nvPr>
        </p:nvSpPr>
        <p:spPr>
          <a:xfrm>
            <a:off x="637444" y="868219"/>
            <a:ext cx="7352700" cy="3077400"/>
          </a:xfrm>
          <a:prstGeom prst="rect">
            <a:avLst/>
          </a:prstGeom>
        </p:spPr>
        <p:txBody>
          <a:bodyPr anchorCtr="0" anchor="t" bIns="68575" lIns="68575" spcFirstLastPara="1" rIns="68575" wrap="square" tIns="68575">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2" name="Shape 62"/>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3" name="Shape 63"/>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4" name="Shape 64"/>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5" name="Shape 65"/>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7" name="Shape 67"/>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8" name="Shape 68"/>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69" name="Shape 69"/>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70" name="Shape 7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8858250" y="4857750"/>
            <a:ext cx="285900" cy="285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2" name="Google Shape;52;p13"/>
          <p:cNvSpPr/>
          <p:nvPr/>
        </p:nvSpPr>
        <p:spPr>
          <a:xfrm>
            <a:off x="0" y="4857750"/>
            <a:ext cx="8858400" cy="285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 name="Google Shape;53;p13"/>
          <p:cNvSpPr txBox="1"/>
          <p:nvPr>
            <p:ph type="title"/>
          </p:nvPr>
        </p:nvSpPr>
        <p:spPr>
          <a:xfrm>
            <a:off x="628650" y="273844"/>
            <a:ext cx="7886700" cy="601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Proxima Nova"/>
              <a:buNone/>
              <a:defRPr b="1" i="0" sz="3300" u="none" cap="none" strike="noStrike">
                <a:solidFill>
                  <a:schemeClr val="dk1"/>
                </a:solidFill>
                <a:latin typeface="Proxima Nova"/>
                <a:ea typeface="Proxima Nova"/>
                <a:cs typeface="Proxima Nova"/>
                <a:sym typeface="Proxima Nova"/>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4" name="Google Shape;54;p13"/>
          <p:cNvSpPr txBox="1"/>
          <p:nvPr/>
        </p:nvSpPr>
        <p:spPr>
          <a:xfrm>
            <a:off x="341461" y="4903143"/>
            <a:ext cx="1436100" cy="207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1200">
                <a:solidFill>
                  <a:schemeClr val="lt1"/>
                </a:solidFill>
                <a:latin typeface="Proxima Nova"/>
                <a:ea typeface="Proxima Nova"/>
                <a:cs typeface="Proxima Nova"/>
                <a:sym typeface="Proxima Nova"/>
              </a:rPr>
              <a:t>Coding Dojo</a:t>
            </a:r>
            <a:endParaRPr b="1" i="0" sz="1200">
              <a:solidFill>
                <a:srgbClr val="D8D8D8"/>
              </a:solidFill>
              <a:latin typeface="Proxima Nova"/>
              <a:ea typeface="Proxima Nova"/>
              <a:cs typeface="Proxima Nova"/>
              <a:sym typeface="Proxima Nova"/>
            </a:endParaRPr>
          </a:p>
        </p:txBody>
      </p:sp>
      <p:sp>
        <p:nvSpPr>
          <p:cNvPr id="55" name="Google Shape;55;p13"/>
          <p:cNvSpPr txBox="1"/>
          <p:nvPr/>
        </p:nvSpPr>
        <p:spPr>
          <a:xfrm>
            <a:off x="8865904" y="4870044"/>
            <a:ext cx="2706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b="1" i="0" lang="en" sz="800" u="none">
                <a:solidFill>
                  <a:schemeClr val="lt1"/>
                </a:solidFill>
                <a:latin typeface="Proxima Nova"/>
                <a:ea typeface="Proxima Nova"/>
                <a:cs typeface="Proxima Nova"/>
                <a:sym typeface="Proxima Nova"/>
              </a:rPr>
              <a:t>‹#›</a:t>
            </a:fld>
            <a:endParaRPr b="1" i="0" sz="800" u="none">
              <a:solidFill>
                <a:schemeClr val="lt1"/>
              </a:solidFill>
              <a:latin typeface="Proxima Nova"/>
              <a:ea typeface="Proxima Nova"/>
              <a:cs typeface="Proxima Nova"/>
              <a:sym typeface="Proxima Nova"/>
            </a:endParaRPr>
          </a:p>
        </p:txBody>
      </p:sp>
      <p:pic>
        <p:nvPicPr>
          <p:cNvPr id="56" name="Google Shape;56;p13"/>
          <p:cNvPicPr preferRelativeResize="0"/>
          <p:nvPr/>
        </p:nvPicPr>
        <p:blipFill>
          <a:blip r:embed="rId1">
            <a:alphaModFix/>
          </a:blip>
          <a:stretch>
            <a:fillRect/>
          </a:stretch>
        </p:blipFill>
        <p:spPr>
          <a:xfrm>
            <a:off x="97144" y="4906200"/>
            <a:ext cx="188850" cy="188850"/>
          </a:xfrm>
          <a:prstGeom prst="rect">
            <a:avLst/>
          </a:prstGeom>
          <a:noFill/>
          <a:ln>
            <a:noFill/>
          </a:ln>
        </p:spPr>
      </p:pic>
      <p:sp>
        <p:nvSpPr>
          <p:cNvPr id="57" name="Google Shape;57;p13"/>
          <p:cNvSpPr txBox="1"/>
          <p:nvPr>
            <p:ph idx="1" type="body"/>
          </p:nvPr>
        </p:nvSpPr>
        <p:spPr>
          <a:xfrm>
            <a:off x="758344" y="989138"/>
            <a:ext cx="7275600" cy="3143400"/>
          </a:xfrm>
          <a:prstGeom prst="rect">
            <a:avLst/>
          </a:prstGeom>
          <a:noFill/>
          <a:ln>
            <a:noFill/>
          </a:ln>
        </p:spPr>
        <p:txBody>
          <a:bodyPr anchorCtr="0" anchor="t" bIns="68575" lIns="68575" spcFirstLastPara="1" rIns="68575" wrap="square" tIns="68575">
            <a:noAutofit/>
          </a:bodyPr>
          <a:lstStyle>
            <a:lvl1pPr indent="-298450" lvl="0" marL="457200" rtl="0">
              <a:spcBef>
                <a:spcPts val="0"/>
              </a:spcBef>
              <a:spcAft>
                <a:spcPts val="0"/>
              </a:spcAft>
              <a:buSzPts val="1100"/>
              <a:buFont typeface="Proxima Nova"/>
              <a:buChar char="●"/>
              <a:defRPr sz="1100">
                <a:latin typeface="Proxima Nova"/>
                <a:ea typeface="Proxima Nova"/>
                <a:cs typeface="Proxima Nova"/>
                <a:sym typeface="Proxima Nova"/>
              </a:defRPr>
            </a:lvl1pPr>
            <a:lvl2pPr indent="-298450" lvl="1" marL="914400" rtl="0">
              <a:spcBef>
                <a:spcPts val="0"/>
              </a:spcBef>
              <a:spcAft>
                <a:spcPts val="0"/>
              </a:spcAft>
              <a:buSzPts val="1100"/>
              <a:buFont typeface="Proxima Nova"/>
              <a:buChar char="○"/>
              <a:defRPr sz="1100">
                <a:latin typeface="Proxima Nova"/>
                <a:ea typeface="Proxima Nova"/>
                <a:cs typeface="Proxima Nova"/>
                <a:sym typeface="Proxima Nova"/>
              </a:defRPr>
            </a:lvl2pPr>
            <a:lvl3pPr indent="-298450" lvl="2" marL="1371600" rtl="0">
              <a:spcBef>
                <a:spcPts val="0"/>
              </a:spcBef>
              <a:spcAft>
                <a:spcPts val="0"/>
              </a:spcAft>
              <a:buSzPts val="1100"/>
              <a:buFont typeface="Proxima Nova"/>
              <a:buChar char="■"/>
              <a:defRPr sz="1100">
                <a:latin typeface="Proxima Nova"/>
                <a:ea typeface="Proxima Nova"/>
                <a:cs typeface="Proxima Nova"/>
                <a:sym typeface="Proxima Nova"/>
              </a:defRPr>
            </a:lvl3pPr>
            <a:lvl4pPr indent="-298450" lvl="3" marL="1828800" rtl="0">
              <a:spcBef>
                <a:spcPts val="0"/>
              </a:spcBef>
              <a:spcAft>
                <a:spcPts val="0"/>
              </a:spcAft>
              <a:buSzPts val="1100"/>
              <a:buFont typeface="Proxima Nova"/>
              <a:buChar char="●"/>
              <a:defRPr sz="1100">
                <a:latin typeface="Proxima Nova"/>
                <a:ea typeface="Proxima Nova"/>
                <a:cs typeface="Proxima Nova"/>
                <a:sym typeface="Proxima Nova"/>
              </a:defRPr>
            </a:lvl4pPr>
            <a:lvl5pPr indent="-298450" lvl="4" marL="2286000" rtl="0">
              <a:spcBef>
                <a:spcPts val="0"/>
              </a:spcBef>
              <a:spcAft>
                <a:spcPts val="0"/>
              </a:spcAft>
              <a:buSzPts val="1100"/>
              <a:buFont typeface="Proxima Nova"/>
              <a:buChar char="○"/>
              <a:defRPr sz="1100">
                <a:latin typeface="Proxima Nova"/>
                <a:ea typeface="Proxima Nova"/>
                <a:cs typeface="Proxima Nova"/>
                <a:sym typeface="Proxima Nova"/>
              </a:defRPr>
            </a:lvl5pPr>
            <a:lvl6pPr indent="-298450" lvl="5" marL="2743200" rtl="0">
              <a:spcBef>
                <a:spcPts val="0"/>
              </a:spcBef>
              <a:spcAft>
                <a:spcPts val="0"/>
              </a:spcAft>
              <a:buSzPts val="1100"/>
              <a:buFont typeface="Proxima Nova"/>
              <a:buChar char="■"/>
              <a:defRPr sz="1100">
                <a:latin typeface="Proxima Nova"/>
                <a:ea typeface="Proxima Nova"/>
                <a:cs typeface="Proxima Nova"/>
                <a:sym typeface="Proxima Nova"/>
              </a:defRPr>
            </a:lvl6pPr>
            <a:lvl7pPr indent="-298450" lvl="6" marL="3200400" rtl="0">
              <a:spcBef>
                <a:spcPts val="0"/>
              </a:spcBef>
              <a:spcAft>
                <a:spcPts val="0"/>
              </a:spcAft>
              <a:buSzPts val="1100"/>
              <a:buFont typeface="Proxima Nova"/>
              <a:buChar char="●"/>
              <a:defRPr sz="1100">
                <a:latin typeface="Proxima Nova"/>
                <a:ea typeface="Proxima Nova"/>
                <a:cs typeface="Proxima Nova"/>
                <a:sym typeface="Proxima Nova"/>
              </a:defRPr>
            </a:lvl7pPr>
            <a:lvl8pPr indent="-298450" lvl="7" marL="3657600" rtl="0">
              <a:spcBef>
                <a:spcPts val="0"/>
              </a:spcBef>
              <a:spcAft>
                <a:spcPts val="0"/>
              </a:spcAft>
              <a:buSzPts val="1100"/>
              <a:buFont typeface="Proxima Nova"/>
              <a:buChar char="○"/>
              <a:defRPr sz="1100">
                <a:latin typeface="Proxima Nova"/>
                <a:ea typeface="Proxima Nova"/>
                <a:cs typeface="Proxima Nova"/>
                <a:sym typeface="Proxima Nova"/>
              </a:defRPr>
            </a:lvl8pPr>
            <a:lvl9pPr indent="-298450" lvl="8" marL="4114800" rtl="0">
              <a:spcBef>
                <a:spcPts val="0"/>
              </a:spcBef>
              <a:spcAft>
                <a:spcPts val="0"/>
              </a:spcAft>
              <a:buSzPts val="1100"/>
              <a:buFont typeface="Proxima Nova"/>
              <a:buChar char="■"/>
              <a:defRPr sz="11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30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login.codingdojo.com/d/309/120/1192" TargetMode="External"/><Relationship Id="rId4" Type="http://schemas.openxmlformats.org/officeDocument/2006/relationships/hyperlink" Target="https://login.codingdojo.com/d/309/120/1193" TargetMode="External"/><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pic>
        <p:nvPicPr>
          <p:cNvPr id="75" name="Google Shape;75;p25"/>
          <p:cNvPicPr preferRelativeResize="0"/>
          <p:nvPr/>
        </p:nvPicPr>
        <p:blipFill rotWithShape="1">
          <a:blip r:embed="rId3">
            <a:alphaModFix/>
          </a:blip>
          <a:srcRect b="507" l="3222" r="31143" t="0"/>
          <a:stretch/>
        </p:blipFill>
        <p:spPr>
          <a:xfrm>
            <a:off x="0" y="2400"/>
            <a:ext cx="9143998" cy="4882801"/>
          </a:xfrm>
          <a:prstGeom prst="rect">
            <a:avLst/>
          </a:prstGeom>
          <a:noFill/>
          <a:ln>
            <a:noFill/>
          </a:ln>
        </p:spPr>
      </p:pic>
      <p:sp>
        <p:nvSpPr>
          <p:cNvPr id="76" name="Google Shape;76;p25"/>
          <p:cNvSpPr txBox="1"/>
          <p:nvPr>
            <p:ph type="title"/>
          </p:nvPr>
        </p:nvSpPr>
        <p:spPr>
          <a:xfrm>
            <a:off x="1" y="212505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solidFill>
                  <a:srgbClr val="FFFFFF"/>
                </a:solidFill>
              </a:rPr>
              <a:t>Week 2, Lecture 3</a:t>
            </a:r>
            <a:endParaRPr>
              <a:solidFill>
                <a:srgbClr val="FFFFFF"/>
              </a:solidFill>
            </a:endParaRPr>
          </a:p>
          <a:p>
            <a:pPr indent="0" lvl="0" marL="0" rtl="0" algn="ctr">
              <a:spcBef>
                <a:spcPts val="0"/>
              </a:spcBef>
              <a:spcAft>
                <a:spcPts val="0"/>
              </a:spcAft>
              <a:buNone/>
            </a:pPr>
            <a:r>
              <a:rPr lang="en">
                <a:solidFill>
                  <a:srgbClr val="FFFFFF"/>
                </a:solidFill>
              </a:rPr>
              <a:t>Introduction to Object-Oriented Programming</a:t>
            </a:r>
            <a:endParaRPr>
              <a:solidFill>
                <a:srgbClr val="FFFFFF"/>
              </a:solidFill>
            </a:endParaRPr>
          </a:p>
        </p:txBody>
      </p:sp>
      <p:pic>
        <p:nvPicPr>
          <p:cNvPr id="77" name="Google Shape;77;p25"/>
          <p:cNvPicPr preferRelativeResize="0"/>
          <p:nvPr/>
        </p:nvPicPr>
        <p:blipFill>
          <a:blip r:embed="rId4">
            <a:alphaModFix/>
          </a:blip>
          <a:stretch>
            <a:fillRect/>
          </a:stretch>
        </p:blipFill>
        <p:spPr>
          <a:xfrm>
            <a:off x="6999649" y="2388"/>
            <a:ext cx="1918349" cy="831275"/>
          </a:xfrm>
          <a:prstGeom prst="rect">
            <a:avLst/>
          </a:prstGeom>
          <a:noFill/>
          <a:ln>
            <a:noFill/>
          </a:ln>
        </p:spPr>
      </p:pic>
      <p:pic>
        <p:nvPicPr>
          <p:cNvPr id="78" name="Google Shape;78;p25"/>
          <p:cNvPicPr preferRelativeResize="0"/>
          <p:nvPr/>
        </p:nvPicPr>
        <p:blipFill>
          <a:blip r:embed="rId5">
            <a:alphaModFix/>
          </a:blip>
          <a:stretch>
            <a:fillRect/>
          </a:stretch>
        </p:blipFill>
        <p:spPr>
          <a:xfrm>
            <a:off x="216950" y="-5942"/>
            <a:ext cx="1698038" cy="847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Instance attributes</a:t>
            </a:r>
            <a:endParaRPr/>
          </a:p>
        </p:txBody>
      </p:sp>
      <p:sp>
        <p:nvSpPr>
          <p:cNvPr id="144" name="Google Shape;144;p34"/>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When you’re defining a class of objects, you give them </a:t>
            </a:r>
            <a:r>
              <a:rPr b="1" lang="en" sz="1800"/>
              <a:t>attributes</a:t>
            </a:r>
            <a:r>
              <a:rPr lang="en" sz="1800"/>
              <a:t>.  Each object will have its own values.  For example, one Carrier could be named “Delta”, while another could be named “Alaska”.  (Think of attributes like “nouns”.)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600">
                <a:latin typeface="Courier New"/>
                <a:ea typeface="Courier New"/>
                <a:cs typeface="Courier New"/>
                <a:sym typeface="Courier New"/>
              </a:rPr>
              <a:t>class Carrier: # Define your class here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def __init__(self, year, name, city):</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self.year = year # Notice the word </a:t>
            </a:r>
            <a:r>
              <a:rPr lang="en" sz="1600">
                <a:latin typeface="Courier New"/>
                <a:ea typeface="Courier New"/>
                <a:cs typeface="Courier New"/>
                <a:sym typeface="Courier New"/>
              </a:rPr>
              <a:t>self</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self.name = name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self.city = city</a:t>
            </a:r>
            <a:endParaRPr sz="16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pic>
        <p:nvPicPr>
          <p:cNvPr id="145" name="Google Shape;145;p34"/>
          <p:cNvPicPr preferRelativeResize="0"/>
          <p:nvPr/>
        </p:nvPicPr>
        <p:blipFill>
          <a:blip r:embed="rId3">
            <a:alphaModFix/>
          </a:blip>
          <a:stretch>
            <a:fillRect/>
          </a:stretch>
        </p:blipFill>
        <p:spPr>
          <a:xfrm>
            <a:off x="7225649" y="133900"/>
            <a:ext cx="1918349" cy="831275"/>
          </a:xfrm>
          <a:prstGeom prst="rect">
            <a:avLst/>
          </a:prstGeom>
          <a:noFill/>
          <a:ln>
            <a:noFill/>
          </a:ln>
        </p:spPr>
      </p:pic>
      <p:sp>
        <p:nvSpPr>
          <p:cNvPr id="146" name="Google Shape;146;p34"/>
          <p:cNvSpPr/>
          <p:nvPr/>
        </p:nvSpPr>
        <p:spPr>
          <a:xfrm>
            <a:off x="2183000" y="2571750"/>
            <a:ext cx="682200" cy="870600"/>
          </a:xfrm>
          <a:prstGeom prst="roundRect">
            <a:avLst>
              <a:gd fmla="val 16667" name="adj"/>
            </a:avLst>
          </a:prstGeom>
          <a:noFill/>
          <a:ln cap="flat" cmpd="sng" w="9525">
            <a:solidFill>
              <a:srgbClr val="674EA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4"/>
          <p:cNvSpPr txBox="1"/>
          <p:nvPr/>
        </p:nvSpPr>
        <p:spPr>
          <a:xfrm>
            <a:off x="1195550" y="3639975"/>
            <a:ext cx="2657100" cy="1262100"/>
          </a:xfrm>
          <a:prstGeom prst="rect">
            <a:avLst/>
          </a:prstGeom>
          <a:noFill/>
          <a:ln cap="flat" cmpd="sng" w="952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These are </a:t>
            </a:r>
            <a:r>
              <a:rPr b="1" lang="en">
                <a:latin typeface="Proxima Nova"/>
                <a:ea typeface="Proxima Nova"/>
                <a:cs typeface="Proxima Nova"/>
                <a:sym typeface="Proxima Nova"/>
              </a:rPr>
              <a:t>instance attributes</a:t>
            </a:r>
            <a:r>
              <a:rPr lang="en">
                <a:latin typeface="Proxima Nova"/>
                <a:ea typeface="Proxima Nova"/>
                <a:cs typeface="Proxima Nova"/>
                <a:sym typeface="Proxima Nova"/>
              </a:rPr>
              <a:t> - the qualities that describe each </a:t>
            </a:r>
            <a:r>
              <a:rPr i="1" lang="en">
                <a:latin typeface="Proxima Nova"/>
                <a:ea typeface="Proxima Nova"/>
                <a:cs typeface="Proxima Nova"/>
                <a:sym typeface="Proxima Nova"/>
              </a:rPr>
              <a:t>individual </a:t>
            </a:r>
            <a:r>
              <a:rPr lang="en">
                <a:latin typeface="Proxima Nova"/>
                <a:ea typeface="Proxima Nova"/>
                <a:cs typeface="Proxima Nova"/>
                <a:sym typeface="Proxima Nova"/>
              </a:rPr>
              <a:t>item that is this class.  So each carrier has a year, name and city.</a:t>
            </a:r>
            <a:endParaRPr>
              <a:latin typeface="Proxima Nova"/>
              <a:ea typeface="Proxima Nova"/>
              <a:cs typeface="Proxima Nova"/>
              <a:sym typeface="Proxima Nova"/>
            </a:endParaRPr>
          </a:p>
        </p:txBody>
      </p:sp>
      <p:cxnSp>
        <p:nvCxnSpPr>
          <p:cNvPr id="148" name="Google Shape;148;p34"/>
          <p:cNvCxnSpPr>
            <a:stCxn id="147" idx="0"/>
            <a:endCxn id="146" idx="2"/>
          </p:cNvCxnSpPr>
          <p:nvPr/>
        </p:nvCxnSpPr>
        <p:spPr>
          <a:xfrm rot="10800000">
            <a:off x="2524100" y="3442275"/>
            <a:ext cx="0" cy="197700"/>
          </a:xfrm>
          <a:prstGeom prst="straightConnector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5"/>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Instance attributes</a:t>
            </a:r>
            <a:endParaRPr/>
          </a:p>
        </p:txBody>
      </p:sp>
      <p:sp>
        <p:nvSpPr>
          <p:cNvPr id="154" name="Google Shape;154;p35"/>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There’s nothing stopping you from creating attributes with their own initial starting values without needing them to be passed in.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600">
                <a:latin typeface="Courier New"/>
                <a:ea typeface="Courier New"/>
                <a:cs typeface="Courier New"/>
                <a:sym typeface="Courier New"/>
              </a:rPr>
              <a:t>class Carrier:</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def __init__(self, year, name, city):</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self.year = year</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self.name = name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self.city = city</a:t>
            </a:r>
            <a:endParaRPr sz="1600"/>
          </a:p>
          <a:p>
            <a:pPr indent="0" lvl="0" marL="0" rtl="0" algn="l">
              <a:spcBef>
                <a:spcPts val="0"/>
              </a:spcBef>
              <a:spcAft>
                <a:spcPts val="0"/>
              </a:spcAft>
              <a:buNone/>
            </a:pPr>
            <a:r>
              <a:rPr lang="en" sz="1600">
                <a:latin typeface="Courier New"/>
                <a:ea typeface="Courier New"/>
                <a:cs typeface="Courier New"/>
                <a:sym typeface="Courier New"/>
              </a:rPr>
              <a:t>        </a:t>
            </a:r>
            <a:r>
              <a:rPr b="1" lang="en" sz="1600">
                <a:latin typeface="Courier New"/>
                <a:ea typeface="Courier New"/>
                <a:cs typeface="Courier New"/>
                <a:sym typeface="Courier New"/>
              </a:rPr>
              <a:t>self.flights = [] # List of flights</a:t>
            </a:r>
            <a:endParaRPr b="1"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        self.total_workers = 0 # Workforce for this carrier</a:t>
            </a:r>
            <a:endParaRPr b="1" sz="1600"/>
          </a:p>
          <a:p>
            <a:pPr indent="0" lvl="0" marL="0" rtl="0" algn="l">
              <a:spcBef>
                <a:spcPts val="0"/>
              </a:spcBef>
              <a:spcAft>
                <a:spcPts val="0"/>
              </a:spcAft>
              <a:buNone/>
            </a:pPr>
            <a:r>
              <a:t/>
            </a:r>
            <a:endParaRPr b="1" sz="1800"/>
          </a:p>
          <a:p>
            <a:pPr indent="0" lvl="0" marL="0" rtl="0" algn="l">
              <a:spcBef>
                <a:spcPts val="0"/>
              </a:spcBef>
              <a:spcAft>
                <a:spcPts val="0"/>
              </a:spcAft>
              <a:buNone/>
            </a:pPr>
            <a:r>
              <a:rPr lang="en" sz="1800"/>
              <a:t>So each carrier will have a list of flights (initially empty) and a total number of workers (initially set to 0).</a:t>
            </a:r>
            <a:endParaRPr b="1" sz="1800"/>
          </a:p>
        </p:txBody>
      </p:sp>
      <p:pic>
        <p:nvPicPr>
          <p:cNvPr id="155" name="Google Shape;155;p35"/>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6"/>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Demo creating objects</a:t>
            </a:r>
            <a:endParaRPr sz="4500"/>
          </a:p>
        </p:txBody>
      </p:sp>
      <p:pic>
        <p:nvPicPr>
          <p:cNvPr id="161" name="Google Shape;161;p36"/>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65" name="Shape 165"/>
        <p:cNvGrpSpPr/>
        <p:nvPr/>
      </p:nvGrpSpPr>
      <p:grpSpPr>
        <a:xfrm>
          <a:off x="0" y="0"/>
          <a:ext cx="0" cy="0"/>
          <a:chOff x="0" y="0"/>
          <a:chExt cx="0" cy="0"/>
        </a:xfrm>
      </p:grpSpPr>
      <p:sp>
        <p:nvSpPr>
          <p:cNvPr id="166" name="Google Shape;166;p37"/>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2</a:t>
            </a:r>
            <a:endParaRPr/>
          </a:p>
        </p:txBody>
      </p:sp>
      <p:sp>
        <p:nvSpPr>
          <p:cNvPr id="167" name="Google Shape;167;p37"/>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Use the “Carrier” class to create 2 variables that are instances of the class.  For the first one, use 2022 for the year, “Coding Dojo Airlines” for name and “Dojo City” for city.  For the second one, use anything you wish.</a:t>
            </a:r>
            <a:endParaRPr sz="1800"/>
          </a:p>
        </p:txBody>
      </p:sp>
      <p:pic>
        <p:nvPicPr>
          <p:cNvPr id="168" name="Google Shape;168;p37"/>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72" name="Shape 172"/>
        <p:cNvGrpSpPr/>
        <p:nvPr/>
      </p:nvGrpSpPr>
      <p:grpSpPr>
        <a:xfrm>
          <a:off x="0" y="0"/>
          <a:ext cx="0" cy="0"/>
          <a:chOff x="0" y="0"/>
          <a:chExt cx="0" cy="0"/>
        </a:xfrm>
      </p:grpSpPr>
      <p:sp>
        <p:nvSpPr>
          <p:cNvPr id="173" name="Google Shape;173;p3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2</a:t>
            </a:r>
            <a:endParaRPr/>
          </a:p>
        </p:txBody>
      </p:sp>
      <p:sp>
        <p:nvSpPr>
          <p:cNvPr id="174" name="Google Shape;174;p38"/>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Use the “Carrier” class to create 2 variables that are instances of the class.  For the first one, use 2022 for the year, “Coding Dojo Airlines” for name and “Dojo City” for city.  For the second one, use anything you wish.</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600">
                <a:latin typeface="Courier New"/>
                <a:ea typeface="Courier New"/>
                <a:cs typeface="Courier New"/>
                <a:sym typeface="Courier New"/>
              </a:rPr>
              <a:t># Assuming the order is year, name, city</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cd_airlines = Carrier(2022, "Coding Dojo Airlines", "Dojo City")</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my_airline = Carrier(1903, "Wright Bros. Flights", "Kitty Hawk")</a:t>
            </a:r>
            <a:endParaRPr sz="1600">
              <a:latin typeface="Courier New"/>
              <a:ea typeface="Courier New"/>
              <a:cs typeface="Courier New"/>
              <a:sym typeface="Courier New"/>
            </a:endParaRPr>
          </a:p>
          <a:p>
            <a:pPr indent="0" lvl="0" marL="0" rtl="0" algn="l">
              <a:spcBef>
                <a:spcPts val="0"/>
              </a:spcBef>
              <a:spcAft>
                <a:spcPts val="0"/>
              </a:spcAft>
              <a:buNone/>
            </a:pPr>
            <a:r>
              <a:t/>
            </a:r>
            <a:endParaRPr sz="1700">
              <a:latin typeface="Courier New"/>
              <a:ea typeface="Courier New"/>
              <a:cs typeface="Courier New"/>
              <a:sym typeface="Courier New"/>
            </a:endParaRPr>
          </a:p>
          <a:p>
            <a:pPr indent="0" lvl="0" marL="0" rtl="0" algn="l">
              <a:spcBef>
                <a:spcPts val="0"/>
              </a:spcBef>
              <a:spcAft>
                <a:spcPts val="0"/>
              </a:spcAft>
              <a:buNone/>
            </a:pPr>
            <a:r>
              <a:rPr lang="en" sz="1800"/>
              <a:t>Keep the order the same!  In this slide deck, we defined the parameters in this order: year, name, city.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If you have them in a different order, make sure you’re consistent!  For example, if you did name, city, year, then you’d do:</a:t>
            </a:r>
            <a:endParaRPr sz="1800"/>
          </a:p>
          <a:p>
            <a:pPr indent="0" lvl="0" marL="0" rtl="0" algn="l">
              <a:spcBef>
                <a:spcPts val="0"/>
              </a:spcBef>
              <a:spcAft>
                <a:spcPts val="0"/>
              </a:spcAft>
              <a:buNone/>
            </a:pPr>
            <a:r>
              <a:rPr lang="en" sz="1600">
                <a:latin typeface="Courier New"/>
                <a:ea typeface="Courier New"/>
                <a:cs typeface="Courier New"/>
                <a:sym typeface="Courier New"/>
              </a:rPr>
              <a:t>cd_airlines = Carrier("Coding Dojo Airlines", "Dojo City", 2022)</a:t>
            </a:r>
            <a:endParaRPr sz="1600"/>
          </a:p>
        </p:txBody>
      </p:sp>
      <p:pic>
        <p:nvPicPr>
          <p:cNvPr id="175" name="Google Shape;175;p38"/>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9"/>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What is “self”?</a:t>
            </a:r>
            <a:endParaRPr/>
          </a:p>
        </p:txBody>
      </p:sp>
      <p:sp>
        <p:nvSpPr>
          <p:cNvPr id="181" name="Google Shape;181;p39"/>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You might have noticed </a:t>
            </a:r>
            <a:r>
              <a:rPr lang="en" sz="1800"/>
              <a:t>the</a:t>
            </a:r>
            <a:r>
              <a:rPr lang="en" sz="1800"/>
              <a:t> word “self” being used in the previous slides.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Self </a:t>
            </a:r>
            <a:r>
              <a:rPr lang="en" sz="1800"/>
              <a:t>is a word that represents an </a:t>
            </a:r>
            <a:r>
              <a:rPr i="1" lang="en" sz="1800" u="sng"/>
              <a:t>individual</a:t>
            </a:r>
            <a:r>
              <a:rPr lang="en" sz="1800"/>
              <a:t> instance of the class, holding all the data for that item.</a:t>
            </a:r>
            <a:endParaRPr sz="1800"/>
          </a:p>
          <a:p>
            <a:pPr indent="0" lvl="0" marL="0" rtl="0" algn="l">
              <a:spcBef>
                <a:spcPts val="0"/>
              </a:spcBef>
              <a:spcAft>
                <a:spcPts val="0"/>
              </a:spcAft>
              <a:buNone/>
            </a:pPr>
            <a:r>
              <a:rPr lang="en" sz="1600">
                <a:latin typeface="Courier New"/>
                <a:ea typeface="Courier New"/>
                <a:cs typeface="Courier New"/>
                <a:sym typeface="Courier New"/>
              </a:rPr>
              <a:t>class Carrier: # Define your class here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def __init__(self, year, name, city):</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self.year = year</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self.name = name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self.city = city</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Create an instance of the Carrier class</a:t>
            </a:r>
            <a:endParaRPr sz="16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cd_airlines = Carrier(2022, "Coding Dojo Airlines", "Dojo City")</a:t>
            </a:r>
            <a:endParaRPr sz="1500">
              <a:latin typeface="Courier New"/>
              <a:ea typeface="Courier New"/>
              <a:cs typeface="Courier New"/>
              <a:sym typeface="Courier New"/>
            </a:endParaRPr>
          </a:p>
          <a:p>
            <a:pPr indent="0" lvl="0" marL="0" rtl="0" algn="l">
              <a:spcBef>
                <a:spcPts val="0"/>
              </a:spcBef>
              <a:spcAft>
                <a:spcPts val="0"/>
              </a:spcAft>
              <a:buNone/>
            </a:pPr>
            <a:r>
              <a:t/>
            </a:r>
            <a:endParaRPr sz="1500">
              <a:latin typeface="Courier New"/>
              <a:ea typeface="Courier New"/>
              <a:cs typeface="Courier New"/>
              <a:sym typeface="Courier New"/>
            </a:endParaRPr>
          </a:p>
          <a:p>
            <a:pPr indent="0" lvl="0" marL="0" rtl="0" algn="l">
              <a:spcBef>
                <a:spcPts val="0"/>
              </a:spcBef>
              <a:spcAft>
                <a:spcPts val="0"/>
              </a:spcAft>
              <a:buNone/>
            </a:pPr>
            <a:r>
              <a:rPr lang="en" sz="1800"/>
              <a:t>So when we create this carrier, think of self has holding the variable in question - so in this case</a:t>
            </a:r>
            <a:r>
              <a:rPr lang="en" sz="1800">
                <a:latin typeface="Roboto"/>
                <a:ea typeface="Roboto"/>
                <a:cs typeface="Roboto"/>
                <a:sym typeface="Roboto"/>
              </a:rPr>
              <a:t> </a:t>
            </a:r>
            <a:r>
              <a:rPr lang="en" sz="1600">
                <a:latin typeface="Courier New"/>
                <a:ea typeface="Courier New"/>
                <a:cs typeface="Courier New"/>
                <a:sym typeface="Courier New"/>
              </a:rPr>
              <a:t>self.year</a:t>
            </a:r>
            <a:r>
              <a:rPr lang="en" sz="1800">
                <a:latin typeface="Roboto"/>
                <a:ea typeface="Roboto"/>
                <a:cs typeface="Roboto"/>
                <a:sym typeface="Roboto"/>
              </a:rPr>
              <a:t> </a:t>
            </a:r>
            <a:r>
              <a:rPr lang="en" sz="1800"/>
              <a:t>means</a:t>
            </a:r>
            <a:r>
              <a:rPr lang="en" sz="1800">
                <a:latin typeface="Roboto"/>
                <a:ea typeface="Roboto"/>
                <a:cs typeface="Roboto"/>
                <a:sym typeface="Roboto"/>
              </a:rPr>
              <a:t> </a:t>
            </a:r>
            <a:r>
              <a:rPr lang="en" sz="1600">
                <a:latin typeface="Courier New"/>
                <a:ea typeface="Courier New"/>
                <a:cs typeface="Courier New"/>
                <a:sym typeface="Courier New"/>
              </a:rPr>
              <a:t>cd_airlines.year</a:t>
            </a:r>
            <a:r>
              <a:rPr lang="en" sz="1800">
                <a:latin typeface="Roboto"/>
                <a:ea typeface="Roboto"/>
                <a:cs typeface="Roboto"/>
                <a:sym typeface="Roboto"/>
              </a:rPr>
              <a:t>, </a:t>
            </a:r>
            <a:r>
              <a:rPr lang="en" sz="1800"/>
              <a:t>which equals 2022.</a:t>
            </a:r>
            <a:endParaRPr sz="1600"/>
          </a:p>
        </p:txBody>
      </p:sp>
      <p:pic>
        <p:nvPicPr>
          <p:cNvPr id="182" name="Google Shape;182;p39"/>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Instance methods</a:t>
            </a:r>
            <a:endParaRPr/>
          </a:p>
        </p:txBody>
      </p:sp>
      <p:sp>
        <p:nvSpPr>
          <p:cNvPr id="188" name="Google Shape;188;p40"/>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An </a:t>
            </a:r>
            <a:r>
              <a:rPr b="1" lang="en" sz="1800"/>
              <a:t>instance method</a:t>
            </a:r>
            <a:r>
              <a:rPr lang="en" sz="1800"/>
              <a:t> is a method (function) tied to an individual item - or instance - of a class.  These are the actions the class can perform (like “verbs”).</a:t>
            </a:r>
            <a:endParaRPr sz="1800">
              <a:latin typeface="Roboto"/>
              <a:ea typeface="Roboto"/>
              <a:cs typeface="Roboto"/>
              <a:sym typeface="Roboto"/>
            </a:endParaRPr>
          </a:p>
          <a:p>
            <a:pPr indent="0" lvl="0" marL="0" rtl="0" algn="l">
              <a:spcBef>
                <a:spcPts val="0"/>
              </a:spcBef>
              <a:spcAft>
                <a:spcPts val="0"/>
              </a:spcAft>
              <a:buNone/>
            </a:pPr>
            <a:r>
              <a:rPr lang="en" sz="1300">
                <a:latin typeface="Courier New"/>
                <a:ea typeface="Courier New"/>
                <a:cs typeface="Courier New"/>
                <a:sym typeface="Courier New"/>
              </a:rPr>
              <a:t>class Carrier: </a:t>
            </a:r>
            <a:r>
              <a:rPr lang="en" sz="1300">
                <a:latin typeface="Courier New"/>
                <a:ea typeface="Courier New"/>
                <a:cs typeface="Courier New"/>
                <a:sym typeface="Courier New"/>
              </a:rPr>
              <a:t># Define your class here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def __init__(self, year, name, city):</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self.year = year</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self.name = name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self.city = city</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self.flights = [] # List of flights</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self.total_workers = 0 # Workforce for this carrier</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 An example of an instance method, where we increase the number of workers</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def hire_worker(self): </a:t>
            </a:r>
            <a:r>
              <a:rPr b="1" lang="en" sz="1300">
                <a:latin typeface="Courier New"/>
                <a:ea typeface="Courier New"/>
                <a:cs typeface="Courier New"/>
                <a:sym typeface="Courier New"/>
              </a:rPr>
              <a:t># DO NOT FORGET "self"!</a:t>
            </a:r>
            <a:endParaRPr b="1"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self.total_workers += 1</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cd_airlines = Carrier(2022, "Coding Dojo Airlines", "Dojo City")</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cd_airlines.hire_worker()</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print(f"Number of workers at {cd_airlines.name}: {cd_airlines.total_workers}")</a:t>
            </a:r>
            <a:endParaRPr sz="1300">
              <a:latin typeface="Courier New"/>
              <a:ea typeface="Courier New"/>
              <a:cs typeface="Courier New"/>
              <a:sym typeface="Courier New"/>
            </a:endParaRPr>
          </a:p>
          <a:p>
            <a:pPr indent="0" lvl="0" marL="0" rtl="0" algn="l">
              <a:spcBef>
                <a:spcPts val="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rPr lang="en" sz="1800"/>
              <a:t>In this example, Coding Dojo Airlines now has 1 worker.</a:t>
            </a:r>
            <a:endParaRPr sz="1800"/>
          </a:p>
        </p:txBody>
      </p:sp>
      <p:pic>
        <p:nvPicPr>
          <p:cNvPr id="189" name="Google Shape;189;p40"/>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1"/>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Demo of instance methods</a:t>
            </a:r>
            <a:endParaRPr sz="4500"/>
          </a:p>
        </p:txBody>
      </p:sp>
      <p:pic>
        <p:nvPicPr>
          <p:cNvPr id="195" name="Google Shape;195;p41"/>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99" name="Shape 199"/>
        <p:cNvGrpSpPr/>
        <p:nvPr/>
      </p:nvGrpSpPr>
      <p:grpSpPr>
        <a:xfrm>
          <a:off x="0" y="0"/>
          <a:ext cx="0" cy="0"/>
          <a:chOff x="0" y="0"/>
          <a:chExt cx="0" cy="0"/>
        </a:xfrm>
      </p:grpSpPr>
      <p:sp>
        <p:nvSpPr>
          <p:cNvPr id="200" name="Google Shape;200;p42"/>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3</a:t>
            </a:r>
            <a:endParaRPr/>
          </a:p>
        </p:txBody>
      </p:sp>
      <p:sp>
        <p:nvSpPr>
          <p:cNvPr id="201" name="Google Shape;201;p42"/>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Question 3: </a:t>
            </a:r>
            <a:endParaRPr sz="1800"/>
          </a:p>
          <a:p>
            <a:pPr indent="-342900" lvl="0" marL="457200" rtl="0" algn="l">
              <a:spcBef>
                <a:spcPts val="0"/>
              </a:spcBef>
              <a:spcAft>
                <a:spcPts val="0"/>
              </a:spcAft>
              <a:buSzPts val="1800"/>
              <a:buAutoNum type="alphaUcPeriod"/>
            </a:pPr>
            <a:r>
              <a:rPr lang="en" sz="1800"/>
              <a:t>Add one line to the hire_worker method to allow for chaining.</a:t>
            </a:r>
            <a:endParaRPr sz="1800"/>
          </a:p>
          <a:p>
            <a:pPr indent="-342900" lvl="0" marL="457200" rtl="0" algn="l">
              <a:spcBef>
                <a:spcPts val="0"/>
              </a:spcBef>
              <a:spcAft>
                <a:spcPts val="0"/>
              </a:spcAft>
              <a:buSzPts val="1800"/>
              <a:buAutoNum type="alphaUcPeriod"/>
            </a:pPr>
            <a:r>
              <a:rPr lang="en" sz="1800"/>
              <a:t>What would you write to hire three workers from scratch for Coding Dojo Airlines (</a:t>
            </a:r>
            <a:r>
              <a:rPr lang="en" sz="1600">
                <a:latin typeface="Courier New"/>
                <a:ea typeface="Courier New"/>
                <a:cs typeface="Courier New"/>
                <a:sym typeface="Courier New"/>
              </a:rPr>
              <a:t>cd_airlines</a:t>
            </a:r>
            <a:r>
              <a:rPr lang="en" sz="1800"/>
              <a:t>) in one line of code?  (Think chaining!)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Multiple-choice (answer for A; answer for B):</a:t>
            </a:r>
            <a:endParaRPr sz="1800"/>
          </a:p>
          <a:p>
            <a:pPr indent="-342900" lvl="0" marL="457200" rtl="0" algn="l">
              <a:spcBef>
                <a:spcPts val="0"/>
              </a:spcBef>
              <a:spcAft>
                <a:spcPts val="0"/>
              </a:spcAft>
              <a:buSzPts val="1800"/>
              <a:buAutoNum type="romanUcPeriod"/>
            </a:pPr>
            <a:r>
              <a:rPr lang="en" sz="1800"/>
              <a:t>return self; cd_airlines.hire_worker.hire_worker.hire_worker</a:t>
            </a:r>
            <a:endParaRPr sz="1800"/>
          </a:p>
          <a:p>
            <a:pPr indent="-342900" lvl="0" marL="457200" rtl="0" algn="l">
              <a:spcBef>
                <a:spcPts val="0"/>
              </a:spcBef>
              <a:spcAft>
                <a:spcPts val="0"/>
              </a:spcAft>
              <a:buSzPts val="1800"/>
              <a:buAutoNum type="romanUcPeriod"/>
            </a:pPr>
            <a:r>
              <a:rPr lang="en" sz="1800"/>
              <a:t>return self; cd_airlines.hire_worker().hire_worker().hire_worker()</a:t>
            </a:r>
            <a:endParaRPr sz="1800"/>
          </a:p>
          <a:p>
            <a:pPr indent="-342900" lvl="0" marL="457200" rtl="0" algn="l">
              <a:spcBef>
                <a:spcPts val="0"/>
              </a:spcBef>
              <a:spcAft>
                <a:spcPts val="0"/>
              </a:spcAft>
              <a:buSzPts val="1800"/>
              <a:buAutoNum type="romanUcPeriod"/>
            </a:pPr>
            <a:r>
              <a:rPr lang="en" sz="1800"/>
              <a:t>return this; cd_airlines.hire_worker.hire_worker.hire_worker</a:t>
            </a:r>
            <a:endParaRPr sz="1800"/>
          </a:p>
          <a:p>
            <a:pPr indent="-342900" lvl="0" marL="457200" rtl="0" algn="l">
              <a:spcBef>
                <a:spcPts val="0"/>
              </a:spcBef>
              <a:spcAft>
                <a:spcPts val="0"/>
              </a:spcAft>
              <a:buSzPts val="1800"/>
              <a:buAutoNum type="romanUcPeriod"/>
            </a:pPr>
            <a:r>
              <a:rPr lang="en" sz="1800"/>
              <a:t>return this; cd_airlines.hire_worker().hire_worker().hire_worker()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202" name="Google Shape;202;p42"/>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206" name="Shape 206"/>
        <p:cNvGrpSpPr/>
        <p:nvPr/>
      </p:nvGrpSpPr>
      <p:grpSpPr>
        <a:xfrm>
          <a:off x="0" y="0"/>
          <a:ext cx="0" cy="0"/>
          <a:chOff x="0" y="0"/>
          <a:chExt cx="0" cy="0"/>
        </a:xfrm>
      </p:grpSpPr>
      <p:sp>
        <p:nvSpPr>
          <p:cNvPr id="207" name="Google Shape;207;p4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3</a:t>
            </a:r>
            <a:endParaRPr/>
          </a:p>
        </p:txBody>
      </p:sp>
      <p:sp>
        <p:nvSpPr>
          <p:cNvPr id="208" name="Google Shape;208;p43"/>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Question 3: </a:t>
            </a:r>
            <a:endParaRPr sz="1800"/>
          </a:p>
          <a:p>
            <a:pPr indent="-342900" lvl="0" marL="457200" rtl="0" algn="l">
              <a:spcBef>
                <a:spcPts val="0"/>
              </a:spcBef>
              <a:spcAft>
                <a:spcPts val="0"/>
              </a:spcAft>
              <a:buSzPts val="1800"/>
              <a:buAutoNum type="alphaUcPeriod"/>
            </a:pPr>
            <a:r>
              <a:rPr lang="en" sz="1800"/>
              <a:t>Add one line to the hire_worker method to allow for chaining.</a:t>
            </a:r>
            <a:endParaRPr sz="1800"/>
          </a:p>
          <a:p>
            <a:pPr indent="-342900" lvl="0" marL="457200" rtl="0" algn="l">
              <a:spcBef>
                <a:spcPts val="0"/>
              </a:spcBef>
              <a:spcAft>
                <a:spcPts val="0"/>
              </a:spcAft>
              <a:buSzPts val="1800"/>
              <a:buAutoNum type="alphaUcPeriod"/>
            </a:pPr>
            <a:r>
              <a:rPr lang="en" sz="1800"/>
              <a:t>What would you write to hire three workers from scratch for Coding Dojo Airlines (</a:t>
            </a:r>
            <a:r>
              <a:rPr lang="en" sz="1600">
                <a:latin typeface="Courier New"/>
                <a:ea typeface="Courier New"/>
                <a:cs typeface="Courier New"/>
                <a:sym typeface="Courier New"/>
              </a:rPr>
              <a:t>cd_airlines</a:t>
            </a:r>
            <a:r>
              <a:rPr lang="en" sz="1800"/>
              <a:t>) in one line of code?  (Think chaining!)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Answers:</a:t>
            </a:r>
            <a:endParaRPr sz="1800"/>
          </a:p>
          <a:p>
            <a:pPr indent="0" lvl="0" marL="0" rtl="0" algn="l">
              <a:spcBef>
                <a:spcPts val="0"/>
              </a:spcBef>
              <a:spcAft>
                <a:spcPts val="0"/>
              </a:spcAft>
              <a:buNone/>
            </a:pPr>
            <a:r>
              <a:rPr lang="en" sz="1300">
                <a:latin typeface="Courier New"/>
                <a:ea typeface="Courier New"/>
                <a:cs typeface="Courier New"/>
                <a:sym typeface="Courier New"/>
              </a:rPr>
              <a:t>	def hire_worker(self): </a:t>
            </a:r>
            <a:r>
              <a:rPr b="1" lang="en" sz="1300">
                <a:latin typeface="Courier New"/>
                <a:ea typeface="Courier New"/>
                <a:cs typeface="Courier New"/>
                <a:sym typeface="Courier New"/>
              </a:rPr>
              <a:t># DO NOT FORGET "self"!</a:t>
            </a:r>
            <a:endParaRPr b="1"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self.total_workers += 1</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b="1" lang="en" sz="1300">
                <a:latin typeface="Courier New"/>
                <a:ea typeface="Courier New"/>
                <a:cs typeface="Courier New"/>
                <a:sym typeface="Courier New"/>
              </a:rPr>
              <a:t>return self # Answer - "self" hold the data for an individual carrier</a:t>
            </a:r>
            <a:endParaRPr b="1" sz="1300">
              <a:latin typeface="Courier New"/>
              <a:ea typeface="Courier New"/>
              <a:cs typeface="Courier New"/>
              <a:sym typeface="Courier New"/>
            </a:endParaRPr>
          </a:p>
          <a:p>
            <a:pPr indent="0" lvl="0" marL="0" rtl="0" algn="l">
              <a:spcBef>
                <a:spcPts val="0"/>
              </a:spcBef>
              <a:spcAft>
                <a:spcPts val="0"/>
              </a:spcAft>
              <a:buNone/>
            </a:pPr>
            <a:r>
              <a:t/>
            </a:r>
            <a:endParaRPr b="1"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Need the parentheses!  Don’t need to pass in "self" or anything since there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are no parameters after the word "self"</a:t>
            </a:r>
            <a:endParaRPr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cd_airlines.hire_worker().hire_worker().hire_worker() </a:t>
            </a:r>
            <a:endParaRPr sz="1300">
              <a:latin typeface="Courier New"/>
              <a:ea typeface="Courier New"/>
              <a:cs typeface="Courier New"/>
              <a:sym typeface="Courier New"/>
            </a:endParaRPr>
          </a:p>
          <a:p>
            <a:pPr indent="0" lvl="0" marL="0" rtl="0" algn="l">
              <a:spcBef>
                <a:spcPts val="0"/>
              </a:spcBef>
              <a:spcAft>
                <a:spcPts val="0"/>
              </a:spcAft>
              <a:buNone/>
            </a:pPr>
            <a:r>
              <a:rPr lang="en" sz="1800"/>
              <a:t>Correct:</a:t>
            </a:r>
            <a:endParaRPr sz="1800"/>
          </a:p>
          <a:p>
            <a:pPr indent="0" lvl="0" marL="0" rtl="0" algn="l">
              <a:spcBef>
                <a:spcPts val="0"/>
              </a:spcBef>
              <a:spcAft>
                <a:spcPts val="0"/>
              </a:spcAft>
              <a:buNone/>
            </a:pPr>
            <a:r>
              <a:rPr b="1" lang="en" sz="1800"/>
              <a:t>II. return self; cd_airlines.hire_worker().hire_worker().hire_worker()</a:t>
            </a:r>
            <a:endParaRPr b="1"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209" name="Google Shape;209;p43"/>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Admin stuff and reminders</a:t>
            </a:r>
            <a:endParaRPr/>
          </a:p>
        </p:txBody>
      </p:sp>
      <p:sp>
        <p:nvSpPr>
          <p:cNvPr id="84" name="Google Shape;84;p26"/>
          <p:cNvSpPr txBox="1"/>
          <p:nvPr>
            <p:ph idx="1" type="body"/>
          </p:nvPr>
        </p:nvSpPr>
        <p:spPr>
          <a:xfrm>
            <a:off x="637450" y="965175"/>
            <a:ext cx="7352700" cy="3892500"/>
          </a:xfrm>
          <a:prstGeom prst="rect">
            <a:avLst/>
          </a:prstGeom>
        </p:spPr>
        <p:txBody>
          <a:bodyPr anchorCtr="0" anchor="t" bIns="68575" lIns="68575" spcFirstLastPara="1" rIns="68575" wrap="square" tIns="68575">
            <a:noAutofit/>
          </a:bodyPr>
          <a:lstStyle/>
          <a:p>
            <a:pPr indent="-342900" lvl="0" marL="457200" rtl="0" algn="l">
              <a:spcBef>
                <a:spcPts val="0"/>
              </a:spcBef>
              <a:spcAft>
                <a:spcPts val="0"/>
              </a:spcAft>
              <a:buSzPts val="1800"/>
              <a:buChar char="●"/>
            </a:pPr>
            <a:r>
              <a:rPr lang="en" sz="1800"/>
              <a:t>Don’t forget this week’s discussion topics!</a:t>
            </a:r>
            <a:endParaRPr sz="1800"/>
          </a:p>
          <a:p>
            <a:pPr indent="-342900" lvl="1" marL="914400" rtl="0" algn="l">
              <a:spcBef>
                <a:spcPts val="0"/>
              </a:spcBef>
              <a:spcAft>
                <a:spcPts val="0"/>
              </a:spcAft>
              <a:buSzPts val="1800"/>
              <a:buChar char="○"/>
            </a:pPr>
            <a:r>
              <a:rPr lang="en" sz="1800" u="sng">
                <a:solidFill>
                  <a:schemeClr val="hlink"/>
                </a:solidFill>
                <a:hlinkClick r:id="rId3"/>
              </a:rPr>
              <a:t>https://login.codingdojo.com/d/309/120/1192</a:t>
            </a:r>
            <a:r>
              <a:rPr lang="en" sz="1800"/>
              <a:t> </a:t>
            </a:r>
            <a:endParaRPr sz="1800"/>
          </a:p>
          <a:p>
            <a:pPr indent="-342900" lvl="1" marL="914400" rtl="0" algn="l">
              <a:spcBef>
                <a:spcPts val="0"/>
              </a:spcBef>
              <a:spcAft>
                <a:spcPts val="0"/>
              </a:spcAft>
              <a:buSzPts val="1800"/>
              <a:buChar char="○"/>
            </a:pPr>
            <a:r>
              <a:rPr lang="en" sz="1800" u="sng">
                <a:solidFill>
                  <a:schemeClr val="hlink"/>
                </a:solidFill>
                <a:hlinkClick r:id="rId4"/>
              </a:rPr>
              <a:t>https://login.codingdojo.com/d/309/120/1193</a:t>
            </a:r>
            <a:r>
              <a:rPr lang="en" sz="1800"/>
              <a:t> </a:t>
            </a:r>
            <a:endParaRPr sz="1800"/>
          </a:p>
          <a:p>
            <a:pPr indent="-342900" lvl="1" marL="914400" rtl="0" algn="l">
              <a:spcBef>
                <a:spcPts val="0"/>
              </a:spcBef>
              <a:spcAft>
                <a:spcPts val="0"/>
              </a:spcAft>
              <a:buSzPts val="1800"/>
              <a:buChar char="○"/>
            </a:pPr>
            <a:r>
              <a:rPr lang="en" sz="1800"/>
              <a:t>Due Sunday night at 11:59 PM Pacific!  Don’t fall behind!!</a:t>
            </a:r>
            <a:endParaRPr sz="1800"/>
          </a:p>
          <a:p>
            <a:pPr indent="-342900" lvl="0" marL="457200" rtl="0" algn="l">
              <a:spcBef>
                <a:spcPts val="0"/>
              </a:spcBef>
              <a:spcAft>
                <a:spcPts val="0"/>
              </a:spcAft>
              <a:buSzPts val="1800"/>
              <a:buChar char="●"/>
            </a:pPr>
            <a:r>
              <a:rPr lang="en" sz="1800"/>
              <a:t>This week’s core assignments:</a:t>
            </a:r>
            <a:endParaRPr sz="1800"/>
          </a:p>
          <a:p>
            <a:pPr indent="-342900" lvl="1" marL="914400" rtl="0" algn="l">
              <a:spcBef>
                <a:spcPts val="0"/>
              </a:spcBef>
              <a:spcAft>
                <a:spcPts val="0"/>
              </a:spcAft>
              <a:buSzPts val="1800"/>
              <a:buChar char="○"/>
            </a:pPr>
            <a:r>
              <a:rPr lang="en" sz="1800"/>
              <a:t>Bank Accounts</a:t>
            </a:r>
            <a:endParaRPr sz="1800"/>
          </a:p>
          <a:p>
            <a:pPr indent="-342900" lvl="1" marL="914400" rtl="0" algn="l">
              <a:spcBef>
                <a:spcPts val="0"/>
              </a:spcBef>
              <a:spcAft>
                <a:spcPts val="0"/>
              </a:spcAft>
              <a:buSzPts val="1800"/>
              <a:buChar char="○"/>
            </a:pPr>
            <a:r>
              <a:rPr lang="en" sz="1800"/>
              <a:t>Users with Bank Accounts</a:t>
            </a:r>
            <a:endParaRPr sz="1800"/>
          </a:p>
          <a:p>
            <a:pPr indent="-342900" lvl="0" marL="457200" rtl="0" algn="l">
              <a:spcBef>
                <a:spcPts val="0"/>
              </a:spcBef>
              <a:spcAft>
                <a:spcPts val="0"/>
              </a:spcAft>
              <a:buSzPts val="1800"/>
              <a:buChar char="●"/>
            </a:pPr>
            <a:r>
              <a:rPr lang="en" sz="1800"/>
              <a:t>Always read the material before the lecture!!</a:t>
            </a:r>
            <a:endParaRPr sz="1800"/>
          </a:p>
          <a:p>
            <a:pPr indent="-342900" lvl="0" marL="457200" rtl="0" algn="l">
              <a:spcBef>
                <a:spcPts val="0"/>
              </a:spcBef>
              <a:spcAft>
                <a:spcPts val="0"/>
              </a:spcAft>
              <a:buSzPts val="1800"/>
              <a:buChar char="●"/>
            </a:pPr>
            <a:r>
              <a:rPr lang="en" sz="1800"/>
              <a:t>Plenty of 1-on-1 slots available if you need help!  But utilize 20-minute rule first!</a:t>
            </a:r>
            <a:endParaRPr sz="1800"/>
          </a:p>
          <a:p>
            <a:pPr indent="-342900" lvl="0" marL="457200" rtl="0" algn="l">
              <a:spcBef>
                <a:spcPts val="0"/>
              </a:spcBef>
              <a:spcAft>
                <a:spcPts val="0"/>
              </a:spcAft>
              <a:buSzPts val="1800"/>
              <a:buChar char="●"/>
            </a:pPr>
            <a:r>
              <a:rPr lang="en" sz="1800"/>
              <a:t>If you opted into Career Services, start reaching out to your Career Services Manager (CSM) as soon as you can!!</a:t>
            </a:r>
            <a:endParaRPr sz="1800"/>
          </a:p>
          <a:p>
            <a:pPr indent="-342900" lvl="0" marL="457200" rtl="0" algn="l">
              <a:spcBef>
                <a:spcPts val="0"/>
              </a:spcBef>
              <a:spcAft>
                <a:spcPts val="0"/>
              </a:spcAft>
              <a:buSzPts val="1800"/>
              <a:buChar char="●"/>
            </a:pPr>
            <a:r>
              <a:rPr lang="en" sz="1800"/>
              <a:t>New office hours starting this week!  Thursdays at 1 PM Pacific with Mel!</a:t>
            </a:r>
            <a:endParaRPr sz="1800"/>
          </a:p>
        </p:txBody>
      </p:sp>
      <p:pic>
        <p:nvPicPr>
          <p:cNvPr id="85" name="Google Shape;85;p26"/>
          <p:cNvPicPr preferRelativeResize="0"/>
          <p:nvPr/>
        </p:nvPicPr>
        <p:blipFill>
          <a:blip r:embed="rId5">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Chaining </a:t>
            </a:r>
            <a:r>
              <a:rPr lang="en"/>
              <a:t>methods</a:t>
            </a:r>
            <a:endParaRPr/>
          </a:p>
        </p:txBody>
      </p:sp>
      <p:sp>
        <p:nvSpPr>
          <p:cNvPr id="215" name="Google Shape;215;p44"/>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Chaining methods are handy to reduce </a:t>
            </a:r>
            <a:r>
              <a:rPr lang="en" sz="1800"/>
              <a:t>redundancy.  Can you imagine this:</a:t>
            </a:r>
            <a:endParaRPr sz="1800"/>
          </a:p>
          <a:p>
            <a:pPr indent="0" lvl="0" marL="0" rtl="0" algn="l">
              <a:spcBef>
                <a:spcPts val="0"/>
              </a:spcBef>
              <a:spcAft>
                <a:spcPts val="0"/>
              </a:spcAft>
              <a:buNone/>
            </a:pPr>
            <a:r>
              <a:rPr lang="en" sz="1300">
                <a:latin typeface="Courier New"/>
                <a:ea typeface="Courier New"/>
                <a:cs typeface="Courier New"/>
                <a:sym typeface="Courier New"/>
              </a:rPr>
              <a:t>cd_airlines.hire_worker()</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cd_airlines.hire_worker()</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cd_airlines.hire_worker()</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800"/>
              <a:t>To enable chaining, add return self to the end of each instance method:</a:t>
            </a:r>
            <a:endParaRPr sz="1800"/>
          </a:p>
          <a:p>
            <a:pPr indent="0" lvl="0" marL="0" rtl="0" algn="l">
              <a:spcBef>
                <a:spcPts val="0"/>
              </a:spcBef>
              <a:spcAft>
                <a:spcPts val="0"/>
              </a:spcAft>
              <a:buNone/>
            </a:pPr>
            <a:r>
              <a:rPr lang="en" sz="1300">
                <a:latin typeface="Courier New"/>
                <a:ea typeface="Courier New"/>
                <a:cs typeface="Courier New"/>
                <a:sym typeface="Courier New"/>
              </a:rPr>
              <a:t>class Carrier: # Define your class here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 __init__ method omitted for brevity</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 An example of an instance method, where we increase the number of workers</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def hire_worker(self): </a:t>
            </a:r>
            <a:r>
              <a:rPr lang="en" sz="1300">
                <a:latin typeface="Courier New"/>
                <a:ea typeface="Courier New"/>
                <a:cs typeface="Courier New"/>
                <a:sym typeface="Courier New"/>
              </a:rPr>
              <a:t># DO NOT FORGET "self"!</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300">
                <a:latin typeface="Courier New"/>
                <a:ea typeface="Courier New"/>
                <a:cs typeface="Courier New"/>
                <a:sym typeface="Courier New"/>
              </a:rPr>
              <a:t>self.total_workers += 1</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b="1" lang="en" sz="1300">
                <a:latin typeface="Courier New"/>
                <a:ea typeface="Courier New"/>
                <a:cs typeface="Courier New"/>
                <a:sym typeface="Courier New"/>
              </a:rPr>
              <a:t>return self # ALLOWS for chaining</a:t>
            </a:r>
            <a:endParaRPr b="1"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cd_airlines = Carrier(2022, "Coding Dojo Airlines", "Dojo City")</a:t>
            </a:r>
            <a:endParaRPr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cd_airlines.hire_worker().hire_worker().hire_worker() # Chaining done here</a:t>
            </a:r>
            <a:endParaRPr b="1"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800"/>
              <a:t>Coding Dojo Airlines now has 3 workers!</a:t>
            </a:r>
            <a:endParaRPr sz="1800"/>
          </a:p>
        </p:txBody>
      </p:sp>
      <p:pic>
        <p:nvPicPr>
          <p:cNvPr id="216" name="Google Shape;216;p44"/>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5"/>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Demo of chaining methods</a:t>
            </a:r>
            <a:endParaRPr sz="4500"/>
          </a:p>
        </p:txBody>
      </p:sp>
      <p:pic>
        <p:nvPicPr>
          <p:cNvPr id="222" name="Google Shape;222;p45"/>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226" name="Shape 226"/>
        <p:cNvGrpSpPr/>
        <p:nvPr/>
      </p:nvGrpSpPr>
      <p:grpSpPr>
        <a:xfrm>
          <a:off x="0" y="0"/>
          <a:ext cx="0" cy="0"/>
          <a:chOff x="0" y="0"/>
          <a:chExt cx="0" cy="0"/>
        </a:xfrm>
      </p:grpSpPr>
      <p:sp>
        <p:nvSpPr>
          <p:cNvPr id="227" name="Google Shape;227;p46"/>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4</a:t>
            </a:r>
            <a:endParaRPr/>
          </a:p>
        </p:txBody>
      </p:sp>
      <p:sp>
        <p:nvSpPr>
          <p:cNvPr id="228" name="Google Shape;228;p46"/>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Add a class variable to the Carrier class called overseer with a value equal to “FAA”.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229" name="Google Shape;229;p46"/>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233" name="Shape 233"/>
        <p:cNvGrpSpPr/>
        <p:nvPr/>
      </p:nvGrpSpPr>
      <p:grpSpPr>
        <a:xfrm>
          <a:off x="0" y="0"/>
          <a:ext cx="0" cy="0"/>
          <a:chOff x="0" y="0"/>
          <a:chExt cx="0" cy="0"/>
        </a:xfrm>
      </p:grpSpPr>
      <p:sp>
        <p:nvSpPr>
          <p:cNvPr id="234" name="Google Shape;234;p47"/>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4</a:t>
            </a:r>
            <a:endParaRPr/>
          </a:p>
        </p:txBody>
      </p:sp>
      <p:sp>
        <p:nvSpPr>
          <p:cNvPr id="235" name="Google Shape;235;p47"/>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Add a class variable to the Carrier class called overseer with a value equal to “FAA”.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600">
                <a:latin typeface="Courier New"/>
                <a:ea typeface="Courier New"/>
                <a:cs typeface="Courier New"/>
                <a:sym typeface="Courier New"/>
              </a:rPr>
              <a:t>class Carrier:</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 Class variables are indented on the same level as your</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 instance and __init__ methods</a:t>
            </a:r>
            <a:endParaRPr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    overseer = "FAA" # Class variable goes here</a:t>
            </a:r>
            <a:endParaRPr b="1"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    </a:t>
            </a:r>
            <a:endParaRPr b="1"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def __init__(self, year, name, city):</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self.year = year</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self.name = name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self.city = city</a:t>
            </a:r>
            <a:endParaRPr sz="1800"/>
          </a:p>
        </p:txBody>
      </p:sp>
      <p:pic>
        <p:nvPicPr>
          <p:cNvPr id="236" name="Google Shape;236;p47"/>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8"/>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Class variables</a:t>
            </a:r>
            <a:endParaRPr/>
          </a:p>
        </p:txBody>
      </p:sp>
      <p:sp>
        <p:nvSpPr>
          <p:cNvPr id="242" name="Google Shape;242;p48"/>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Class variables are tied to the class itself and not to an instance of the class.  They’re shared by ALL instances of the class.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300">
                <a:latin typeface="Courier New"/>
                <a:ea typeface="Courier New"/>
                <a:cs typeface="Courier New"/>
                <a:sym typeface="Courier New"/>
              </a:rPr>
              <a:t>class Carrier: # Define your class here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b="1" lang="en" sz="1300">
                <a:latin typeface="Courier New"/>
                <a:ea typeface="Courier New"/>
                <a:cs typeface="Courier New"/>
                <a:sym typeface="Courier New"/>
              </a:rPr>
              <a:t># Class variable: list that will hold your carriers - this is how we can</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 access individual Carriers when we cannot otherwise do so</a:t>
            </a:r>
            <a:endParaRPr b="1"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b="1" lang="en" sz="1300">
                <a:latin typeface="Courier New"/>
                <a:ea typeface="Courier New"/>
                <a:cs typeface="Courier New"/>
                <a:sym typeface="Courier New"/>
              </a:rPr>
              <a:t>all_carriers = [] </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overseer = "FAA" # Class variable</a:t>
            </a:r>
            <a:endParaRPr b="1"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def __init__(self, year, name, city):</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self.year = year</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self.name = name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self.city = city</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self.flights = [] # List of flights</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self.total_workers = 0 # Workforce for this carrier</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b="1" lang="en" sz="1300">
                <a:latin typeface="Courier New"/>
                <a:ea typeface="Courier New"/>
                <a:cs typeface="Courier New"/>
                <a:sym typeface="Courier New"/>
              </a:rPr>
              <a:t>Carrier.all_carriers.append(self) # Add this carrier</a:t>
            </a:r>
            <a:endParaRPr b="1" sz="1300">
              <a:latin typeface="Courier New"/>
              <a:ea typeface="Courier New"/>
              <a:cs typeface="Courier New"/>
              <a:sym typeface="Courier New"/>
            </a:endParaRPr>
          </a:p>
          <a:p>
            <a:pPr indent="0" lvl="0" marL="0" rtl="0" algn="l">
              <a:spcBef>
                <a:spcPts val="0"/>
              </a:spcBef>
              <a:spcAft>
                <a:spcPts val="0"/>
              </a:spcAft>
              <a:buNone/>
            </a:pPr>
            <a:r>
              <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print(Carrier.overseer) # Access and print class </a:t>
            </a:r>
            <a:r>
              <a:rPr b="1" lang="en" sz="1300">
                <a:latin typeface="Courier New"/>
                <a:ea typeface="Courier New"/>
                <a:cs typeface="Courier New"/>
                <a:sym typeface="Courier New"/>
              </a:rPr>
              <a:t>variable</a:t>
            </a:r>
            <a:endParaRPr b="1" sz="1300">
              <a:latin typeface="Courier New"/>
              <a:ea typeface="Courier New"/>
              <a:cs typeface="Courier New"/>
              <a:sym typeface="Courier New"/>
            </a:endParaRPr>
          </a:p>
        </p:txBody>
      </p:sp>
      <p:pic>
        <p:nvPicPr>
          <p:cNvPr id="243" name="Google Shape;243;p48"/>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9"/>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Demo of class variables</a:t>
            </a:r>
            <a:endParaRPr sz="4500"/>
          </a:p>
        </p:txBody>
      </p:sp>
      <p:pic>
        <p:nvPicPr>
          <p:cNvPr id="249" name="Google Shape;249;p49"/>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53" name="Shape 253"/>
        <p:cNvGrpSpPr/>
        <p:nvPr/>
      </p:nvGrpSpPr>
      <p:grpSpPr>
        <a:xfrm>
          <a:off x="0" y="0"/>
          <a:ext cx="0" cy="0"/>
          <a:chOff x="0" y="0"/>
          <a:chExt cx="0" cy="0"/>
        </a:xfrm>
      </p:grpSpPr>
      <p:sp>
        <p:nvSpPr>
          <p:cNvPr id="254" name="Google Shape;254;p50"/>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Bonus exercises</a:t>
            </a:r>
            <a:endParaRPr sz="4500"/>
          </a:p>
        </p:txBody>
      </p:sp>
      <p:pic>
        <p:nvPicPr>
          <p:cNvPr id="255" name="Google Shape;255;p50"/>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59" name="Shape 259"/>
        <p:cNvGrpSpPr/>
        <p:nvPr/>
      </p:nvGrpSpPr>
      <p:grpSpPr>
        <a:xfrm>
          <a:off x="0" y="0"/>
          <a:ext cx="0" cy="0"/>
          <a:chOff x="0" y="0"/>
          <a:chExt cx="0" cy="0"/>
        </a:xfrm>
      </p:grpSpPr>
      <p:sp>
        <p:nvSpPr>
          <p:cNvPr id="260" name="Google Shape;260;p51"/>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Review exercise/algo challenge</a:t>
            </a:r>
            <a:endParaRPr/>
          </a:p>
        </p:txBody>
      </p:sp>
      <p:sp>
        <p:nvSpPr>
          <p:cNvPr id="261" name="Google Shape;261;p51"/>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Write a function that takes in a list of numbers as input and returns the smallest and biggest values in a new list in order.  If the list has no items or at most just one value, then return False.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Examples: </a:t>
            </a:r>
            <a:endParaRPr sz="1800"/>
          </a:p>
          <a:p>
            <a:pPr indent="0" lvl="0" marL="0" rtl="0" algn="l">
              <a:spcBef>
                <a:spcPts val="0"/>
              </a:spcBef>
              <a:spcAft>
                <a:spcPts val="0"/>
              </a:spcAft>
              <a:buNone/>
            </a:pPr>
            <a:r>
              <a:rPr lang="en" sz="1800"/>
              <a:t>[3, 11, 5, 1, 4] should return [1, 11]</a:t>
            </a:r>
            <a:endParaRPr sz="1800"/>
          </a:p>
          <a:p>
            <a:pPr indent="0" lvl="0" marL="0" rtl="0" algn="l">
              <a:spcBef>
                <a:spcPts val="0"/>
              </a:spcBef>
              <a:spcAft>
                <a:spcPts val="0"/>
              </a:spcAft>
              <a:buNone/>
            </a:pPr>
            <a:r>
              <a:rPr lang="en" sz="1800"/>
              <a:t>[] should return False</a:t>
            </a:r>
            <a:endParaRPr sz="1800"/>
          </a:p>
          <a:p>
            <a:pPr indent="0" lvl="0" marL="0" rtl="0" algn="l">
              <a:spcBef>
                <a:spcPts val="0"/>
              </a:spcBef>
              <a:spcAft>
                <a:spcPts val="0"/>
              </a:spcAft>
              <a:buNone/>
            </a:pPr>
            <a:r>
              <a:rPr lang="en" sz="1800"/>
              <a:t>[8, 3] should return [3, 8]</a:t>
            </a:r>
            <a:endParaRPr b="1" sz="1300">
              <a:latin typeface="Courier New"/>
              <a:ea typeface="Courier New"/>
              <a:cs typeface="Courier New"/>
              <a:sym typeface="Courier New"/>
            </a:endParaRPr>
          </a:p>
        </p:txBody>
      </p:sp>
      <p:pic>
        <p:nvPicPr>
          <p:cNvPr id="262" name="Google Shape;262;p51"/>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66" name="Shape 266"/>
        <p:cNvGrpSpPr/>
        <p:nvPr/>
      </p:nvGrpSpPr>
      <p:grpSpPr>
        <a:xfrm>
          <a:off x="0" y="0"/>
          <a:ext cx="0" cy="0"/>
          <a:chOff x="0" y="0"/>
          <a:chExt cx="0" cy="0"/>
        </a:xfrm>
      </p:grpSpPr>
      <p:sp>
        <p:nvSpPr>
          <p:cNvPr id="267" name="Google Shape;267;p52"/>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OOP challenge</a:t>
            </a:r>
            <a:endParaRPr/>
          </a:p>
        </p:txBody>
      </p:sp>
      <p:sp>
        <p:nvSpPr>
          <p:cNvPr id="268" name="Google Shape;268;p52"/>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Create a class called Boat that has these attributes:</a:t>
            </a:r>
            <a:endParaRPr sz="1800"/>
          </a:p>
          <a:p>
            <a:pPr indent="-342900" lvl="0" marL="457200" rtl="0" algn="l">
              <a:spcBef>
                <a:spcPts val="0"/>
              </a:spcBef>
              <a:spcAft>
                <a:spcPts val="0"/>
              </a:spcAft>
              <a:buSzPts val="1800"/>
              <a:buChar char="●"/>
            </a:pPr>
            <a:r>
              <a:rPr lang="en" sz="1800"/>
              <a:t>length (size of boat from bow to stern)</a:t>
            </a:r>
            <a:endParaRPr sz="1800"/>
          </a:p>
          <a:p>
            <a:pPr indent="-342900" lvl="0" marL="457200" rtl="0" algn="l">
              <a:spcBef>
                <a:spcPts val="0"/>
              </a:spcBef>
              <a:spcAft>
                <a:spcPts val="0"/>
              </a:spcAft>
              <a:buSzPts val="1800"/>
              <a:buChar char="●"/>
            </a:pPr>
            <a:r>
              <a:rPr lang="en" sz="1800"/>
              <a:t>capacity (number of people it can carry)</a:t>
            </a:r>
            <a:endParaRPr sz="1800"/>
          </a:p>
          <a:p>
            <a:pPr indent="-342900" lvl="0" marL="457200" rtl="0" algn="l">
              <a:spcBef>
                <a:spcPts val="0"/>
              </a:spcBef>
              <a:spcAft>
                <a:spcPts val="0"/>
              </a:spcAft>
              <a:buSzPts val="1800"/>
              <a:buChar char="●"/>
            </a:pPr>
            <a:r>
              <a:rPr lang="en" sz="1800"/>
              <a:t>is_engine_running (True or False) - do you need to pass this in as a </a:t>
            </a:r>
            <a:r>
              <a:rPr lang="en" sz="1800"/>
              <a:t>parameter?</a:t>
            </a:r>
            <a:endParaRPr sz="1800"/>
          </a:p>
          <a:p>
            <a:pPr indent="-342900" lvl="0" marL="457200" rtl="0" algn="l">
              <a:spcBef>
                <a:spcPts val="0"/>
              </a:spcBef>
              <a:spcAft>
                <a:spcPts val="0"/>
              </a:spcAft>
              <a:buSzPts val="1800"/>
              <a:buChar char="●"/>
            </a:pPr>
            <a:r>
              <a:rPr lang="en" sz="1800"/>
              <a:t>captain (name of person who runs the boat)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And add these methods:</a:t>
            </a:r>
            <a:endParaRPr sz="1800"/>
          </a:p>
          <a:p>
            <a:pPr indent="-342900" lvl="0" marL="457200" rtl="0" algn="l">
              <a:spcBef>
                <a:spcPts val="0"/>
              </a:spcBef>
              <a:spcAft>
                <a:spcPts val="0"/>
              </a:spcAft>
              <a:buSzPts val="1800"/>
              <a:buChar char="●"/>
            </a:pPr>
            <a:r>
              <a:rPr lang="en" sz="1800"/>
              <a:t>start_engine - set is_engine_running to True, or if it’s already True, print “The boat is already running!”</a:t>
            </a:r>
            <a:endParaRPr sz="1800"/>
          </a:p>
          <a:p>
            <a:pPr indent="-342900" lvl="0" marL="457200" rtl="0" algn="l">
              <a:spcBef>
                <a:spcPts val="0"/>
              </a:spcBef>
              <a:spcAft>
                <a:spcPts val="0"/>
              </a:spcAft>
              <a:buSzPts val="1800"/>
              <a:buChar char="●"/>
            </a:pPr>
            <a:r>
              <a:rPr lang="en" sz="1800"/>
              <a:t>stop_engine - </a:t>
            </a:r>
            <a:r>
              <a:rPr lang="en" sz="1800"/>
              <a:t>set is_engine_running to False, or if it’s already False, print “The boat is still stopped!”</a:t>
            </a:r>
            <a:endParaRPr sz="1800"/>
          </a:p>
          <a:p>
            <a:pPr indent="0" lvl="0" marL="0" rtl="0" algn="l">
              <a:spcBef>
                <a:spcPts val="0"/>
              </a:spcBef>
              <a:spcAft>
                <a:spcPts val="0"/>
              </a:spcAft>
              <a:buNone/>
            </a:pPr>
            <a:r>
              <a:rPr b="1" lang="en" sz="1800"/>
              <a:t>Allow for chaining!</a:t>
            </a:r>
            <a:endParaRPr b="1" sz="1800"/>
          </a:p>
        </p:txBody>
      </p:sp>
      <p:pic>
        <p:nvPicPr>
          <p:cNvPr id="269" name="Google Shape;269;p52"/>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73" name="Shape 273"/>
        <p:cNvGrpSpPr/>
        <p:nvPr/>
      </p:nvGrpSpPr>
      <p:grpSpPr>
        <a:xfrm>
          <a:off x="0" y="0"/>
          <a:ext cx="0" cy="0"/>
          <a:chOff x="0" y="0"/>
          <a:chExt cx="0" cy="0"/>
        </a:xfrm>
      </p:grpSpPr>
      <p:sp>
        <p:nvSpPr>
          <p:cNvPr id="274" name="Google Shape;274;p5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Review exercise/algo challenge</a:t>
            </a:r>
            <a:endParaRPr/>
          </a:p>
          <a:p>
            <a:pPr indent="0" lvl="0" marL="0" rtl="0" algn="l">
              <a:spcBef>
                <a:spcPts val="0"/>
              </a:spcBef>
              <a:spcAft>
                <a:spcPts val="0"/>
              </a:spcAft>
              <a:buNone/>
            </a:pPr>
            <a:r>
              <a:rPr lang="en"/>
              <a:t>answer:</a:t>
            </a:r>
            <a:endParaRPr/>
          </a:p>
        </p:txBody>
      </p:sp>
      <p:sp>
        <p:nvSpPr>
          <p:cNvPr id="275" name="Google Shape;275;p53"/>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200">
                <a:latin typeface="Courier New"/>
                <a:ea typeface="Courier New"/>
                <a:cs typeface="Courier New"/>
                <a:sym typeface="Courier New"/>
              </a:rPr>
              <a:t>def smallest_and_biggest(some_list):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if len(some_list) &lt;= 1:</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return False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else: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Use the first value in the list as a starting point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for the smallest AND biggest value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smallest_value = some_list[0]</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biggest_value = some_list[0]</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 Go through each value in the list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for k in range(len(some_list)):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current_value = some_list[k]</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if current_value &lt; smallest_value: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smallest_value = current_value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elif current_value &gt; biggest_value: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biggest_value = current_value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return [smallest_value, biggest_value] # Return the values as a list</a:t>
            </a:r>
            <a:endParaRPr sz="1200">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pic>
        <p:nvPicPr>
          <p:cNvPr id="276" name="Google Shape;276;p53"/>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7"/>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Lecture agenda:</a:t>
            </a:r>
            <a:endParaRPr/>
          </a:p>
        </p:txBody>
      </p:sp>
      <p:sp>
        <p:nvSpPr>
          <p:cNvPr id="91" name="Google Shape;91;p27"/>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342900" lvl="0" marL="457200" rtl="0" algn="l">
              <a:spcBef>
                <a:spcPts val="0"/>
              </a:spcBef>
              <a:spcAft>
                <a:spcPts val="0"/>
              </a:spcAft>
              <a:buSzPts val="1800"/>
              <a:buChar char="●"/>
            </a:pPr>
            <a:r>
              <a:rPr lang="en" sz="1800"/>
              <a:t>Introduction to Object-Oriented Programming</a:t>
            </a:r>
            <a:endParaRPr sz="1800"/>
          </a:p>
          <a:p>
            <a:pPr indent="-342900" lvl="0" marL="457200" rtl="0" algn="l">
              <a:spcBef>
                <a:spcPts val="0"/>
              </a:spcBef>
              <a:spcAft>
                <a:spcPts val="0"/>
              </a:spcAft>
              <a:buSzPts val="1800"/>
              <a:buChar char="●"/>
            </a:pPr>
            <a:r>
              <a:rPr lang="en" sz="1800"/>
              <a:t>Why do we use OOP?</a:t>
            </a:r>
            <a:endParaRPr sz="1800"/>
          </a:p>
          <a:p>
            <a:pPr indent="-342900" lvl="0" marL="457200" rtl="0" algn="l">
              <a:spcBef>
                <a:spcPts val="0"/>
              </a:spcBef>
              <a:spcAft>
                <a:spcPts val="0"/>
              </a:spcAft>
              <a:buSzPts val="1800"/>
              <a:buChar char="●"/>
            </a:pPr>
            <a:r>
              <a:rPr lang="en" sz="1800"/>
              <a:t>Creating a class - defining its attributes</a:t>
            </a:r>
            <a:endParaRPr sz="1800"/>
          </a:p>
          <a:p>
            <a:pPr indent="-342900" lvl="0" marL="457200" rtl="0" algn="l">
              <a:spcBef>
                <a:spcPts val="0"/>
              </a:spcBef>
              <a:spcAft>
                <a:spcPts val="0"/>
              </a:spcAft>
              <a:buSzPts val="1800"/>
              <a:buChar char="●"/>
            </a:pPr>
            <a:r>
              <a:rPr lang="en" sz="1800"/>
              <a:t>What is “self”?</a:t>
            </a:r>
            <a:endParaRPr sz="1800"/>
          </a:p>
          <a:p>
            <a:pPr indent="-342900" lvl="0" marL="457200" rtl="0" algn="l">
              <a:spcBef>
                <a:spcPts val="0"/>
              </a:spcBef>
              <a:spcAft>
                <a:spcPts val="0"/>
              </a:spcAft>
              <a:buSzPts val="1800"/>
              <a:buChar char="●"/>
            </a:pPr>
            <a:r>
              <a:rPr lang="en" sz="1800"/>
              <a:t>Instance methods</a:t>
            </a:r>
            <a:endParaRPr sz="1800"/>
          </a:p>
          <a:p>
            <a:pPr indent="-342900" lvl="0" marL="457200" rtl="0" algn="l">
              <a:spcBef>
                <a:spcPts val="0"/>
              </a:spcBef>
              <a:spcAft>
                <a:spcPts val="0"/>
              </a:spcAft>
              <a:buSzPts val="1800"/>
              <a:buChar char="●"/>
            </a:pPr>
            <a:r>
              <a:rPr lang="en" sz="1800"/>
              <a:t>Chaining methods</a:t>
            </a:r>
            <a:endParaRPr sz="1800"/>
          </a:p>
          <a:p>
            <a:pPr indent="-342900" lvl="0" marL="457200" rtl="0" algn="l">
              <a:spcBef>
                <a:spcPts val="0"/>
              </a:spcBef>
              <a:spcAft>
                <a:spcPts val="0"/>
              </a:spcAft>
              <a:buSzPts val="1800"/>
              <a:buChar char="●"/>
            </a:pPr>
            <a:r>
              <a:rPr lang="en" sz="1800"/>
              <a:t>Class variables</a:t>
            </a:r>
            <a:endParaRPr sz="1800"/>
          </a:p>
          <a:p>
            <a:pPr indent="0" lvl="0" marL="0" rtl="0" algn="l">
              <a:spcBef>
                <a:spcPts val="0"/>
              </a:spcBef>
              <a:spcAft>
                <a:spcPts val="0"/>
              </a:spcAft>
              <a:buNone/>
            </a:pPr>
            <a:r>
              <a:rPr lang="en" sz="1800"/>
              <a:t>Likely for Wednesday:</a:t>
            </a:r>
            <a:endParaRPr sz="1800"/>
          </a:p>
          <a:p>
            <a:pPr indent="-342900" lvl="0" marL="457200" rtl="0" algn="l">
              <a:spcBef>
                <a:spcPts val="0"/>
              </a:spcBef>
              <a:spcAft>
                <a:spcPts val="0"/>
              </a:spcAft>
              <a:buSzPts val="1800"/>
              <a:buChar char="●"/>
            </a:pPr>
            <a:r>
              <a:rPr lang="en" sz="1800"/>
              <a:t>Class and static methods</a:t>
            </a:r>
            <a:endParaRPr sz="1800"/>
          </a:p>
          <a:p>
            <a:pPr indent="-342900" lvl="0" marL="457200" rtl="0" algn="l">
              <a:spcBef>
                <a:spcPts val="0"/>
              </a:spcBef>
              <a:spcAft>
                <a:spcPts val="0"/>
              </a:spcAft>
              <a:buSzPts val="1800"/>
              <a:buChar char="●"/>
            </a:pPr>
            <a:r>
              <a:rPr lang="en" sz="1800"/>
              <a:t>Linking classes together (IMPORTANT for the second half of the course!)</a:t>
            </a:r>
            <a:endParaRPr sz="1800"/>
          </a:p>
          <a:p>
            <a:pPr indent="-342900" lvl="0" marL="457200" rtl="0" algn="l">
              <a:spcBef>
                <a:spcPts val="0"/>
              </a:spcBef>
              <a:spcAft>
                <a:spcPts val="0"/>
              </a:spcAft>
              <a:buSzPts val="1800"/>
              <a:buChar char="●"/>
            </a:pPr>
            <a:r>
              <a:rPr lang="en" sz="1800"/>
              <a:t>Creating classes - using a dictionary (IMPORTANT for the second half of the course!)</a:t>
            </a:r>
            <a:endParaRPr sz="1800"/>
          </a:p>
        </p:txBody>
      </p:sp>
      <p:pic>
        <p:nvPicPr>
          <p:cNvPr id="92" name="Google Shape;92;p27"/>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80" name="Shape 280"/>
        <p:cNvGrpSpPr/>
        <p:nvPr/>
      </p:nvGrpSpPr>
      <p:grpSpPr>
        <a:xfrm>
          <a:off x="0" y="0"/>
          <a:ext cx="0" cy="0"/>
          <a:chOff x="0" y="0"/>
          <a:chExt cx="0" cy="0"/>
        </a:xfrm>
      </p:grpSpPr>
      <p:sp>
        <p:nvSpPr>
          <p:cNvPr id="281" name="Google Shape;281;p54"/>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OOP challenge answer:</a:t>
            </a:r>
            <a:endParaRPr/>
          </a:p>
        </p:txBody>
      </p:sp>
      <p:sp>
        <p:nvSpPr>
          <p:cNvPr id="282" name="Google Shape;282;p54"/>
          <p:cNvSpPr txBox="1"/>
          <p:nvPr>
            <p:ph idx="1" type="body"/>
          </p:nvPr>
        </p:nvSpPr>
        <p:spPr>
          <a:xfrm>
            <a:off x="637450" y="797000"/>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200">
                <a:latin typeface="Courier New"/>
                <a:ea typeface="Courier New"/>
                <a:cs typeface="Courier New"/>
                <a:sym typeface="Courier New"/>
              </a:rPr>
              <a:t>class Boat: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__init__(self, length, capacity, captain):</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self.length = length</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self.capacity = capacity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self.captain = captain</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self.is_engine_running = False # Don't need to pass this in; we don't start with a new boat that's already running!</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start_engine(self):</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if self.is_engine_running: # Don't need "== True"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print("The boat is already running!")</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else: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self.is_engine_running = True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return self</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def stop_engine(self):</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if not self.is_engine_running: # OR self.is_engine_running == False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print("The boat is still stopped")</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else: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self.is_engine_running = False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return self</a:t>
            </a:r>
            <a:endParaRPr sz="1200">
              <a:latin typeface="Courier New"/>
              <a:ea typeface="Courier New"/>
              <a:cs typeface="Courier New"/>
              <a:sym typeface="Courier New"/>
            </a:endParaRPr>
          </a:p>
        </p:txBody>
      </p:sp>
      <p:pic>
        <p:nvPicPr>
          <p:cNvPr id="283" name="Google Shape;283;p54"/>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8"/>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How are you feeling </a:t>
            </a:r>
            <a:r>
              <a:rPr lang="en" sz="4500"/>
              <a:t>about</a:t>
            </a:r>
            <a:r>
              <a:rPr lang="en" sz="4500"/>
              <a:t> last week’s material - Python fundamentals?</a:t>
            </a:r>
            <a:endParaRPr sz="4500"/>
          </a:p>
        </p:txBody>
      </p:sp>
      <p:pic>
        <p:nvPicPr>
          <p:cNvPr id="98" name="Google Shape;98;p28"/>
          <p:cNvPicPr preferRelativeResize="0"/>
          <p:nvPr/>
        </p:nvPicPr>
        <p:blipFill>
          <a:blip r:embed="rId3">
            <a:alphaModFix/>
          </a:blip>
          <a:stretch>
            <a:fillRect/>
          </a:stretch>
        </p:blipFill>
        <p:spPr>
          <a:xfrm>
            <a:off x="7225649" y="133900"/>
            <a:ext cx="1918349" cy="831275"/>
          </a:xfrm>
          <a:prstGeom prst="rect">
            <a:avLst/>
          </a:prstGeom>
          <a:noFill/>
          <a:ln>
            <a:noFill/>
          </a:ln>
        </p:spPr>
      </p:pic>
      <p:cxnSp>
        <p:nvCxnSpPr>
          <p:cNvPr id="99" name="Google Shape;99;p28"/>
          <p:cNvCxnSpPr/>
          <p:nvPr/>
        </p:nvCxnSpPr>
        <p:spPr>
          <a:xfrm>
            <a:off x="617700" y="4345825"/>
            <a:ext cx="7908600" cy="8100"/>
          </a:xfrm>
          <a:prstGeom prst="straightConnector1">
            <a:avLst/>
          </a:prstGeom>
          <a:noFill/>
          <a:ln cap="flat" cmpd="sng" w="19050">
            <a:solidFill>
              <a:schemeClr val="dk1"/>
            </a:solidFill>
            <a:prstDash val="solid"/>
            <a:round/>
            <a:headEnd len="med" w="med" type="none"/>
            <a:tailEnd len="med" w="med" type="none"/>
          </a:ln>
        </p:spPr>
      </p:cxnSp>
      <p:sp>
        <p:nvSpPr>
          <p:cNvPr id="100" name="Google Shape;100;p28"/>
          <p:cNvSpPr txBox="1"/>
          <p:nvPr/>
        </p:nvSpPr>
        <p:spPr>
          <a:xfrm>
            <a:off x="617700" y="37998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1 = Not good</a:t>
            </a:r>
            <a:endParaRPr sz="2400">
              <a:latin typeface="Proxima Nova"/>
              <a:ea typeface="Proxima Nova"/>
              <a:cs typeface="Proxima Nova"/>
              <a:sym typeface="Proxima Nova"/>
            </a:endParaRPr>
          </a:p>
        </p:txBody>
      </p:sp>
      <p:sp>
        <p:nvSpPr>
          <p:cNvPr id="101" name="Google Shape;101;p28"/>
          <p:cNvSpPr txBox="1"/>
          <p:nvPr/>
        </p:nvSpPr>
        <p:spPr>
          <a:xfrm>
            <a:off x="5526300" y="3799825"/>
            <a:ext cx="30000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400">
                <a:latin typeface="Proxima Nova"/>
                <a:ea typeface="Proxima Nova"/>
                <a:cs typeface="Proxima Nova"/>
                <a:sym typeface="Proxima Nova"/>
              </a:rPr>
              <a:t>10 = Very good</a:t>
            </a:r>
            <a:endParaRPr sz="24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9"/>
          <p:cNvSpPr txBox="1"/>
          <p:nvPr>
            <p:ph type="title"/>
          </p:nvPr>
        </p:nvSpPr>
        <p:spPr>
          <a:xfrm>
            <a:off x="0" y="2253000"/>
            <a:ext cx="9144000" cy="637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4500"/>
              <a:t>How are you feeling today?</a:t>
            </a:r>
            <a:endParaRPr sz="4500"/>
          </a:p>
        </p:txBody>
      </p:sp>
      <p:pic>
        <p:nvPicPr>
          <p:cNvPr id="107" name="Google Shape;107;p29"/>
          <p:cNvPicPr preferRelativeResize="0"/>
          <p:nvPr/>
        </p:nvPicPr>
        <p:blipFill>
          <a:blip r:embed="rId3">
            <a:alphaModFix/>
          </a:blip>
          <a:stretch>
            <a:fillRect/>
          </a:stretch>
        </p:blipFill>
        <p:spPr>
          <a:xfrm>
            <a:off x="7225649" y="133900"/>
            <a:ext cx="1918349" cy="831275"/>
          </a:xfrm>
          <a:prstGeom prst="rect">
            <a:avLst/>
          </a:prstGeom>
          <a:noFill/>
          <a:ln>
            <a:noFill/>
          </a:ln>
        </p:spPr>
      </p:pic>
      <p:cxnSp>
        <p:nvCxnSpPr>
          <p:cNvPr id="108" name="Google Shape;108;p29"/>
          <p:cNvCxnSpPr/>
          <p:nvPr/>
        </p:nvCxnSpPr>
        <p:spPr>
          <a:xfrm>
            <a:off x="617700" y="4345825"/>
            <a:ext cx="7908600" cy="8100"/>
          </a:xfrm>
          <a:prstGeom prst="straightConnector1">
            <a:avLst/>
          </a:prstGeom>
          <a:noFill/>
          <a:ln cap="flat" cmpd="sng" w="19050">
            <a:solidFill>
              <a:schemeClr val="dk1"/>
            </a:solidFill>
            <a:prstDash val="solid"/>
            <a:round/>
            <a:headEnd len="med" w="med" type="none"/>
            <a:tailEnd len="med" w="med" type="none"/>
          </a:ln>
        </p:spPr>
      </p:cxnSp>
      <p:sp>
        <p:nvSpPr>
          <p:cNvPr id="109" name="Google Shape;109;p29"/>
          <p:cNvSpPr txBox="1"/>
          <p:nvPr/>
        </p:nvSpPr>
        <p:spPr>
          <a:xfrm>
            <a:off x="617700" y="37998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1 = Not good</a:t>
            </a:r>
            <a:endParaRPr sz="2400">
              <a:latin typeface="Proxima Nova"/>
              <a:ea typeface="Proxima Nova"/>
              <a:cs typeface="Proxima Nova"/>
              <a:sym typeface="Proxima Nova"/>
            </a:endParaRPr>
          </a:p>
        </p:txBody>
      </p:sp>
      <p:sp>
        <p:nvSpPr>
          <p:cNvPr id="110" name="Google Shape;110;p29"/>
          <p:cNvSpPr txBox="1"/>
          <p:nvPr/>
        </p:nvSpPr>
        <p:spPr>
          <a:xfrm>
            <a:off x="5526300" y="3799825"/>
            <a:ext cx="30000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400">
                <a:latin typeface="Proxima Nova"/>
                <a:ea typeface="Proxima Nova"/>
                <a:cs typeface="Proxima Nova"/>
                <a:sym typeface="Proxima Nova"/>
              </a:rPr>
              <a:t>10 = Very good</a:t>
            </a:r>
            <a:endParaRPr sz="24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0"/>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What is OOP?</a:t>
            </a:r>
            <a:endParaRPr/>
          </a:p>
        </p:txBody>
      </p:sp>
      <p:sp>
        <p:nvSpPr>
          <p:cNvPr id="116" name="Google Shape;116;p30"/>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1" lang="en" sz="1800"/>
              <a:t>OOP</a:t>
            </a:r>
            <a:r>
              <a:rPr lang="en" sz="1800"/>
              <a:t> stands for </a:t>
            </a:r>
            <a:r>
              <a:rPr b="1" lang="en" sz="1800"/>
              <a:t>O</a:t>
            </a:r>
            <a:r>
              <a:rPr lang="en" sz="1800"/>
              <a:t>bject-</a:t>
            </a:r>
            <a:r>
              <a:rPr b="1" lang="en" sz="1800"/>
              <a:t>O</a:t>
            </a:r>
            <a:r>
              <a:rPr lang="en" sz="1800"/>
              <a:t>riented </a:t>
            </a:r>
            <a:r>
              <a:rPr b="1" lang="en" sz="1800"/>
              <a:t>P</a:t>
            </a:r>
            <a:r>
              <a:rPr lang="en" sz="1800"/>
              <a:t>rogramming.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can define objects as we see fit.  For example, we can define a book to have a title, an author, a number of pages, a number of chapters, etc.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use OOP to simplify code significantly when two or more objects interact, and we also use it to minimize redundancy - in other words, avoid repeating code where possible.</a:t>
            </a:r>
            <a:endParaRPr sz="1800"/>
          </a:p>
        </p:txBody>
      </p:sp>
      <p:pic>
        <p:nvPicPr>
          <p:cNvPr id="117" name="Google Shape;117;p30"/>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1"/>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Why use OOP?</a:t>
            </a:r>
            <a:endParaRPr/>
          </a:p>
        </p:txBody>
      </p:sp>
      <p:sp>
        <p:nvSpPr>
          <p:cNvPr id="123" name="Google Shape;123;p31"/>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Lots of reasons:</a:t>
            </a:r>
            <a:endParaRPr sz="1800"/>
          </a:p>
          <a:p>
            <a:pPr indent="-342900" lvl="0" marL="457200" rtl="0" algn="l">
              <a:spcBef>
                <a:spcPts val="0"/>
              </a:spcBef>
              <a:spcAft>
                <a:spcPts val="0"/>
              </a:spcAft>
              <a:buSzPts val="1800"/>
              <a:buChar char="●"/>
            </a:pPr>
            <a:r>
              <a:rPr lang="en" sz="1800"/>
              <a:t>It allows items to interact with each other.  So think of a person giving candy to someone else, for example.  Or a person entering a house.  Or cooking food.</a:t>
            </a:r>
            <a:endParaRPr sz="1800"/>
          </a:p>
          <a:p>
            <a:pPr indent="-342900" lvl="0" marL="457200" rtl="0" algn="l">
              <a:spcBef>
                <a:spcPts val="0"/>
              </a:spcBef>
              <a:spcAft>
                <a:spcPts val="0"/>
              </a:spcAft>
              <a:buSzPts val="1800"/>
              <a:buChar char="●"/>
            </a:pPr>
            <a:r>
              <a:rPr lang="en" sz="1800"/>
              <a:t>While Python is not such a language, others exclusively use classes - like Java!</a:t>
            </a:r>
            <a:endParaRPr sz="1800"/>
          </a:p>
          <a:p>
            <a:pPr indent="-342900" lvl="0" marL="457200" rtl="0" algn="l">
              <a:spcBef>
                <a:spcPts val="0"/>
              </a:spcBef>
              <a:spcAft>
                <a:spcPts val="0"/>
              </a:spcAft>
              <a:buSzPts val="1800"/>
              <a:buChar char="●"/>
            </a:pPr>
            <a:r>
              <a:rPr lang="en" sz="1800"/>
              <a:t>Classes are rigid in terms of how we define them - in other words, fields are fixed as a whole in terms of definitions, while with dictionaries they’re unpredictable because you can add and remove values at will.  So consistency is key, and this will be important when we incorporate a database into our projects soon!</a:t>
            </a:r>
            <a:endParaRPr sz="1800"/>
          </a:p>
          <a:p>
            <a:pPr indent="-342900" lvl="0" marL="457200" rtl="0" algn="l">
              <a:spcBef>
                <a:spcPts val="0"/>
              </a:spcBef>
              <a:spcAft>
                <a:spcPts val="0"/>
              </a:spcAft>
              <a:buSzPts val="1800"/>
              <a:buChar char="●"/>
            </a:pPr>
            <a:r>
              <a:rPr lang="en" sz="1800"/>
              <a:t>You can standardize the data in a sense - for example, measurements are the same units (like meters, feet, etc.).</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pic>
        <p:nvPicPr>
          <p:cNvPr id="124" name="Google Shape;124;p31"/>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28" name="Shape 128"/>
        <p:cNvGrpSpPr/>
        <p:nvPr/>
      </p:nvGrpSpPr>
      <p:grpSpPr>
        <a:xfrm>
          <a:off x="0" y="0"/>
          <a:ext cx="0" cy="0"/>
          <a:chOff x="0" y="0"/>
          <a:chExt cx="0" cy="0"/>
        </a:xfrm>
      </p:grpSpPr>
      <p:sp>
        <p:nvSpPr>
          <p:cNvPr id="129" name="Google Shape;129;p32"/>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1</a:t>
            </a:r>
            <a:endParaRPr/>
          </a:p>
        </p:txBody>
      </p:sp>
      <p:sp>
        <p:nvSpPr>
          <p:cNvPr id="130" name="Google Shape;130;p32"/>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Create a class called Carrier that has the following attributes: year (for year founded), name (e.g. Delta) and city (for its headquarters).  Do NOT create a specific Carrier - just define the class only.</a:t>
            </a:r>
            <a:endParaRPr sz="1800"/>
          </a:p>
        </p:txBody>
      </p:sp>
      <p:pic>
        <p:nvPicPr>
          <p:cNvPr id="131" name="Google Shape;131;p32"/>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35" name="Shape 135"/>
        <p:cNvGrpSpPr/>
        <p:nvPr/>
      </p:nvGrpSpPr>
      <p:grpSpPr>
        <a:xfrm>
          <a:off x="0" y="0"/>
          <a:ext cx="0" cy="0"/>
          <a:chOff x="0" y="0"/>
          <a:chExt cx="0" cy="0"/>
        </a:xfrm>
      </p:grpSpPr>
      <p:sp>
        <p:nvSpPr>
          <p:cNvPr id="136" name="Google Shape;136;p33"/>
          <p:cNvSpPr txBox="1"/>
          <p:nvPr>
            <p:ph type="title"/>
          </p:nvPr>
        </p:nvSpPr>
        <p:spPr>
          <a:xfrm>
            <a:off x="637444" y="230794"/>
            <a:ext cx="69570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Question 1</a:t>
            </a:r>
            <a:endParaRPr/>
          </a:p>
        </p:txBody>
      </p:sp>
      <p:sp>
        <p:nvSpPr>
          <p:cNvPr id="137" name="Google Shape;137;p33"/>
          <p:cNvSpPr txBox="1"/>
          <p:nvPr>
            <p:ph idx="1" type="body"/>
          </p:nvPr>
        </p:nvSpPr>
        <p:spPr>
          <a:xfrm>
            <a:off x="637450" y="965175"/>
            <a:ext cx="8055300" cy="38925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800"/>
              <a:t>Create a class called Carrier that has the following attributes: year (for year founded), name (e.g. Delta) and city (for its headquarters).  </a:t>
            </a:r>
            <a:r>
              <a:rPr lang="en" sz="1800"/>
              <a:t>Do NOT create a specific Carrier - just define the class only.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600">
                <a:latin typeface="Courier New"/>
                <a:ea typeface="Courier New"/>
                <a:cs typeface="Courier New"/>
                <a:sym typeface="Courier New"/>
              </a:rPr>
              <a:t>class Carrier: # Define your class here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def __init__(self, year, name, city):</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self.year = year</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self.name = name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self.city = city</a:t>
            </a:r>
            <a:endParaRPr sz="1600"/>
          </a:p>
        </p:txBody>
      </p:sp>
      <p:pic>
        <p:nvPicPr>
          <p:cNvPr id="138" name="Google Shape;138;p33"/>
          <p:cNvPicPr preferRelativeResize="0"/>
          <p:nvPr/>
        </p:nvPicPr>
        <p:blipFill>
          <a:blip r:embed="rId3">
            <a:alphaModFix/>
          </a:blip>
          <a:stretch>
            <a:fillRect/>
          </a:stretch>
        </p:blipFill>
        <p:spPr>
          <a:xfrm>
            <a:off x="7225649" y="133900"/>
            <a:ext cx="1918349" cy="83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3">
      <a:dk1>
        <a:srgbClr val="2A2D34"/>
      </a:dk1>
      <a:lt1>
        <a:srgbClr val="FFFFFF"/>
      </a:lt1>
      <a:dk2>
        <a:srgbClr val="2A2D34"/>
      </a:dk2>
      <a:lt2>
        <a:srgbClr val="FFFFFF"/>
      </a:lt2>
      <a:accent1>
        <a:srgbClr val="28CDFF"/>
      </a:accent1>
      <a:accent2>
        <a:srgbClr val="23B1DC"/>
      </a:accent2>
      <a:accent3>
        <a:srgbClr val="1E9EC5"/>
      </a:accent3>
      <a:accent4>
        <a:srgbClr val="1880A0"/>
      </a:accent4>
      <a:accent5>
        <a:srgbClr val="146983"/>
      </a:accent5>
      <a:accent6>
        <a:srgbClr val="105165"/>
      </a:accent6>
      <a:hlink>
        <a:srgbClr val="28CDFF"/>
      </a:hlink>
      <a:folHlink>
        <a:srgbClr val="28C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