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roxima Nov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roximaNova-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5bcb7fb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5bcb7fb1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2b4946e0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2b4946e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42b4946e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42b4946e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2b4946e0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2b4946e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2b4946e0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2b4946e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2b4946e0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42b4946e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42b4946e0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42b4946e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2b4946e0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2b4946e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2b4946e0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2b4946e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2b4946e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2b4946e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42b4946e0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42b4946e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42b4946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42b4946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42b4946e0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42b4946e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2b4946e0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2b4946e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2b4946e0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2b4946e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2b4946e0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2b4946e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42b4946e0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42b4946e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42b4946e0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42b4946e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42b4946e0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42b4946e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42b4946e0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42b4946e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42b4946e0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42b4946e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1d121bd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1d121bd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2b4946e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2b4946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1d121bd8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1d121bd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1d121bd8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1d121bd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1d121bd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1d121bd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1d121bd8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1d121bd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1d121bd8c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1d121bd8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1d121bd8c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1d121bd8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1d121bd8c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1d121bd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1d121bd8c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1d121bd8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1d121bd8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1d121bd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1d121bd8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1d121bd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2b4946e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2b4946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bcb7fb1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bcb7fb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42b4946e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42b4946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2b4946e0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2b4946e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2b4946e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2b4946e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2b4946e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2b4946e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637444" y="230794"/>
            <a:ext cx="6957000" cy="637500"/>
          </a:xfrm>
          <a:prstGeom prst="rect">
            <a:avLst/>
          </a:prstGeom>
        </p:spPr>
        <p:txBody>
          <a:bodyPr anchorCtr="0" anchor="t"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body"/>
          </p:nvPr>
        </p:nvSpPr>
        <p:spPr>
          <a:xfrm>
            <a:off x="637444" y="868219"/>
            <a:ext cx="7352700" cy="3077400"/>
          </a:xfrm>
          <a:prstGeom prst="rect">
            <a:avLst/>
          </a:prstGeom>
        </p:spPr>
        <p:txBody>
          <a:bodyPr anchorCtr="0" anchor="t" bIns="68575" lIns="68575" spcFirstLastPara="1" rIns="68575" wrap="square" tIns="6857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4857750"/>
            <a:ext cx="88584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3"/>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Proxima Nova"/>
              <a:buNone/>
              <a:defRPr b="1" i="0" sz="3300" u="none" cap="none" strike="noStrike">
                <a:solidFill>
                  <a:schemeClr val="dk1"/>
                </a:solidFill>
                <a:latin typeface="Proxima Nova"/>
                <a:ea typeface="Proxima Nova"/>
                <a:cs typeface="Proxima Nova"/>
                <a:sym typeface="Proxima Nov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55" name="Google Shape;55;p13"/>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56" name="Google Shape;56;p13"/>
          <p:cNvPicPr preferRelativeResize="0"/>
          <p:nvPr/>
        </p:nvPicPr>
        <p:blipFill>
          <a:blip r:embed="rId1">
            <a:alphaModFix/>
          </a:blip>
          <a:stretch>
            <a:fillRect/>
          </a:stretch>
        </p:blipFill>
        <p:spPr>
          <a:xfrm>
            <a:off x="97144" y="4906200"/>
            <a:ext cx="188850" cy="188850"/>
          </a:xfrm>
          <a:prstGeom prst="rect">
            <a:avLst/>
          </a:prstGeom>
          <a:noFill/>
          <a:ln>
            <a:noFill/>
          </a:ln>
        </p:spPr>
      </p:pic>
      <p:sp>
        <p:nvSpPr>
          <p:cNvPr id="57" name="Google Shape;57;p13"/>
          <p:cNvSpPr txBox="1"/>
          <p:nvPr>
            <p:ph idx="1" type="body"/>
          </p:nvPr>
        </p:nvSpPr>
        <p:spPr>
          <a:xfrm>
            <a:off x="758344" y="989138"/>
            <a:ext cx="7275600" cy="3143400"/>
          </a:xfrm>
          <a:prstGeom prst="rect">
            <a:avLst/>
          </a:prstGeom>
          <a:noFill/>
          <a:ln>
            <a:noFill/>
          </a:ln>
        </p:spPr>
        <p:txBody>
          <a:bodyPr anchorCtr="0" anchor="t" bIns="68575" lIns="68575" spcFirstLastPara="1" rIns="68575" wrap="square" tIns="68575">
            <a:noAutofit/>
          </a:bodyPr>
          <a:lstStyle>
            <a:lvl1pPr indent="-298450" lvl="0" marL="457200" rtl="0">
              <a:spcBef>
                <a:spcPts val="0"/>
              </a:spcBef>
              <a:spcAft>
                <a:spcPts val="0"/>
              </a:spcAft>
              <a:buSzPts val="1100"/>
              <a:buFont typeface="Proxima Nova"/>
              <a:buChar char="●"/>
              <a:defRPr sz="1100">
                <a:latin typeface="Proxima Nova"/>
                <a:ea typeface="Proxima Nova"/>
                <a:cs typeface="Proxima Nova"/>
                <a:sym typeface="Proxima Nova"/>
              </a:defRPr>
            </a:lvl1pPr>
            <a:lvl2pPr indent="-298450" lvl="1" marL="914400" rtl="0">
              <a:spcBef>
                <a:spcPts val="0"/>
              </a:spcBef>
              <a:spcAft>
                <a:spcPts val="0"/>
              </a:spcAft>
              <a:buSzPts val="1100"/>
              <a:buFont typeface="Proxima Nova"/>
              <a:buChar char="○"/>
              <a:defRPr sz="1100">
                <a:latin typeface="Proxima Nova"/>
                <a:ea typeface="Proxima Nova"/>
                <a:cs typeface="Proxima Nova"/>
                <a:sym typeface="Proxima Nova"/>
              </a:defRPr>
            </a:lvl2pPr>
            <a:lvl3pPr indent="-298450" lvl="2" marL="1371600" rtl="0">
              <a:spcBef>
                <a:spcPts val="0"/>
              </a:spcBef>
              <a:spcAft>
                <a:spcPts val="0"/>
              </a:spcAft>
              <a:buSzPts val="1100"/>
              <a:buFont typeface="Proxima Nova"/>
              <a:buChar char="■"/>
              <a:defRPr sz="1100">
                <a:latin typeface="Proxima Nova"/>
                <a:ea typeface="Proxima Nova"/>
                <a:cs typeface="Proxima Nova"/>
                <a:sym typeface="Proxima Nova"/>
              </a:defRPr>
            </a:lvl3pPr>
            <a:lvl4pPr indent="-298450" lvl="3" marL="1828800" rtl="0">
              <a:spcBef>
                <a:spcPts val="0"/>
              </a:spcBef>
              <a:spcAft>
                <a:spcPts val="0"/>
              </a:spcAft>
              <a:buSzPts val="1100"/>
              <a:buFont typeface="Proxima Nova"/>
              <a:buChar char="●"/>
              <a:defRPr sz="1100">
                <a:latin typeface="Proxima Nova"/>
                <a:ea typeface="Proxima Nova"/>
                <a:cs typeface="Proxima Nova"/>
                <a:sym typeface="Proxima Nova"/>
              </a:defRPr>
            </a:lvl4pPr>
            <a:lvl5pPr indent="-298450" lvl="4" marL="2286000" rtl="0">
              <a:spcBef>
                <a:spcPts val="0"/>
              </a:spcBef>
              <a:spcAft>
                <a:spcPts val="0"/>
              </a:spcAft>
              <a:buSzPts val="1100"/>
              <a:buFont typeface="Proxima Nova"/>
              <a:buChar char="○"/>
              <a:defRPr sz="1100">
                <a:latin typeface="Proxima Nova"/>
                <a:ea typeface="Proxima Nova"/>
                <a:cs typeface="Proxima Nova"/>
                <a:sym typeface="Proxima Nova"/>
              </a:defRPr>
            </a:lvl5pPr>
            <a:lvl6pPr indent="-298450" lvl="5" marL="2743200" rtl="0">
              <a:spcBef>
                <a:spcPts val="0"/>
              </a:spcBef>
              <a:spcAft>
                <a:spcPts val="0"/>
              </a:spcAft>
              <a:buSzPts val="1100"/>
              <a:buFont typeface="Proxima Nova"/>
              <a:buChar char="■"/>
              <a:defRPr sz="1100">
                <a:latin typeface="Proxima Nova"/>
                <a:ea typeface="Proxima Nova"/>
                <a:cs typeface="Proxima Nova"/>
                <a:sym typeface="Proxima Nova"/>
              </a:defRPr>
            </a:lvl6pPr>
            <a:lvl7pPr indent="-298450" lvl="6" marL="3200400" rtl="0">
              <a:spcBef>
                <a:spcPts val="0"/>
              </a:spcBef>
              <a:spcAft>
                <a:spcPts val="0"/>
              </a:spcAft>
              <a:buSzPts val="1100"/>
              <a:buFont typeface="Proxima Nova"/>
              <a:buChar char="●"/>
              <a:defRPr sz="1100">
                <a:latin typeface="Proxima Nova"/>
                <a:ea typeface="Proxima Nova"/>
                <a:cs typeface="Proxima Nova"/>
                <a:sym typeface="Proxima Nova"/>
              </a:defRPr>
            </a:lvl7pPr>
            <a:lvl8pPr indent="-298450" lvl="7" marL="3657600" rtl="0">
              <a:spcBef>
                <a:spcPts val="0"/>
              </a:spcBef>
              <a:spcAft>
                <a:spcPts val="0"/>
              </a:spcAft>
              <a:buSzPts val="1100"/>
              <a:buFont typeface="Proxima Nova"/>
              <a:buChar char="○"/>
              <a:defRPr sz="1100">
                <a:latin typeface="Proxima Nova"/>
                <a:ea typeface="Proxima Nova"/>
                <a:cs typeface="Proxima Nova"/>
                <a:sym typeface="Proxima Nova"/>
              </a:defRPr>
            </a:lvl8pPr>
            <a:lvl9pPr indent="-298450" lvl="8" marL="4114800" rtl="0">
              <a:spcBef>
                <a:spcPts val="0"/>
              </a:spcBef>
              <a:spcAft>
                <a:spcPts val="0"/>
              </a:spcAft>
              <a:buSzPts val="1100"/>
              <a:buFont typeface="Proxima Nova"/>
              <a:buChar char="■"/>
              <a:defRPr sz="11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ogin.codingdojo.com/d/309/120/1192" TargetMode="External"/><Relationship Id="rId4" Type="http://schemas.openxmlformats.org/officeDocument/2006/relationships/hyperlink" Target="https://login.codingdojo.com/d/309/120/1193"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25"/>
          <p:cNvPicPr preferRelativeResize="0"/>
          <p:nvPr/>
        </p:nvPicPr>
        <p:blipFill rotWithShape="1">
          <a:blip r:embed="rId3">
            <a:alphaModFix/>
          </a:blip>
          <a:srcRect b="507" l="3222" r="31143" t="0"/>
          <a:stretch/>
        </p:blipFill>
        <p:spPr>
          <a:xfrm>
            <a:off x="0" y="2400"/>
            <a:ext cx="9143998" cy="4882801"/>
          </a:xfrm>
          <a:prstGeom prst="rect">
            <a:avLst/>
          </a:prstGeom>
          <a:noFill/>
          <a:ln>
            <a:noFill/>
          </a:ln>
        </p:spPr>
      </p:pic>
      <p:sp>
        <p:nvSpPr>
          <p:cNvPr id="76" name="Google Shape;76;p25"/>
          <p:cNvSpPr txBox="1"/>
          <p:nvPr>
            <p:ph type="title"/>
          </p:nvPr>
        </p:nvSpPr>
        <p:spPr>
          <a:xfrm>
            <a:off x="1" y="21250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FFFFFF"/>
                </a:solidFill>
              </a:rPr>
              <a:t>Week 2, Lecture 4:</a:t>
            </a:r>
            <a:br>
              <a:rPr lang="en">
                <a:solidFill>
                  <a:srgbClr val="FFFFFF"/>
                </a:solidFill>
              </a:rPr>
            </a:br>
            <a:r>
              <a:rPr lang="en">
                <a:solidFill>
                  <a:srgbClr val="FFFFFF"/>
                </a:solidFill>
              </a:rPr>
              <a:t>More OOP</a:t>
            </a:r>
            <a:endParaRPr>
              <a:solidFill>
                <a:srgbClr val="FFFFFF"/>
              </a:solidFill>
            </a:endParaRPr>
          </a:p>
        </p:txBody>
      </p:sp>
      <p:pic>
        <p:nvPicPr>
          <p:cNvPr id="77" name="Google Shape;77;p25"/>
          <p:cNvPicPr preferRelativeResize="0"/>
          <p:nvPr/>
        </p:nvPicPr>
        <p:blipFill>
          <a:blip r:embed="rId4">
            <a:alphaModFix/>
          </a:blip>
          <a:stretch>
            <a:fillRect/>
          </a:stretch>
        </p:blipFill>
        <p:spPr>
          <a:xfrm>
            <a:off x="6999649" y="2388"/>
            <a:ext cx="1918349" cy="831275"/>
          </a:xfrm>
          <a:prstGeom prst="rect">
            <a:avLst/>
          </a:prstGeom>
          <a:noFill/>
          <a:ln>
            <a:noFill/>
          </a:ln>
        </p:spPr>
      </p:pic>
      <p:pic>
        <p:nvPicPr>
          <p:cNvPr id="78" name="Google Shape;78;p25"/>
          <p:cNvPicPr preferRelativeResize="0"/>
          <p:nvPr/>
        </p:nvPicPr>
        <p:blipFill>
          <a:blip r:embed="rId5">
            <a:alphaModFix/>
          </a:blip>
          <a:stretch>
            <a:fillRect/>
          </a:stretch>
        </p:blipFill>
        <p:spPr>
          <a:xfrm>
            <a:off x="216950" y="-5942"/>
            <a:ext cx="1698038" cy="8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 methods</a:t>
            </a:r>
            <a:endParaRPr/>
          </a:p>
        </p:txBody>
      </p:sp>
      <p:sp>
        <p:nvSpPr>
          <p:cNvPr id="142" name="Google Shape;142;p34"/>
          <p:cNvSpPr txBox="1"/>
          <p:nvPr>
            <p:ph idx="1" type="body"/>
          </p:nvPr>
        </p:nvSpPr>
        <p:spPr>
          <a:xfrm>
            <a:off x="637450" y="965175"/>
            <a:ext cx="6671100" cy="3764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Class methods allow access to class data, such as class variables.  You cannot access instance methods or attributes directly.  (You can get around it with a list as a class variable, as shown in the previous slides.)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you can rename a company if you have a Worker class, but you can’t access a specific Worker’s information by calling on the Worker class directly, such as Worker.first_name, as that’s ambiguous.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We’ll use class methods a lot starting in Week 5 when we interact with our databases!</a:t>
            </a:r>
            <a:endParaRPr sz="1800"/>
          </a:p>
        </p:txBody>
      </p:sp>
      <p:pic>
        <p:nvPicPr>
          <p:cNvPr id="143" name="Google Shape;143;p3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 methods</a:t>
            </a:r>
            <a:endParaRPr/>
          </a:p>
        </p:txBody>
      </p:sp>
      <p:sp>
        <p:nvSpPr>
          <p:cNvPr id="149" name="Google Shape;149;p35"/>
          <p:cNvSpPr txBox="1"/>
          <p:nvPr>
            <p:ph idx="1" type="body"/>
          </p:nvPr>
        </p:nvSpPr>
        <p:spPr>
          <a:xfrm>
            <a:off x="637450" y="965175"/>
            <a:ext cx="6671100" cy="3764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Class methods require a decorator - a way of extending or adding additional behavior for a function/method.  Decorators start with the @ symbol.  In this case, it’s @classmethod.</a:t>
            </a:r>
            <a:endParaRPr sz="1800"/>
          </a:p>
          <a:p>
            <a:pPr indent="0" lvl="0" marL="0" rtl="0" algn="l">
              <a:spcBef>
                <a:spcPts val="0"/>
              </a:spcBef>
              <a:spcAft>
                <a:spcPts val="0"/>
              </a:spcAft>
              <a:buNone/>
            </a:pPr>
            <a:r>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@classmethod </a:t>
            </a:r>
            <a:r>
              <a:rPr lang="en" sz="1300">
                <a:latin typeface="Courier New"/>
                <a:ea typeface="Courier New"/>
                <a:cs typeface="Courier New"/>
                <a:sym typeface="Courier New"/>
              </a:rPr>
              <a:t># Notice the decorator here!</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def rename_overseer(</a:t>
            </a:r>
            <a:r>
              <a:rPr b="1" lang="en" sz="1300">
                <a:latin typeface="Courier New"/>
                <a:ea typeface="Courier New"/>
                <a:cs typeface="Courier New"/>
                <a:sym typeface="Courier New"/>
              </a:rPr>
              <a:t>cls,</a:t>
            </a:r>
            <a:r>
              <a:rPr lang="en" sz="1300">
                <a:latin typeface="Courier New"/>
                <a:ea typeface="Courier New"/>
                <a:cs typeface="Courier New"/>
                <a:sym typeface="Courier New"/>
              </a:rPr>
              <a:t> new_name):</a:t>
            </a:r>
            <a:r>
              <a:rPr b="1" lang="en" sz="1300">
                <a:latin typeface="Courier New"/>
                <a:ea typeface="Courier New"/>
                <a:cs typeface="Courier New"/>
                <a:sym typeface="Courier New"/>
              </a:rPr>
              <a:t> </a:t>
            </a:r>
            <a:r>
              <a:rPr lang="en" sz="1300">
                <a:latin typeface="Courier New"/>
                <a:ea typeface="Courier New"/>
                <a:cs typeface="Courier New"/>
                <a:sym typeface="Courier New"/>
              </a:rPr>
              <a:t># Do not forget cls!</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cls</a:t>
            </a:r>
            <a:r>
              <a:rPr lang="en" sz="1300">
                <a:latin typeface="Courier New"/>
                <a:ea typeface="Courier New"/>
                <a:cs typeface="Courier New"/>
                <a:sym typeface="Courier New"/>
              </a:rPr>
              <a:t>.overseer = new_name # Notice the cls</a:t>
            </a:r>
            <a:endParaRPr sz="13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Notice the “cls” as the first parameter, just like “self” for instance methods!  You use cls.class_variable to access variables, just like self.instance_attribute, like cls.overseer for a Carrier class, vs. the name of a specific carrier by doing self.name inside an instance method.</a:t>
            </a:r>
            <a:endParaRPr b="1" sz="1300">
              <a:latin typeface="Courier New"/>
              <a:ea typeface="Courier New"/>
              <a:cs typeface="Courier New"/>
              <a:sym typeface="Courier New"/>
            </a:endParaRPr>
          </a:p>
        </p:txBody>
      </p:sp>
      <p:pic>
        <p:nvPicPr>
          <p:cNvPr id="150" name="Google Shape;150;p3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class variables and methods</a:t>
            </a:r>
            <a:endParaRPr sz="4500"/>
          </a:p>
        </p:txBody>
      </p:sp>
      <p:pic>
        <p:nvPicPr>
          <p:cNvPr id="156" name="Google Shape;156;p3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0" name="Shape 160"/>
        <p:cNvGrpSpPr/>
        <p:nvPr/>
      </p:nvGrpSpPr>
      <p:grpSpPr>
        <a:xfrm>
          <a:off x="0" y="0"/>
          <a:ext cx="0" cy="0"/>
          <a:chOff x="0" y="0"/>
          <a:chExt cx="0" cy="0"/>
        </a:xfrm>
      </p:grpSpPr>
      <p:sp>
        <p:nvSpPr>
          <p:cNvPr id="161" name="Google Shape;161;p3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62" name="Google Shape;162;p37"/>
          <p:cNvSpPr txBox="1"/>
          <p:nvPr>
            <p:ph idx="1" type="body"/>
          </p:nvPr>
        </p:nvSpPr>
        <p:spPr>
          <a:xfrm>
            <a:off x="637450" y="965175"/>
            <a:ext cx="6671100" cy="3727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Define a static method called has_enough_workers that </a:t>
            </a:r>
            <a:r>
              <a:rPr lang="en" sz="1800"/>
              <a:t>accepts two numbers as input: current_workforce and needed_workers and does the following:</a:t>
            </a:r>
            <a:endParaRPr sz="1800"/>
          </a:p>
          <a:p>
            <a:pPr indent="-342900" lvl="0" marL="457200" rtl="0" algn="l">
              <a:spcBef>
                <a:spcPts val="0"/>
              </a:spcBef>
              <a:spcAft>
                <a:spcPts val="0"/>
              </a:spcAft>
              <a:buSzPts val="1800"/>
              <a:buChar char="●"/>
            </a:pPr>
            <a:r>
              <a:rPr lang="en" sz="1800"/>
              <a:t>Prints “Enough workers as is” if current_workforce &gt;= needed_workers AND returns True</a:t>
            </a:r>
            <a:endParaRPr sz="1800"/>
          </a:p>
          <a:p>
            <a:pPr indent="-342900" lvl="0" marL="457200" rtl="0" algn="l">
              <a:spcBef>
                <a:spcPts val="0"/>
              </a:spcBef>
              <a:spcAft>
                <a:spcPts val="0"/>
              </a:spcAft>
              <a:buSzPts val="1800"/>
              <a:buChar char="●"/>
            </a:pPr>
            <a:r>
              <a:rPr lang="en" sz="1800"/>
              <a:t>Prints “Hire more workers!” if current_workforce &lt; needed_workers AND returns False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300">
                <a:latin typeface="Courier New"/>
                <a:ea typeface="Courier New"/>
                <a:cs typeface="Courier New"/>
                <a:sym typeface="Courier New"/>
              </a:rPr>
              <a:t>class Carrier: #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all_carriers = [] </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overseer = "FAA" # Class variable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Instance and class methods omitted for brevity</a:t>
            </a:r>
            <a:endParaRPr sz="1800"/>
          </a:p>
        </p:txBody>
      </p:sp>
      <p:pic>
        <p:nvPicPr>
          <p:cNvPr id="163" name="Google Shape;163;p3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7" name="Shape 167"/>
        <p:cNvGrpSpPr/>
        <p:nvPr/>
      </p:nvGrpSpPr>
      <p:grpSpPr>
        <a:xfrm>
          <a:off x="0" y="0"/>
          <a:ext cx="0" cy="0"/>
          <a:chOff x="0" y="0"/>
          <a:chExt cx="0" cy="0"/>
        </a:xfrm>
      </p:grpSpPr>
      <p:sp>
        <p:nvSpPr>
          <p:cNvPr id="168" name="Google Shape;168;p3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69" name="Google Shape;169;p38"/>
          <p:cNvSpPr txBox="1"/>
          <p:nvPr>
            <p:ph idx="1" type="body"/>
          </p:nvPr>
        </p:nvSpPr>
        <p:spPr>
          <a:xfrm>
            <a:off x="637450" y="965175"/>
            <a:ext cx="6671100" cy="38451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Define a static method called has_enough_workers that accepts two numbers as input: current_workforce and needed_workers and does the following:</a:t>
            </a:r>
            <a:endParaRPr sz="1800"/>
          </a:p>
          <a:p>
            <a:pPr indent="-342900" lvl="0" marL="457200" rtl="0" algn="l">
              <a:spcBef>
                <a:spcPts val="0"/>
              </a:spcBef>
              <a:spcAft>
                <a:spcPts val="0"/>
              </a:spcAft>
              <a:buSzPts val="1800"/>
              <a:buChar char="●"/>
            </a:pPr>
            <a:r>
              <a:rPr lang="en" sz="1800"/>
              <a:t>Prints “Enough workers as is” if current_workforce &gt;= needed_workers AND returns True</a:t>
            </a:r>
            <a:endParaRPr sz="1800"/>
          </a:p>
          <a:p>
            <a:pPr indent="-342900" lvl="0" marL="457200" rtl="0" algn="l">
              <a:spcBef>
                <a:spcPts val="0"/>
              </a:spcBef>
              <a:spcAft>
                <a:spcPts val="0"/>
              </a:spcAft>
              <a:buSzPts val="1800"/>
              <a:buChar char="●"/>
            </a:pPr>
            <a:r>
              <a:rPr lang="en" sz="1800"/>
              <a:t>Prints “Hire more workers!” if current_workforce &lt; needed_workers AND returns False</a:t>
            </a:r>
            <a:endParaRPr sz="1800"/>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 ANSWER:</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staticmethod # Notice the decorator!</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has_enough_workers(current_workforce, needed_workers):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if current_workforce &gt;= needed_workers: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print(</a:t>
            </a:r>
            <a:r>
              <a:rPr lang="en" sz="1300">
                <a:latin typeface="Courier New"/>
                <a:ea typeface="Courier New"/>
                <a:cs typeface="Courier New"/>
                <a:sym typeface="Courier New"/>
              </a:rPr>
              <a:t>"Enough workers as is")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return True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else: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print("Hire more workers!")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return False</a:t>
            </a:r>
            <a:endParaRPr sz="1300">
              <a:latin typeface="Courier New"/>
              <a:ea typeface="Courier New"/>
              <a:cs typeface="Courier New"/>
              <a:sym typeface="Courier New"/>
            </a:endParaRPr>
          </a:p>
        </p:txBody>
      </p:sp>
      <p:pic>
        <p:nvPicPr>
          <p:cNvPr id="170" name="Google Shape;170;p3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Static </a:t>
            </a:r>
            <a:r>
              <a:rPr lang="en"/>
              <a:t>methods</a:t>
            </a:r>
            <a:endParaRPr/>
          </a:p>
        </p:txBody>
      </p:sp>
      <p:sp>
        <p:nvSpPr>
          <p:cNvPr id="176" name="Google Shape;176;p39"/>
          <p:cNvSpPr txBox="1"/>
          <p:nvPr>
            <p:ph idx="1" type="body"/>
          </p:nvPr>
        </p:nvSpPr>
        <p:spPr>
          <a:xfrm>
            <a:off x="637450" y="965175"/>
            <a:ext cx="6671100" cy="3764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One might think that static methods in Python do not have much use, especially when considering that static methods cannot access any class variables OR any instances of the class directly.  For example, the Carrier class’s static methods cannot access class variables by </a:t>
            </a:r>
            <a:r>
              <a:rPr lang="en" sz="1800"/>
              <a:t>doing</a:t>
            </a:r>
            <a:r>
              <a:rPr lang="en" sz="1800"/>
              <a:t> cls.class_variable_name, and you can’t access any specific carrier’s attributes directly.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However, static methods are used a lot for quick calculations, like converting units, and they’re used to check data.  In fact, we’ll be using static methods when we add validations to our projects in Week 6!</a:t>
            </a:r>
            <a:endParaRPr sz="1800"/>
          </a:p>
        </p:txBody>
      </p:sp>
      <p:pic>
        <p:nvPicPr>
          <p:cNvPr id="177" name="Google Shape;177;p3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Static </a:t>
            </a:r>
            <a:r>
              <a:rPr lang="en"/>
              <a:t>methods</a:t>
            </a:r>
            <a:endParaRPr/>
          </a:p>
        </p:txBody>
      </p:sp>
      <p:sp>
        <p:nvSpPr>
          <p:cNvPr id="183" name="Google Shape;183;p40"/>
          <p:cNvSpPr txBox="1"/>
          <p:nvPr>
            <p:ph idx="1" type="body"/>
          </p:nvPr>
        </p:nvSpPr>
        <p:spPr>
          <a:xfrm>
            <a:off x="637450" y="965175"/>
            <a:ext cx="6671100" cy="3764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Just like with the class version</a:t>
            </a:r>
            <a:r>
              <a:rPr lang="en" sz="1800"/>
              <a:t>, static methods need a decorator: @staticmethod.</a:t>
            </a:r>
            <a:endParaRPr sz="1800"/>
          </a:p>
          <a:p>
            <a:pPr indent="0" lvl="0" marL="0" rtl="0" algn="l">
              <a:spcBef>
                <a:spcPts val="0"/>
              </a:spcBef>
              <a:spcAft>
                <a:spcPts val="0"/>
              </a:spcAft>
              <a:buNone/>
            </a:pPr>
            <a:r>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@staticmethod </a:t>
            </a:r>
            <a:r>
              <a:rPr lang="en" sz="1300">
                <a:latin typeface="Courier New"/>
                <a:ea typeface="Courier New"/>
                <a:cs typeface="Courier New"/>
                <a:sym typeface="Courier New"/>
              </a:rPr>
              <a:t># Notice the decorator here!</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def name_of_static_method():</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pa</a:t>
            </a:r>
            <a:r>
              <a:rPr lang="en" sz="1300">
                <a:latin typeface="Courier New"/>
                <a:ea typeface="Courier New"/>
                <a:cs typeface="Courier New"/>
                <a:sym typeface="Courier New"/>
              </a:rPr>
              <a:t>ss # Add logic here</a:t>
            </a:r>
            <a:endParaRPr sz="13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Unlike instance and class methods, you don’t to pass anything in here because static methods cannot directly access class variables or any information about a specific instance of a class, such as a specific Carrier, User, etc.</a:t>
            </a:r>
            <a:endParaRPr b="1" sz="1300">
              <a:latin typeface="Courier New"/>
              <a:ea typeface="Courier New"/>
              <a:cs typeface="Courier New"/>
              <a:sym typeface="Courier New"/>
            </a:endParaRPr>
          </a:p>
        </p:txBody>
      </p:sp>
      <p:pic>
        <p:nvPicPr>
          <p:cNvPr id="184" name="Google Shape;184;p4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1"/>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static methods</a:t>
            </a:r>
            <a:endParaRPr sz="4500"/>
          </a:p>
        </p:txBody>
      </p:sp>
      <p:pic>
        <p:nvPicPr>
          <p:cNvPr id="190" name="Google Shape;190;p4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4" name="Shape 194"/>
        <p:cNvGrpSpPr/>
        <p:nvPr/>
      </p:nvGrpSpPr>
      <p:grpSpPr>
        <a:xfrm>
          <a:off x="0" y="0"/>
          <a:ext cx="0" cy="0"/>
          <a:chOff x="0" y="0"/>
          <a:chExt cx="0" cy="0"/>
        </a:xfrm>
      </p:grpSpPr>
      <p:sp>
        <p:nvSpPr>
          <p:cNvPr id="195" name="Google Shape;195;p4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196" name="Google Shape;196;p42"/>
          <p:cNvSpPr txBox="1"/>
          <p:nvPr>
            <p:ph idx="1" type="body"/>
          </p:nvPr>
        </p:nvSpPr>
        <p:spPr>
          <a:xfrm>
            <a:off x="637450" y="965175"/>
            <a:ext cx="7151400" cy="3727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Here are the Carrier class and a new class called Flight:</a:t>
            </a:r>
            <a:endParaRPr sz="1800"/>
          </a:p>
          <a:p>
            <a:pPr indent="0" lvl="0" marL="0" rtl="0" algn="l">
              <a:spcBef>
                <a:spcPts val="0"/>
              </a:spcBef>
              <a:spcAft>
                <a:spcPts val="0"/>
              </a:spcAft>
              <a:buNone/>
            </a:pPr>
            <a:r>
              <a:rPr lang="en" sz="1200">
                <a:latin typeface="Courier New"/>
                <a:ea typeface="Courier New"/>
                <a:cs typeface="Courier New"/>
                <a:sym typeface="Courier New"/>
              </a:rPr>
              <a:t>class Carrier: # Define your class here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all_carriers = [] # Class variable: list that will hold your carriers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overseer = "Federal Aviation Administration" # Class variable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year, name,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self.year = year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self.city =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self.flights = [] # List of flights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self.total_workers = 0 # Workforce for this carrier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Carrier.all_carriers.append(self) # Add this carrier</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class Flight: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def __init__(self, number, starting_city, ending_city):</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self.number = number</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self.starting_city = starting_city</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self.ending_city = ending_city</a:t>
            </a:r>
            <a:endParaRPr b="1" sz="1700"/>
          </a:p>
        </p:txBody>
      </p:sp>
      <p:pic>
        <p:nvPicPr>
          <p:cNvPr id="197" name="Google Shape;197;p4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01" name="Shape 201"/>
        <p:cNvGrpSpPr/>
        <p:nvPr/>
      </p:nvGrpSpPr>
      <p:grpSpPr>
        <a:xfrm>
          <a:off x="0" y="0"/>
          <a:ext cx="0" cy="0"/>
          <a:chOff x="0" y="0"/>
          <a:chExt cx="0" cy="0"/>
        </a:xfrm>
      </p:grpSpPr>
      <p:sp>
        <p:nvSpPr>
          <p:cNvPr id="202" name="Google Shape;202;p4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203" name="Google Shape;203;p43"/>
          <p:cNvSpPr txBox="1"/>
          <p:nvPr>
            <p:ph idx="1" type="body"/>
          </p:nvPr>
        </p:nvSpPr>
        <p:spPr>
          <a:xfrm>
            <a:off x="637450" y="965175"/>
            <a:ext cx="7151400" cy="3727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Challenge: Here are instances of Carriers and Flights: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300">
                <a:latin typeface="Courier New"/>
                <a:ea typeface="Courier New"/>
                <a:cs typeface="Courier New"/>
                <a:sym typeface="Courier New"/>
              </a:rPr>
              <a:t>cd_airlines = Carrier(2022, "Coding Dojo Airlines", "Dojo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my_airline = Carrier(1903, "Wright Bros. Flights", "Kitty Hawk")</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flight_one = Flight(555, "Seattle", "Reno")</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flight_two = Flight(100, "Phoenix", "London")</a:t>
            </a:r>
            <a:endParaRPr sz="13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How do you link flight_one and flight_two to cd_airlines?  There at least two good ways to do this; you just need to find any single way.  HINT: use the flights attribute in the Carrier class!</a:t>
            </a:r>
            <a:endParaRPr sz="1800"/>
          </a:p>
        </p:txBody>
      </p:sp>
      <p:pic>
        <p:nvPicPr>
          <p:cNvPr id="204" name="Google Shape;204;p4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Admin stuff and reminders</a:t>
            </a:r>
            <a:endParaRPr/>
          </a:p>
        </p:txBody>
      </p:sp>
      <p:sp>
        <p:nvSpPr>
          <p:cNvPr id="84" name="Google Shape;84;p26"/>
          <p:cNvSpPr txBox="1"/>
          <p:nvPr>
            <p:ph idx="1" type="body"/>
          </p:nvPr>
        </p:nvSpPr>
        <p:spPr>
          <a:xfrm>
            <a:off x="637450" y="965175"/>
            <a:ext cx="7352700" cy="38925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Char char="●"/>
            </a:pPr>
            <a:r>
              <a:rPr lang="en" sz="1800"/>
              <a:t>Don’t forget this week’s discussion topics!</a:t>
            </a:r>
            <a:endParaRPr sz="1800"/>
          </a:p>
          <a:p>
            <a:pPr indent="-342900" lvl="1" marL="914400" rtl="0" algn="l">
              <a:spcBef>
                <a:spcPts val="0"/>
              </a:spcBef>
              <a:spcAft>
                <a:spcPts val="0"/>
              </a:spcAft>
              <a:buSzPts val="1800"/>
              <a:buChar char="○"/>
            </a:pPr>
            <a:r>
              <a:rPr lang="en" sz="1800" u="sng">
                <a:solidFill>
                  <a:schemeClr val="hlink"/>
                </a:solidFill>
                <a:hlinkClick r:id="rId3"/>
              </a:rPr>
              <a:t>https://login.codingdojo.com/d/309/120/1192</a:t>
            </a:r>
            <a:r>
              <a:rPr lang="en" sz="1800"/>
              <a:t> </a:t>
            </a:r>
            <a:endParaRPr sz="1800"/>
          </a:p>
          <a:p>
            <a:pPr indent="-342900" lvl="1" marL="914400" rtl="0" algn="l">
              <a:spcBef>
                <a:spcPts val="0"/>
              </a:spcBef>
              <a:spcAft>
                <a:spcPts val="0"/>
              </a:spcAft>
              <a:buSzPts val="1800"/>
              <a:buChar char="○"/>
            </a:pPr>
            <a:r>
              <a:rPr lang="en" sz="1800" u="sng">
                <a:solidFill>
                  <a:schemeClr val="hlink"/>
                </a:solidFill>
                <a:hlinkClick r:id="rId4"/>
              </a:rPr>
              <a:t>https://login.codingdojo.com/d/309/120/1193</a:t>
            </a:r>
            <a:r>
              <a:rPr lang="en" sz="1800"/>
              <a:t> </a:t>
            </a:r>
            <a:endParaRPr sz="1800"/>
          </a:p>
          <a:p>
            <a:pPr indent="-342900" lvl="1" marL="914400" rtl="0" algn="l">
              <a:spcBef>
                <a:spcPts val="0"/>
              </a:spcBef>
              <a:spcAft>
                <a:spcPts val="0"/>
              </a:spcAft>
              <a:buSzPts val="1800"/>
              <a:buChar char="○"/>
            </a:pPr>
            <a:r>
              <a:rPr lang="en" sz="1800"/>
              <a:t>Due Sunday night at 11:59 PM Pacific!  Don’t fall behind!!</a:t>
            </a:r>
            <a:endParaRPr sz="1800"/>
          </a:p>
          <a:p>
            <a:pPr indent="-342900" lvl="0" marL="457200" rtl="0" algn="l">
              <a:spcBef>
                <a:spcPts val="0"/>
              </a:spcBef>
              <a:spcAft>
                <a:spcPts val="0"/>
              </a:spcAft>
              <a:buSzPts val="1800"/>
              <a:buChar char="●"/>
            </a:pPr>
            <a:r>
              <a:rPr lang="en" sz="1800"/>
              <a:t>This week’s core assignments:</a:t>
            </a:r>
            <a:endParaRPr sz="1800"/>
          </a:p>
          <a:p>
            <a:pPr indent="-342900" lvl="1" marL="914400" rtl="0" algn="l">
              <a:spcBef>
                <a:spcPts val="0"/>
              </a:spcBef>
              <a:spcAft>
                <a:spcPts val="0"/>
              </a:spcAft>
              <a:buSzPts val="1800"/>
              <a:buChar char="○"/>
            </a:pPr>
            <a:r>
              <a:rPr lang="en" sz="1800"/>
              <a:t>Bank Accounts</a:t>
            </a:r>
            <a:endParaRPr sz="1800"/>
          </a:p>
          <a:p>
            <a:pPr indent="-342900" lvl="1" marL="914400" rtl="0" algn="l">
              <a:spcBef>
                <a:spcPts val="0"/>
              </a:spcBef>
              <a:spcAft>
                <a:spcPts val="0"/>
              </a:spcAft>
              <a:buSzPts val="1800"/>
              <a:buChar char="○"/>
            </a:pPr>
            <a:r>
              <a:rPr lang="en" sz="1800"/>
              <a:t>Users with Bank Accounts</a:t>
            </a:r>
            <a:endParaRPr sz="1800"/>
          </a:p>
          <a:p>
            <a:pPr indent="-342900" lvl="0" marL="457200" rtl="0" algn="l">
              <a:spcBef>
                <a:spcPts val="0"/>
              </a:spcBef>
              <a:spcAft>
                <a:spcPts val="0"/>
              </a:spcAft>
              <a:buSzPts val="1800"/>
              <a:buChar char="●"/>
            </a:pPr>
            <a:r>
              <a:rPr lang="en" sz="1800"/>
              <a:t>Always read the material before the lecture!!</a:t>
            </a:r>
            <a:endParaRPr sz="1800"/>
          </a:p>
          <a:p>
            <a:pPr indent="-342900" lvl="0" marL="457200" rtl="0" algn="l">
              <a:spcBef>
                <a:spcPts val="0"/>
              </a:spcBef>
              <a:spcAft>
                <a:spcPts val="0"/>
              </a:spcAft>
              <a:buSzPts val="1800"/>
              <a:buChar char="●"/>
            </a:pPr>
            <a:r>
              <a:rPr lang="en" sz="1800"/>
              <a:t>Plenty of 1-on-1 slots available if you need help!  But utilize 20-minute rule first!</a:t>
            </a:r>
            <a:endParaRPr sz="1800"/>
          </a:p>
          <a:p>
            <a:pPr indent="-342900" lvl="0" marL="457200" rtl="0" algn="l">
              <a:spcBef>
                <a:spcPts val="0"/>
              </a:spcBef>
              <a:spcAft>
                <a:spcPts val="0"/>
              </a:spcAft>
              <a:buSzPts val="1800"/>
              <a:buChar char="●"/>
            </a:pPr>
            <a:r>
              <a:rPr lang="en" sz="1800"/>
              <a:t>If you opted into Career Services, start reaching out to your Career Services Manager (CSM) as soon as you can!!</a:t>
            </a:r>
            <a:endParaRPr sz="1800"/>
          </a:p>
        </p:txBody>
      </p:sp>
      <p:pic>
        <p:nvPicPr>
          <p:cNvPr id="85" name="Google Shape;85;p26"/>
          <p:cNvPicPr preferRelativeResize="0"/>
          <p:nvPr/>
        </p:nvPicPr>
        <p:blipFill>
          <a:blip r:embed="rId5">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08" name="Shape 208"/>
        <p:cNvGrpSpPr/>
        <p:nvPr/>
      </p:nvGrpSpPr>
      <p:grpSpPr>
        <a:xfrm>
          <a:off x="0" y="0"/>
          <a:ext cx="0" cy="0"/>
          <a:chOff x="0" y="0"/>
          <a:chExt cx="0" cy="0"/>
        </a:xfrm>
      </p:grpSpPr>
      <p:sp>
        <p:nvSpPr>
          <p:cNvPr id="209" name="Google Shape;209;p4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210" name="Google Shape;210;p44"/>
          <p:cNvSpPr txBox="1"/>
          <p:nvPr>
            <p:ph idx="1" type="body"/>
          </p:nvPr>
        </p:nvSpPr>
        <p:spPr>
          <a:xfrm>
            <a:off x="637450" y="965175"/>
            <a:ext cx="7739100" cy="3727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How do you link flight_one and flight_two to cd_airlines?  There at least two good ways to do this; you just need to find any single way.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Method 1: </a:t>
            </a:r>
            <a:r>
              <a:rPr lang="en" sz="1800"/>
              <a:t>Link</a:t>
            </a:r>
            <a:r>
              <a:rPr lang="en" sz="1800"/>
              <a:t> them after creating</a:t>
            </a:r>
            <a:endParaRPr sz="1800"/>
          </a:p>
          <a:p>
            <a:pPr indent="0" lvl="0" marL="0" rtl="0" algn="l">
              <a:spcBef>
                <a:spcPts val="0"/>
              </a:spcBef>
              <a:spcAft>
                <a:spcPts val="0"/>
              </a:spcAft>
              <a:buNone/>
            </a:pPr>
            <a:r>
              <a:rPr lang="en" sz="1300">
                <a:latin typeface="Courier New"/>
                <a:ea typeface="Courier New"/>
                <a:cs typeface="Courier New"/>
                <a:sym typeface="Courier New"/>
              </a:rPr>
              <a:t>cd_airlines.flights.append(flight_one) # Call on flights attribute first,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cd_airlines.flights.append(flight_two) # then use append since flights is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a list variable</a:t>
            </a:r>
            <a:br>
              <a:rPr lang="en" sz="1800"/>
            </a:br>
            <a:r>
              <a:rPr lang="en" sz="1800"/>
              <a:t>Method 2: </a:t>
            </a:r>
            <a:r>
              <a:rPr lang="en" sz="1800"/>
              <a:t>Create an instance method that accepts an instance of a Flight:</a:t>
            </a:r>
            <a:endParaRPr sz="1800"/>
          </a:p>
          <a:p>
            <a:pPr indent="0" lvl="0" marL="0" rtl="0" algn="l">
              <a:spcBef>
                <a:spcPts val="0"/>
              </a:spcBef>
              <a:spcAft>
                <a:spcPts val="0"/>
              </a:spcAft>
              <a:buNone/>
            </a:pPr>
            <a:r>
              <a:rPr lang="en" sz="1300">
                <a:latin typeface="Courier New"/>
                <a:ea typeface="Courier New"/>
                <a:cs typeface="Courier New"/>
                <a:sym typeface="Courier New"/>
              </a:rPr>
              <a:t>class Carrier: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Rest of code omitted for brevity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add_flight(self, flight): # New instance method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self.flights.append(flight) # Add flight to this list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cd_airlines.add_flight(flight_one) # Now link the flights using this method</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cd_airlines.add_flight(flight_two)</a:t>
            </a:r>
            <a:endParaRPr sz="1800"/>
          </a:p>
          <a:p>
            <a:pPr indent="0" lvl="0" marL="0" rtl="0" algn="l">
              <a:spcBef>
                <a:spcPts val="0"/>
              </a:spcBef>
              <a:spcAft>
                <a:spcPts val="0"/>
              </a:spcAft>
              <a:buNone/>
            </a:pPr>
            <a:r>
              <a:t/>
            </a:r>
            <a:endParaRPr sz="1800"/>
          </a:p>
        </p:txBody>
      </p:sp>
      <p:pic>
        <p:nvPicPr>
          <p:cNvPr id="211" name="Google Shape;211;p4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Linking classes</a:t>
            </a:r>
            <a:endParaRPr/>
          </a:p>
        </p:txBody>
      </p:sp>
      <p:sp>
        <p:nvSpPr>
          <p:cNvPr id="217" name="Google Shape;217;p45"/>
          <p:cNvSpPr txBox="1"/>
          <p:nvPr>
            <p:ph idx="1" type="body"/>
          </p:nvPr>
        </p:nvSpPr>
        <p:spPr>
          <a:xfrm>
            <a:off x="637450" y="965175"/>
            <a:ext cx="6671100" cy="3764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To connect two classes together, you will need an attribute in each one that will hold information from the other class: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200">
                <a:latin typeface="Courier New"/>
                <a:ea typeface="Courier New"/>
                <a:cs typeface="Courier New"/>
                <a:sym typeface="Courier New"/>
              </a:rPr>
              <a:t>class State: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self.towns = []</a:t>
            </a:r>
            <a:r>
              <a:rPr lang="en" sz="1200">
                <a:latin typeface="Courier New"/>
                <a:ea typeface="Courier New"/>
                <a:cs typeface="Courier New"/>
                <a:sym typeface="Courier New"/>
              </a:rPr>
              <a:t> # Notice the empty list here - it will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hold a bunch of Towns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class Town: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self.state = None</a:t>
            </a:r>
            <a:r>
              <a:rPr lang="en" sz="1200">
                <a:latin typeface="Courier New"/>
                <a:ea typeface="Courier New"/>
                <a:cs typeface="Courier New"/>
                <a:sym typeface="Courier New"/>
              </a:rPr>
              <a:t> # Placeholder which will hold a State</a:t>
            </a:r>
            <a:endParaRPr sz="13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Use an empty list [] if you need to hold many items, or use None if you only need to hold one item.</a:t>
            </a:r>
            <a:endParaRPr b="1" sz="1300">
              <a:latin typeface="Courier New"/>
              <a:ea typeface="Courier New"/>
              <a:cs typeface="Courier New"/>
              <a:sym typeface="Courier New"/>
            </a:endParaRPr>
          </a:p>
        </p:txBody>
      </p:sp>
      <p:pic>
        <p:nvPicPr>
          <p:cNvPr id="218" name="Google Shape;218;p4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Linking classes</a:t>
            </a:r>
            <a:endParaRPr/>
          </a:p>
        </p:txBody>
      </p:sp>
      <p:sp>
        <p:nvSpPr>
          <p:cNvPr id="224" name="Google Shape;224;p46"/>
          <p:cNvSpPr txBox="1"/>
          <p:nvPr>
            <p:ph idx="1" type="body"/>
          </p:nvPr>
        </p:nvSpPr>
        <p:spPr>
          <a:xfrm>
            <a:off x="637450" y="965175"/>
            <a:ext cx="6671100" cy="3935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latin typeface="Courier New"/>
                <a:ea typeface="Courier New"/>
                <a:cs typeface="Courier New"/>
                <a:sym typeface="Courier New"/>
              </a:rPr>
              <a:t>c</a:t>
            </a:r>
            <a:r>
              <a:rPr lang="en" sz="1200">
                <a:latin typeface="Courier New"/>
                <a:ea typeface="Courier New"/>
                <a:cs typeface="Courier New"/>
                <a:sym typeface="Courier New"/>
              </a:rPr>
              <a:t>lass State: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self.towns = []</a:t>
            </a:r>
            <a:r>
              <a:rPr lang="en" sz="1200">
                <a:latin typeface="Courier New"/>
                <a:ea typeface="Courier New"/>
                <a:cs typeface="Courier New"/>
                <a:sym typeface="Courier New"/>
              </a:rPr>
              <a:t> # Notice the empty list here - it will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hold MANY Towns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class Town: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self.state = None</a:t>
            </a:r>
            <a:r>
              <a:rPr lang="en" sz="1200">
                <a:latin typeface="Courier New"/>
                <a:ea typeface="Courier New"/>
                <a:cs typeface="Courier New"/>
                <a:sym typeface="Courier New"/>
              </a:rPr>
              <a:t> # Placeholder which will hold ONE State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wash_st = State("Washington")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oreg = State("Oregon")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walla_walla = Town("Walla Walla")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Linking a town and a state - both ways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wash_st.towns.append(walla_walla) # Add Walla Walla to Washington's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list of Towns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walla_walla.state = wash_st # Link Washington to Walla Walla</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 will be linking classes a lot in a few weeks!</a:t>
            </a:r>
            <a:endParaRPr sz="1800"/>
          </a:p>
          <a:p>
            <a:pPr indent="0" lvl="0" marL="0" rtl="0" algn="l">
              <a:spcBef>
                <a:spcPts val="0"/>
              </a:spcBef>
              <a:spcAft>
                <a:spcPts val="0"/>
              </a:spcAft>
              <a:buNone/>
            </a:pPr>
            <a:r>
              <a:t/>
            </a:r>
            <a:endParaRPr sz="1800"/>
          </a:p>
        </p:txBody>
      </p:sp>
      <p:pic>
        <p:nvPicPr>
          <p:cNvPr id="225" name="Google Shape;225;p4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7"/>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linking classes AND accessing values after linking</a:t>
            </a:r>
            <a:endParaRPr sz="4500"/>
          </a:p>
        </p:txBody>
      </p:sp>
      <p:pic>
        <p:nvPicPr>
          <p:cNvPr id="231" name="Google Shape;231;p4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class instances with dictionaries</a:t>
            </a:r>
            <a:endParaRPr/>
          </a:p>
        </p:txBody>
      </p:sp>
      <p:sp>
        <p:nvSpPr>
          <p:cNvPr id="237" name="Google Shape;237;p48"/>
          <p:cNvSpPr txBox="1"/>
          <p:nvPr>
            <p:ph idx="1" type="body"/>
          </p:nvPr>
        </p:nvSpPr>
        <p:spPr>
          <a:xfrm>
            <a:off x="637450" y="965175"/>
            <a:ext cx="6671100" cy="3764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This is a preview of what you’ll be doing in a few weeks!  You don’t need to know this for this week, but it’ll be handy to know soon!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 far, you’ve used the init method with several parameters to give, say, a specific Carrier or User, information.  What you’ll wind up doing eventually is using only one </a:t>
            </a:r>
            <a:r>
              <a:rPr lang="en" sz="1800"/>
              <a:t>parameter</a:t>
            </a:r>
            <a:r>
              <a:rPr lang="en" sz="1800"/>
              <a:t> that holds all that information.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Why use one parameter?  When we starting using our databases, we will be getting the data back as a </a:t>
            </a:r>
            <a:r>
              <a:rPr b="1" lang="en" sz="1800"/>
              <a:t>list of dictionaries.</a:t>
            </a:r>
            <a:r>
              <a:rPr lang="en" sz="1800"/>
              <a:t>  Each dictionary will be used to create an instance of a class.</a:t>
            </a:r>
            <a:endParaRPr sz="1800"/>
          </a:p>
          <a:p>
            <a:pPr indent="0" lvl="0" marL="0" rtl="0" algn="l">
              <a:spcBef>
                <a:spcPts val="0"/>
              </a:spcBef>
              <a:spcAft>
                <a:spcPts val="0"/>
              </a:spcAft>
              <a:buNone/>
            </a:pPr>
            <a:r>
              <a:t/>
            </a:r>
            <a:endParaRPr sz="1800"/>
          </a:p>
        </p:txBody>
      </p:sp>
      <p:pic>
        <p:nvPicPr>
          <p:cNvPr id="238" name="Google Shape;238;p4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class instances with dictionaries</a:t>
            </a:r>
            <a:endParaRPr/>
          </a:p>
        </p:txBody>
      </p:sp>
      <p:sp>
        <p:nvSpPr>
          <p:cNvPr id="244" name="Google Shape;244;p49"/>
          <p:cNvSpPr txBox="1"/>
          <p:nvPr>
            <p:ph idx="1" type="body"/>
          </p:nvPr>
        </p:nvSpPr>
        <p:spPr>
          <a:xfrm>
            <a:off x="637450" y="965175"/>
            <a:ext cx="66711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Let’s use our Carrier class as an example:</a:t>
            </a:r>
            <a:endParaRPr sz="1800"/>
          </a:p>
          <a:p>
            <a:pPr indent="0" lvl="0" marL="0" rtl="0" algn="l">
              <a:spcBef>
                <a:spcPts val="0"/>
              </a:spcBef>
              <a:spcAft>
                <a:spcPts val="0"/>
              </a:spcAft>
              <a:buNone/>
            </a:pPr>
            <a:r>
              <a:rPr lang="en" sz="1800"/>
              <a:t>BEFORE:</a:t>
            </a:r>
            <a:endParaRPr sz="1800"/>
          </a:p>
          <a:p>
            <a:pPr indent="0" lvl="0" marL="0" rtl="0" algn="l">
              <a:spcBef>
                <a:spcPts val="0"/>
              </a:spcBef>
              <a:spcAft>
                <a:spcPts val="0"/>
              </a:spcAft>
              <a:buNone/>
            </a:pPr>
            <a:r>
              <a:rPr lang="en" sz="1200">
                <a:latin typeface="Courier New"/>
                <a:ea typeface="Courier New"/>
                <a:cs typeface="Courier New"/>
                <a:sym typeface="Courier New"/>
              </a:rPr>
              <a:t>class Carrier: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year, name,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self.year = year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self.city =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self.flights = [] # List of flights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self.total_workers = 0 # Workforce for this carrier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AFTER:</a:t>
            </a:r>
            <a:endParaRPr sz="1800"/>
          </a:p>
          <a:p>
            <a:pPr indent="0" lvl="0" marL="0" rtl="0" algn="l">
              <a:spcBef>
                <a:spcPts val="0"/>
              </a:spcBef>
              <a:spcAft>
                <a:spcPts val="0"/>
              </a:spcAft>
              <a:buNone/>
            </a:pPr>
            <a:r>
              <a:rPr lang="en" sz="1200">
                <a:latin typeface="Courier New"/>
                <a:ea typeface="Courier New"/>
                <a:cs typeface="Courier New"/>
                <a:sym typeface="Courier New"/>
              </a:rPr>
              <a:t>class Carrier: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data):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self.id = data["id"] # Databases will use id A LOT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self.year = data["year"]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data["name"]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self.city = data["city"]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self.flights = [] # List of flights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self.total_workers = 0 # Workforce for this carrier</a:t>
            </a:r>
            <a:endParaRPr sz="1800"/>
          </a:p>
        </p:txBody>
      </p:sp>
      <p:pic>
        <p:nvPicPr>
          <p:cNvPr id="245" name="Google Shape;245;p4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class instances with dictionaries</a:t>
            </a:r>
            <a:endParaRPr/>
          </a:p>
        </p:txBody>
      </p:sp>
      <p:sp>
        <p:nvSpPr>
          <p:cNvPr id="251" name="Google Shape;251;p50"/>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We’ll use classmethods to interact with our database in a few weeks and staticmethods to perform validations.  Here is how we create an instance of the Carrier class with a dictionary.</a:t>
            </a:r>
            <a:endParaRPr sz="1800"/>
          </a:p>
          <a:p>
            <a:pPr indent="0" lvl="0" marL="0" rtl="0" algn="l">
              <a:spcBef>
                <a:spcPts val="0"/>
              </a:spcBef>
              <a:spcAft>
                <a:spcPts val="0"/>
              </a:spcAft>
              <a:buNone/>
            </a:pPr>
            <a:r>
              <a:rPr lang="en" sz="1200">
                <a:latin typeface="Courier New"/>
                <a:ea typeface="Courier New"/>
                <a:cs typeface="Courier New"/>
                <a:sym typeface="Courier New"/>
              </a:rPr>
              <a:t>class Carrier: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Other methods omitted for brevity</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@classmethod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get_all_carriers(cls):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results =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"id": 1, "year": 1934, "name": "Alaska", "city": "Seattle"},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{"id": 2, "year": 2022, "name": "CD Airlines", "city": "Dojo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 List of dictionaries - hard-coded to demonstrate; this will be done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later by a query to your </a:t>
            </a:r>
            <a:r>
              <a:rPr lang="en" sz="1200">
                <a:latin typeface="Courier New"/>
                <a:ea typeface="Courier New"/>
                <a:cs typeface="Courier New"/>
                <a:sym typeface="Courier New"/>
              </a:rPr>
              <a:t>database</a:t>
            </a:r>
            <a:r>
              <a:rPr lang="en" sz="1200">
                <a:latin typeface="Courier New"/>
                <a:ea typeface="Courier New"/>
                <a:cs typeface="Courier New"/>
                <a:sym typeface="Courier New"/>
              </a:rPr>
              <a:t> in the future</a:t>
            </a:r>
            <a:br>
              <a:rPr lang="en" sz="1200">
                <a:latin typeface="Courier New"/>
                <a:ea typeface="Courier New"/>
                <a:cs typeface="Courier New"/>
                <a:sym typeface="Courier New"/>
              </a:rPr>
            </a:br>
            <a:r>
              <a:rPr lang="en" sz="1200">
                <a:latin typeface="Courier New"/>
                <a:ea typeface="Courier New"/>
                <a:cs typeface="Courier New"/>
                <a:sym typeface="Courier New"/>
              </a:rPr>
              <a:t>        carrier_instances = [] # List will hold instances of Carriers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for this_dictionary in results: # Loop through each dictionary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Create instance of Carrier class by using cls()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this_carrier_instance = cls(this_dictionary)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carrier_instances.append(this_carrier_instance) # Add to 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carrier_instances</a:t>
            </a:r>
            <a:endParaRPr sz="1200">
              <a:latin typeface="Courier New"/>
              <a:ea typeface="Courier New"/>
              <a:cs typeface="Courier New"/>
              <a:sym typeface="Courier New"/>
            </a:endParaRPr>
          </a:p>
        </p:txBody>
      </p:sp>
      <p:pic>
        <p:nvPicPr>
          <p:cNvPr id="252" name="Google Shape;252;p5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1"/>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creating class instances with dictionaries</a:t>
            </a:r>
            <a:endParaRPr sz="4500"/>
          </a:p>
        </p:txBody>
      </p:sp>
      <p:pic>
        <p:nvPicPr>
          <p:cNvPr id="258" name="Google Shape;258;p5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62" name="Shape 262"/>
        <p:cNvGrpSpPr/>
        <p:nvPr/>
      </p:nvGrpSpPr>
      <p:grpSpPr>
        <a:xfrm>
          <a:off x="0" y="0"/>
          <a:ext cx="0" cy="0"/>
          <a:chOff x="0" y="0"/>
          <a:chExt cx="0" cy="0"/>
        </a:xfrm>
      </p:grpSpPr>
      <p:sp>
        <p:nvSpPr>
          <p:cNvPr id="263" name="Google Shape;263;p52"/>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Bonus/group exercises</a:t>
            </a:r>
            <a:endParaRPr sz="4500"/>
          </a:p>
        </p:txBody>
      </p:sp>
      <p:pic>
        <p:nvPicPr>
          <p:cNvPr id="264" name="Google Shape;264;p5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68" name="Shape 268"/>
        <p:cNvGrpSpPr/>
        <p:nvPr/>
      </p:nvGrpSpPr>
      <p:grpSpPr>
        <a:xfrm>
          <a:off x="0" y="0"/>
          <a:ext cx="0" cy="0"/>
          <a:chOff x="0" y="0"/>
          <a:chExt cx="0" cy="0"/>
        </a:xfrm>
      </p:grpSpPr>
      <p:sp>
        <p:nvSpPr>
          <p:cNvPr id="269" name="Google Shape;269;p5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1 - List/dictionary review</a:t>
            </a:r>
            <a:endParaRPr/>
          </a:p>
        </p:txBody>
      </p:sp>
      <p:sp>
        <p:nvSpPr>
          <p:cNvPr id="270" name="Google Shape;270;p53"/>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Here are two variables:</a:t>
            </a:r>
            <a:endParaRPr sz="1800"/>
          </a:p>
          <a:p>
            <a:pPr indent="0" lvl="0" marL="0" rtl="0" algn="l">
              <a:spcBef>
                <a:spcPts val="0"/>
              </a:spcBef>
              <a:spcAft>
                <a:spcPts val="0"/>
              </a:spcAft>
              <a:buNone/>
            </a:pPr>
            <a:r>
              <a:rPr lang="en" sz="900">
                <a:latin typeface="Courier New"/>
                <a:ea typeface="Courier New"/>
                <a:cs typeface="Courier New"/>
                <a:sym typeface="Courier New"/>
              </a:rPr>
              <a:t>user_info =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"name": "Adrian",</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"clubs": ["Chess","Bowling","Trivia"],</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"age": 23,</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"is_married": False</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state_list =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"name": "Oregon",</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"nickname": "Beaver State",</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"lakes": ["Crater Lake"]</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"name": "Nevada",</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"nickname": "Battle Born State",</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"lakes": ["Lake Tahoe", "Lake Mead", "Pyramid Lake"]</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"name": "Utah",</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"nickname": "Beehive State",</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"lakes": ["Great Salt Lake","Lake Powell"]</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pic>
        <p:nvPicPr>
          <p:cNvPr id="271" name="Google Shape;271;p5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Lecture agenda:</a:t>
            </a:r>
            <a:endParaRPr/>
          </a:p>
        </p:txBody>
      </p:sp>
      <p:sp>
        <p:nvSpPr>
          <p:cNvPr id="91" name="Google Shape;91;p27"/>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Char char="●"/>
            </a:pPr>
            <a:r>
              <a:rPr lang="en" sz="1800"/>
              <a:t>More on class variables</a:t>
            </a:r>
            <a:endParaRPr sz="1800"/>
          </a:p>
          <a:p>
            <a:pPr indent="-342900" lvl="0" marL="457200" rtl="0" algn="l">
              <a:spcBef>
                <a:spcPts val="0"/>
              </a:spcBef>
              <a:spcAft>
                <a:spcPts val="0"/>
              </a:spcAft>
              <a:buSzPts val="1800"/>
              <a:buChar char="●"/>
            </a:pPr>
            <a:r>
              <a:rPr lang="en" sz="1800"/>
              <a:t>Class methods</a:t>
            </a:r>
            <a:endParaRPr sz="1800"/>
          </a:p>
          <a:p>
            <a:pPr indent="-342900" lvl="0" marL="457200" rtl="0" algn="l">
              <a:spcBef>
                <a:spcPts val="0"/>
              </a:spcBef>
              <a:spcAft>
                <a:spcPts val="0"/>
              </a:spcAft>
              <a:buSzPts val="1800"/>
              <a:buChar char="●"/>
            </a:pPr>
            <a:r>
              <a:rPr lang="en" sz="1800"/>
              <a:t>Static methods</a:t>
            </a:r>
            <a:endParaRPr sz="1800"/>
          </a:p>
          <a:p>
            <a:pPr indent="-342900" lvl="0" marL="457200" rtl="0" algn="l">
              <a:spcBef>
                <a:spcPts val="0"/>
              </a:spcBef>
              <a:spcAft>
                <a:spcPts val="0"/>
              </a:spcAft>
              <a:buSzPts val="1800"/>
              <a:buChar char="●"/>
            </a:pPr>
            <a:r>
              <a:rPr lang="en" sz="1800"/>
              <a:t>Linking classes together (IMPORTANT for the second half of the course!)</a:t>
            </a:r>
            <a:endParaRPr sz="1800"/>
          </a:p>
          <a:p>
            <a:pPr indent="-342900" lvl="0" marL="457200" rtl="0" algn="l">
              <a:spcBef>
                <a:spcPts val="0"/>
              </a:spcBef>
              <a:spcAft>
                <a:spcPts val="0"/>
              </a:spcAft>
              <a:buSzPts val="1800"/>
              <a:buChar char="●"/>
            </a:pPr>
            <a:r>
              <a:rPr lang="en" sz="1800"/>
              <a:t>Creating classes - using a dictionary (IMPORTANT for the second half of the course!), if time permits</a:t>
            </a:r>
            <a:endParaRPr sz="1800"/>
          </a:p>
        </p:txBody>
      </p:sp>
      <p:pic>
        <p:nvPicPr>
          <p:cNvPr id="92" name="Google Shape;92;p2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75" name="Shape 275"/>
        <p:cNvGrpSpPr/>
        <p:nvPr/>
      </p:nvGrpSpPr>
      <p:grpSpPr>
        <a:xfrm>
          <a:off x="0" y="0"/>
          <a:ext cx="0" cy="0"/>
          <a:chOff x="0" y="0"/>
          <a:chExt cx="0" cy="0"/>
        </a:xfrm>
      </p:grpSpPr>
      <p:sp>
        <p:nvSpPr>
          <p:cNvPr id="276" name="Google Shape;276;p5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1 - List/dictionary review</a:t>
            </a:r>
            <a:endParaRPr/>
          </a:p>
        </p:txBody>
      </p:sp>
      <p:sp>
        <p:nvSpPr>
          <p:cNvPr id="277" name="Google Shape;277;p54"/>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Print the following:</a:t>
            </a:r>
            <a:endParaRPr sz="1800"/>
          </a:p>
          <a:p>
            <a:pPr indent="-342900" lvl="0" marL="457200" rtl="0" algn="l">
              <a:spcBef>
                <a:spcPts val="0"/>
              </a:spcBef>
              <a:spcAft>
                <a:spcPts val="0"/>
              </a:spcAft>
              <a:buSzPts val="1800"/>
              <a:buAutoNum type="arabicPeriod"/>
            </a:pPr>
            <a:r>
              <a:rPr lang="en" sz="1800"/>
              <a:t>The name “Adrian” from user_info</a:t>
            </a:r>
            <a:endParaRPr sz="1800"/>
          </a:p>
          <a:p>
            <a:pPr indent="-342900" lvl="0" marL="457200" rtl="0" algn="l">
              <a:spcBef>
                <a:spcPts val="0"/>
              </a:spcBef>
              <a:spcAft>
                <a:spcPts val="0"/>
              </a:spcAft>
              <a:buSzPts val="1800"/>
              <a:buAutoNum type="arabicPeriod"/>
            </a:pPr>
            <a:r>
              <a:rPr lang="en" sz="1800"/>
              <a:t>The entire list of clubs from user_info, as in the output should be ["Chess","Bowling","Trivia"]</a:t>
            </a:r>
            <a:endParaRPr sz="1800"/>
          </a:p>
          <a:p>
            <a:pPr indent="-342900" lvl="0" marL="457200" rtl="0" algn="l">
              <a:spcBef>
                <a:spcPts val="0"/>
              </a:spcBef>
              <a:spcAft>
                <a:spcPts val="0"/>
              </a:spcAft>
              <a:buSzPts val="1800"/>
              <a:buAutoNum type="arabicPeriod"/>
            </a:pPr>
            <a:r>
              <a:rPr lang="en" sz="1800"/>
              <a:t>“Trivia” by accessing that element in the list of clubs</a:t>
            </a:r>
            <a:endParaRPr sz="1800"/>
          </a:p>
          <a:p>
            <a:pPr indent="-342900" lvl="0" marL="457200" rtl="0" algn="l">
              <a:spcBef>
                <a:spcPts val="0"/>
              </a:spcBef>
              <a:spcAft>
                <a:spcPts val="0"/>
              </a:spcAft>
              <a:buSzPts val="1800"/>
              <a:buAutoNum type="arabicPeriod"/>
            </a:pPr>
            <a:r>
              <a:rPr lang="en" sz="1800"/>
              <a:t>The dictionary for Oregon</a:t>
            </a:r>
            <a:endParaRPr sz="1800"/>
          </a:p>
          <a:p>
            <a:pPr indent="-342900" lvl="0" marL="457200" rtl="0" algn="l">
              <a:spcBef>
                <a:spcPts val="0"/>
              </a:spcBef>
              <a:spcAft>
                <a:spcPts val="0"/>
              </a:spcAft>
              <a:buSzPts val="1800"/>
              <a:buAutoNum type="arabicPeriod"/>
            </a:pPr>
            <a:r>
              <a:rPr lang="en" sz="1800"/>
              <a:t>Nevada’s nickname from state_list</a:t>
            </a:r>
            <a:endParaRPr sz="1800"/>
          </a:p>
          <a:p>
            <a:pPr indent="-342900" lvl="0" marL="457200" rtl="0" algn="l">
              <a:spcBef>
                <a:spcPts val="0"/>
              </a:spcBef>
              <a:spcAft>
                <a:spcPts val="0"/>
              </a:spcAft>
              <a:buSzPts val="1800"/>
              <a:buAutoNum type="arabicPeriod"/>
            </a:pPr>
            <a:r>
              <a:rPr lang="en" sz="1800"/>
              <a:t>All of Utah’s lakes with a loop</a:t>
            </a:r>
            <a:endParaRPr sz="1200">
              <a:latin typeface="Courier New"/>
              <a:ea typeface="Courier New"/>
              <a:cs typeface="Courier New"/>
              <a:sym typeface="Courier New"/>
            </a:endParaRPr>
          </a:p>
        </p:txBody>
      </p:sp>
      <p:pic>
        <p:nvPicPr>
          <p:cNvPr id="278" name="Google Shape;278;p5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82" name="Shape 282"/>
        <p:cNvGrpSpPr/>
        <p:nvPr/>
      </p:nvGrpSpPr>
      <p:grpSpPr>
        <a:xfrm>
          <a:off x="0" y="0"/>
          <a:ext cx="0" cy="0"/>
          <a:chOff x="0" y="0"/>
          <a:chExt cx="0" cy="0"/>
        </a:xfrm>
      </p:grpSpPr>
      <p:sp>
        <p:nvSpPr>
          <p:cNvPr id="283" name="Google Shape;283;p5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1 - ANSWERS</a:t>
            </a:r>
            <a:endParaRPr/>
          </a:p>
        </p:txBody>
      </p:sp>
      <p:sp>
        <p:nvSpPr>
          <p:cNvPr id="284" name="Google Shape;284;p55"/>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print(user_info["name"])</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print(user_info["clubs"])</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print(user_info["clubs"][2])</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print(state_list[0])</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 sz="1600">
                <a:latin typeface="Courier New"/>
                <a:ea typeface="Courier New"/>
                <a:cs typeface="Courier New"/>
                <a:sym typeface="Courier New"/>
              </a:rPr>
              <a:t>print(state_list[1]["nickname"])</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for lake in state_list[2]["lakes"]:</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print(lake)</a:t>
            </a:r>
            <a:endParaRPr sz="1600">
              <a:latin typeface="Courier New"/>
              <a:ea typeface="Courier New"/>
              <a:cs typeface="Courier New"/>
              <a:sym typeface="Courier New"/>
            </a:endParaRPr>
          </a:p>
          <a:p>
            <a:pPr indent="0" lvl="0" marL="457200" rtl="0" algn="l">
              <a:spcBef>
                <a:spcPts val="0"/>
              </a:spcBef>
              <a:spcAft>
                <a:spcPts val="0"/>
              </a:spcAft>
              <a:buNone/>
            </a:pPr>
            <a:r>
              <a:t/>
            </a:r>
            <a:endParaRPr sz="1800"/>
          </a:p>
        </p:txBody>
      </p:sp>
      <p:pic>
        <p:nvPicPr>
          <p:cNvPr id="285" name="Google Shape;285;p5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9" name="Shape 289"/>
        <p:cNvGrpSpPr/>
        <p:nvPr/>
      </p:nvGrpSpPr>
      <p:grpSpPr>
        <a:xfrm>
          <a:off x="0" y="0"/>
          <a:ext cx="0" cy="0"/>
          <a:chOff x="0" y="0"/>
          <a:chExt cx="0" cy="0"/>
        </a:xfrm>
      </p:grpSpPr>
      <p:sp>
        <p:nvSpPr>
          <p:cNvPr id="290" name="Google Shape;290;p5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More OOP practice</a:t>
            </a:r>
            <a:endParaRPr/>
          </a:p>
        </p:txBody>
      </p:sp>
      <p:sp>
        <p:nvSpPr>
          <p:cNvPr id="291" name="Google Shape;291;p56"/>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Define these two classes: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Manufacturer with these attributes to start (you will be adding more attributes):</a:t>
            </a:r>
            <a:endParaRPr sz="1600"/>
          </a:p>
          <a:p>
            <a:pPr indent="-330200" lvl="0" marL="457200" rtl="0" algn="l">
              <a:spcBef>
                <a:spcPts val="0"/>
              </a:spcBef>
              <a:spcAft>
                <a:spcPts val="0"/>
              </a:spcAft>
              <a:buSzPts val="1600"/>
              <a:buChar char="●"/>
            </a:pPr>
            <a:r>
              <a:rPr lang="en" sz="1600"/>
              <a:t>name - name of manufacturer</a:t>
            </a:r>
            <a:endParaRPr sz="1600"/>
          </a:p>
          <a:p>
            <a:pPr indent="-330200" lvl="0" marL="457200" rtl="0" algn="l">
              <a:spcBef>
                <a:spcPts val="0"/>
              </a:spcBef>
              <a:spcAft>
                <a:spcPts val="0"/>
              </a:spcAft>
              <a:buSzPts val="1600"/>
              <a:buChar char="●"/>
            </a:pPr>
            <a:r>
              <a:rPr lang="en" sz="1600"/>
              <a:t>year - year it was founded</a:t>
            </a:r>
            <a:endParaRPr sz="1600"/>
          </a:p>
          <a:p>
            <a:pPr indent="-330200" lvl="0" marL="457200" rtl="0" algn="l">
              <a:spcBef>
                <a:spcPts val="0"/>
              </a:spcBef>
              <a:spcAft>
                <a:spcPts val="0"/>
              </a:spcAft>
              <a:buSzPts val="1600"/>
              <a:buChar char="●"/>
            </a:pPr>
            <a:r>
              <a:rPr lang="en" sz="1600"/>
              <a:t>city - where its headquarters are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Vehicle with these attributes to start</a:t>
            </a:r>
            <a:r>
              <a:rPr lang="en" sz="1600"/>
              <a:t> (you will be adding more attributes):</a:t>
            </a:r>
            <a:endParaRPr sz="1600"/>
          </a:p>
          <a:p>
            <a:pPr indent="-330200" lvl="0" marL="457200" rtl="0" algn="l">
              <a:spcBef>
                <a:spcPts val="0"/>
              </a:spcBef>
              <a:spcAft>
                <a:spcPts val="0"/>
              </a:spcAft>
              <a:buSzPts val="1600"/>
              <a:buChar char="●"/>
            </a:pPr>
            <a:r>
              <a:rPr lang="en" sz="1600"/>
              <a:t>name - model name for the vehicle (e.g. Corvette, Prius)</a:t>
            </a:r>
            <a:endParaRPr sz="1600"/>
          </a:p>
          <a:p>
            <a:pPr indent="-330200" lvl="0" marL="457200" rtl="0" algn="l">
              <a:spcBef>
                <a:spcPts val="0"/>
              </a:spcBef>
              <a:spcAft>
                <a:spcPts val="0"/>
              </a:spcAft>
              <a:buSzPts val="1600"/>
              <a:buChar char="●"/>
            </a:pPr>
            <a:r>
              <a:rPr lang="en" sz="1600"/>
              <a:t>year - year it was first produced</a:t>
            </a:r>
            <a:endParaRPr sz="1600"/>
          </a:p>
          <a:p>
            <a:pPr indent="-330200" lvl="0" marL="457200" rtl="0" algn="l">
              <a:spcBef>
                <a:spcPts val="0"/>
              </a:spcBef>
              <a:spcAft>
                <a:spcPts val="0"/>
              </a:spcAft>
              <a:buSzPts val="1600"/>
              <a:buChar char="●"/>
            </a:pPr>
            <a:r>
              <a:rPr lang="en" sz="1600"/>
              <a:t>color - default color for the vehicle</a:t>
            </a:r>
            <a:endParaRPr sz="1600"/>
          </a:p>
          <a:p>
            <a:pPr indent="-330200" lvl="1" marL="914400" rtl="0" algn="l">
              <a:spcBef>
                <a:spcPts val="0"/>
              </a:spcBef>
              <a:spcAft>
                <a:spcPts val="0"/>
              </a:spcAft>
              <a:buSzPts val="1600"/>
              <a:buChar char="○"/>
            </a:pPr>
            <a:r>
              <a:rPr lang="en" sz="1600"/>
              <a:t>allow for it to be </a:t>
            </a:r>
            <a:r>
              <a:rPr lang="en" sz="1600"/>
              <a:t>optional</a:t>
            </a:r>
            <a:r>
              <a:rPr lang="en" sz="1600"/>
              <a:t>, but give a default color of “White” if not specified</a:t>
            </a:r>
            <a:endParaRPr sz="1600"/>
          </a:p>
          <a:p>
            <a:pPr indent="-330200" lvl="0" marL="457200" rtl="0" algn="l">
              <a:spcBef>
                <a:spcPts val="0"/>
              </a:spcBef>
              <a:spcAft>
                <a:spcPts val="0"/>
              </a:spcAft>
              <a:buSzPts val="1600"/>
              <a:buChar char="●"/>
            </a:pPr>
            <a:r>
              <a:rPr lang="en" sz="1600"/>
              <a:t>Is_running - boolean set to False initially that determines if the car is running (HINT: do you really need to pass this in?)</a:t>
            </a:r>
            <a:endParaRPr sz="1600"/>
          </a:p>
        </p:txBody>
      </p:sp>
      <p:pic>
        <p:nvPicPr>
          <p:cNvPr id="292" name="Google Shape;292;p5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6" name="Shape 296"/>
        <p:cNvGrpSpPr/>
        <p:nvPr/>
      </p:nvGrpSpPr>
      <p:grpSpPr>
        <a:xfrm>
          <a:off x="0" y="0"/>
          <a:ext cx="0" cy="0"/>
          <a:chOff x="0" y="0"/>
          <a:chExt cx="0" cy="0"/>
        </a:xfrm>
      </p:grpSpPr>
      <p:sp>
        <p:nvSpPr>
          <p:cNvPr id="297" name="Google Shape;297;p5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More OOP practice</a:t>
            </a:r>
            <a:endParaRPr/>
          </a:p>
        </p:txBody>
      </p:sp>
      <p:sp>
        <p:nvSpPr>
          <p:cNvPr id="298" name="Google Shape;298;p57"/>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sz="1600"/>
              <a:t>Add these methods (ALLOW for chaining!):</a:t>
            </a:r>
            <a:endParaRPr b="1" sz="1600"/>
          </a:p>
          <a:p>
            <a:pPr indent="0" lvl="0" marL="0" rtl="0" algn="l">
              <a:spcBef>
                <a:spcPts val="0"/>
              </a:spcBef>
              <a:spcAft>
                <a:spcPts val="0"/>
              </a:spcAft>
              <a:buNone/>
            </a:pPr>
            <a:r>
              <a:rPr b="1" lang="en" sz="1600"/>
              <a:t>Manufacturer</a:t>
            </a:r>
            <a:r>
              <a:rPr b="1" lang="en" sz="1600"/>
              <a:t>:</a:t>
            </a:r>
            <a:endParaRPr b="1" sz="1600"/>
          </a:p>
          <a:p>
            <a:pPr indent="-330200" lvl="0" marL="457200" rtl="0" algn="l">
              <a:spcBef>
                <a:spcPts val="0"/>
              </a:spcBef>
              <a:spcAft>
                <a:spcPts val="0"/>
              </a:spcAft>
              <a:buSzPts val="1600"/>
              <a:buChar char="-"/>
            </a:pPr>
            <a:r>
              <a:rPr lang="en" sz="1600"/>
              <a:t>add_vehicle - accepts an instance of the Vehicle class as input and adds it to a list of vehicles that the manufacturer makes (HINT: How can we hold </a:t>
            </a:r>
            <a:r>
              <a:rPr lang="en" sz="1600"/>
              <a:t>multiple</a:t>
            </a:r>
            <a:r>
              <a:rPr lang="en" sz="1600"/>
              <a:t> vehicles for each manufacturer?  What’s a good starting value?)</a:t>
            </a:r>
            <a:endParaRPr sz="1600"/>
          </a:p>
          <a:p>
            <a:pPr indent="0" lvl="0" marL="0" rtl="0" algn="l">
              <a:spcBef>
                <a:spcPts val="0"/>
              </a:spcBef>
              <a:spcAft>
                <a:spcPts val="0"/>
              </a:spcAft>
              <a:buNone/>
            </a:pPr>
            <a:r>
              <a:rPr b="1" lang="en" sz="1600"/>
              <a:t>Vehicle:</a:t>
            </a:r>
            <a:endParaRPr b="1" sz="1600"/>
          </a:p>
          <a:p>
            <a:pPr indent="-330200" lvl="0" marL="457200" rtl="0" algn="l">
              <a:spcBef>
                <a:spcPts val="0"/>
              </a:spcBef>
              <a:spcAft>
                <a:spcPts val="0"/>
              </a:spcAft>
              <a:buSzPts val="1600"/>
              <a:buChar char="-"/>
            </a:pPr>
            <a:r>
              <a:rPr lang="en" sz="1600"/>
              <a:t>start_vehicle - set is_running to True</a:t>
            </a:r>
            <a:endParaRPr sz="1600"/>
          </a:p>
          <a:p>
            <a:pPr indent="-330200" lvl="0" marL="457200" rtl="0" algn="l">
              <a:spcBef>
                <a:spcPts val="0"/>
              </a:spcBef>
              <a:spcAft>
                <a:spcPts val="0"/>
              </a:spcAft>
              <a:buSzPts val="1600"/>
              <a:buChar char="-"/>
            </a:pPr>
            <a:r>
              <a:rPr lang="en" sz="1600"/>
              <a:t>stop_vehicle - set is_running to False</a:t>
            </a:r>
            <a:endParaRPr sz="1600"/>
          </a:p>
          <a:p>
            <a:pPr indent="-330200" lvl="0" marL="457200" rtl="0" algn="l">
              <a:spcBef>
                <a:spcPts val="0"/>
              </a:spcBef>
              <a:spcAft>
                <a:spcPts val="0"/>
              </a:spcAft>
              <a:buSzPts val="1600"/>
              <a:buChar char="-"/>
            </a:pPr>
            <a:r>
              <a:rPr lang="en" sz="1600"/>
              <a:t>link_manufacturer - accepts an instance of the Manufacturer class and sets a new attribute called maker that links this manufacturer to this vehicle (use None for a default value for “maker”)</a:t>
            </a:r>
            <a:endParaRPr sz="1600"/>
          </a:p>
          <a:p>
            <a:pPr indent="-330200" lvl="0" marL="457200" rtl="0" algn="l">
              <a:spcBef>
                <a:spcPts val="0"/>
              </a:spcBef>
              <a:spcAft>
                <a:spcPts val="0"/>
              </a:spcAft>
              <a:buSzPts val="1600"/>
              <a:buChar char="-"/>
            </a:pPr>
            <a:r>
              <a:rPr lang="en" sz="1600"/>
              <a:t>drive - accept a number as input and:</a:t>
            </a:r>
            <a:endParaRPr sz="1600"/>
          </a:p>
          <a:p>
            <a:pPr indent="-330200" lvl="1" marL="914400" rtl="0" algn="l">
              <a:spcBef>
                <a:spcPts val="0"/>
              </a:spcBef>
              <a:spcAft>
                <a:spcPts val="0"/>
              </a:spcAft>
              <a:buSzPts val="1600"/>
              <a:buChar char="-"/>
            </a:pPr>
            <a:r>
              <a:rPr lang="en" sz="1600"/>
              <a:t>Add it to the total miles driven if is_running is True</a:t>
            </a:r>
            <a:endParaRPr sz="1600"/>
          </a:p>
          <a:p>
            <a:pPr indent="-330200" lvl="1" marL="914400" rtl="0" algn="l">
              <a:spcBef>
                <a:spcPts val="0"/>
              </a:spcBef>
              <a:spcAft>
                <a:spcPts val="0"/>
              </a:spcAft>
              <a:buSzPts val="1600"/>
              <a:buChar char="-"/>
            </a:pPr>
            <a:r>
              <a:rPr lang="en" sz="1600"/>
              <a:t>print("Not moving") if is_running is False</a:t>
            </a:r>
            <a:endParaRPr sz="1600"/>
          </a:p>
          <a:p>
            <a:pPr indent="-330200" lvl="1" marL="914400" rtl="0" algn="l">
              <a:spcBef>
                <a:spcPts val="0"/>
              </a:spcBef>
              <a:spcAft>
                <a:spcPts val="0"/>
              </a:spcAft>
              <a:buSzPts val="1600"/>
              <a:buChar char="-"/>
            </a:pPr>
            <a:r>
              <a:rPr lang="en" sz="1600"/>
              <a:t>HINT: How can we keep track of the total mileage for each car?</a:t>
            </a:r>
            <a:endParaRPr sz="1600"/>
          </a:p>
        </p:txBody>
      </p:sp>
      <p:pic>
        <p:nvPicPr>
          <p:cNvPr id="299" name="Google Shape;299;p5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03" name="Shape 303"/>
        <p:cNvGrpSpPr/>
        <p:nvPr/>
      </p:nvGrpSpPr>
      <p:grpSpPr>
        <a:xfrm>
          <a:off x="0" y="0"/>
          <a:ext cx="0" cy="0"/>
          <a:chOff x="0" y="0"/>
          <a:chExt cx="0" cy="0"/>
        </a:xfrm>
      </p:grpSpPr>
      <p:sp>
        <p:nvSpPr>
          <p:cNvPr id="304" name="Google Shape;304;p5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More OOP practice</a:t>
            </a:r>
            <a:endParaRPr/>
          </a:p>
        </p:txBody>
      </p:sp>
      <p:sp>
        <p:nvSpPr>
          <p:cNvPr id="305" name="Google Shape;305;p58"/>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Add this </a:t>
            </a:r>
            <a:r>
              <a:rPr lang="en" sz="1800"/>
              <a:t>class variable to the Manufacturer class:</a:t>
            </a:r>
            <a:endParaRPr sz="1800"/>
          </a:p>
          <a:p>
            <a:pPr indent="-342900" lvl="0" marL="457200" rtl="0" algn="l">
              <a:spcBef>
                <a:spcPts val="0"/>
              </a:spcBef>
              <a:spcAft>
                <a:spcPts val="0"/>
              </a:spcAft>
              <a:buSzPts val="1800"/>
              <a:buChar char="-"/>
            </a:pPr>
            <a:r>
              <a:rPr lang="en" sz="1800"/>
              <a:t>administration - set it equal to “NHTSA”.</a:t>
            </a:r>
            <a:endParaRPr sz="1800"/>
          </a:p>
          <a:p>
            <a:pPr indent="0" lvl="0" marL="0" rtl="0" algn="l">
              <a:spcBef>
                <a:spcPts val="0"/>
              </a:spcBef>
              <a:spcAft>
                <a:spcPts val="0"/>
              </a:spcAft>
              <a:buNone/>
            </a:pPr>
            <a:r>
              <a:rPr lang="en" sz="1800"/>
              <a:t>Add this class method to the Manufacturer class:</a:t>
            </a:r>
            <a:endParaRPr sz="1800"/>
          </a:p>
          <a:p>
            <a:pPr indent="-342900" lvl="0" marL="457200" rtl="0" algn="l">
              <a:spcBef>
                <a:spcPts val="0"/>
              </a:spcBef>
              <a:spcAft>
                <a:spcPts val="0"/>
              </a:spcAft>
              <a:buSzPts val="1800"/>
              <a:buChar char="-"/>
            </a:pPr>
            <a:r>
              <a:rPr lang="en" sz="1800"/>
              <a:t>rename_admin - take a string as input and replaces the value of the administration variable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Add this static method to the Vehicle class:</a:t>
            </a:r>
            <a:endParaRPr sz="1800"/>
          </a:p>
          <a:p>
            <a:pPr indent="-342900" lvl="0" marL="457200" rtl="0" algn="l">
              <a:spcBef>
                <a:spcPts val="0"/>
              </a:spcBef>
              <a:spcAft>
                <a:spcPts val="0"/>
              </a:spcAft>
              <a:buSzPts val="1800"/>
              <a:buChar char="-"/>
            </a:pPr>
            <a:r>
              <a:rPr lang="en" sz="1800"/>
              <a:t>is_warranty_expired - accept two numbers as input: miles_driven and miles_available,</a:t>
            </a:r>
            <a:endParaRPr sz="1800"/>
          </a:p>
          <a:p>
            <a:pPr indent="-342900" lvl="1" marL="914400" rtl="0" algn="l">
              <a:spcBef>
                <a:spcPts val="0"/>
              </a:spcBef>
              <a:spcAft>
                <a:spcPts val="0"/>
              </a:spcAft>
              <a:buSzPts val="1800"/>
              <a:buChar char="-"/>
            </a:pPr>
            <a:r>
              <a:rPr lang="en" sz="1800"/>
              <a:t>If miles_driven is smaller or equal to miles_available, return False, otherwise return True</a:t>
            </a:r>
            <a:endParaRPr sz="1800"/>
          </a:p>
        </p:txBody>
      </p:sp>
      <p:pic>
        <p:nvPicPr>
          <p:cNvPr id="306" name="Google Shape;306;p5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0" name="Shape 310"/>
        <p:cNvGrpSpPr/>
        <p:nvPr/>
      </p:nvGrpSpPr>
      <p:grpSpPr>
        <a:xfrm>
          <a:off x="0" y="0"/>
          <a:ext cx="0" cy="0"/>
          <a:chOff x="0" y="0"/>
          <a:chExt cx="0" cy="0"/>
        </a:xfrm>
      </p:grpSpPr>
      <p:sp>
        <p:nvSpPr>
          <p:cNvPr id="311" name="Google Shape;311;p5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More OOP practice</a:t>
            </a:r>
            <a:endParaRPr/>
          </a:p>
        </p:txBody>
      </p:sp>
      <p:sp>
        <p:nvSpPr>
          <p:cNvPr id="312" name="Google Shape;312;p59"/>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Now create one manufacturer and 2 vehicles.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Link both vehicles to this manufacturer using your add_vehicle method.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Write a loop that prints the name of each vehicle for that manufacturer.</a:t>
            </a:r>
            <a:endParaRPr sz="1800"/>
          </a:p>
        </p:txBody>
      </p:sp>
      <p:pic>
        <p:nvPicPr>
          <p:cNvPr id="313" name="Google Shape;313;p5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17" name="Shape 317"/>
        <p:cNvGrpSpPr/>
        <p:nvPr/>
      </p:nvGrpSpPr>
      <p:grpSpPr>
        <a:xfrm>
          <a:off x="0" y="0"/>
          <a:ext cx="0" cy="0"/>
          <a:chOff x="0" y="0"/>
          <a:chExt cx="0" cy="0"/>
        </a:xfrm>
      </p:grpSpPr>
      <p:sp>
        <p:nvSpPr>
          <p:cNvPr id="318" name="Google Shape;318;p6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ANSWERS</a:t>
            </a:r>
            <a:endParaRPr/>
          </a:p>
        </p:txBody>
      </p:sp>
      <p:sp>
        <p:nvSpPr>
          <p:cNvPr id="319" name="Google Shape;319;p60"/>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latin typeface="Courier New"/>
                <a:ea typeface="Courier New"/>
                <a:cs typeface="Courier New"/>
                <a:sym typeface="Courier New"/>
              </a:rPr>
              <a:t>class Manufacturer: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administration = "NHTSA"</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name, year,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self.year = year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self.city = 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self.vehicles = []  # Starting value is an empty list that will hold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many vehicles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add_vehicle(self, new_vehicle):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self.vehicles.append(new_vehicle) # Add Vehicle to 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@classmethod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rename_admin(cls, new_name):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cls.administration = new_name</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p:txBody>
      </p:sp>
      <p:pic>
        <p:nvPicPr>
          <p:cNvPr id="320" name="Google Shape;320;p6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24" name="Shape 324"/>
        <p:cNvGrpSpPr/>
        <p:nvPr/>
      </p:nvGrpSpPr>
      <p:grpSpPr>
        <a:xfrm>
          <a:off x="0" y="0"/>
          <a:ext cx="0" cy="0"/>
          <a:chOff x="0" y="0"/>
          <a:chExt cx="0" cy="0"/>
        </a:xfrm>
      </p:grpSpPr>
      <p:sp>
        <p:nvSpPr>
          <p:cNvPr id="325" name="Google Shape;325;p6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ANSWERS</a:t>
            </a:r>
            <a:endParaRPr/>
          </a:p>
        </p:txBody>
      </p:sp>
      <p:sp>
        <p:nvSpPr>
          <p:cNvPr id="326" name="Google Shape;326;p61"/>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latin typeface="Courier New"/>
                <a:ea typeface="Courier New"/>
                <a:cs typeface="Courier New"/>
                <a:sym typeface="Courier New"/>
              </a:rPr>
              <a:t>class Vehicle: </a:t>
            </a:r>
            <a:r>
              <a:rPr b="1" lang="en" sz="1200">
                <a:latin typeface="Courier New"/>
                <a:ea typeface="Courier New"/>
                <a:cs typeface="Courier New"/>
                <a:sym typeface="Courier New"/>
              </a:rPr>
              <a:t># Continues on next slide!!</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name, year, color = "White"):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self.name = 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self.year = year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self.color = color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self.is_running = False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self.maker = None # Placeholder holding a Manufacturer making this car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self.mileage = 0 # New attribute that holds how many miles this vehicle has been driven</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start_vehicle(self):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self.is_running = True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stop_vehicle(self):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self.is_running = False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link_manufacturer(self, some_manufacturer):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self.maker = some_manufacturer # Link Manufacturer to Vehicle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p:txBody>
      </p:sp>
      <p:pic>
        <p:nvPicPr>
          <p:cNvPr id="327" name="Google Shape;327;p6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31" name="Shape 331"/>
        <p:cNvGrpSpPr/>
        <p:nvPr/>
      </p:nvGrpSpPr>
      <p:grpSpPr>
        <a:xfrm>
          <a:off x="0" y="0"/>
          <a:ext cx="0" cy="0"/>
          <a:chOff x="0" y="0"/>
          <a:chExt cx="0" cy="0"/>
        </a:xfrm>
      </p:grpSpPr>
      <p:sp>
        <p:nvSpPr>
          <p:cNvPr id="332" name="Google Shape;332;p6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ANSWERS</a:t>
            </a:r>
            <a:endParaRPr/>
          </a:p>
        </p:txBody>
      </p:sp>
      <p:sp>
        <p:nvSpPr>
          <p:cNvPr id="333" name="Google Shape;333;p62"/>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latin typeface="Courier New"/>
                <a:ea typeface="Courier New"/>
                <a:cs typeface="Courier New"/>
                <a:sym typeface="Courier New"/>
              </a:rPr>
              <a:t>class Vehicle: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Previous methods are in last slide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drive(self, miles):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self.is_running: # If is_running is true (notice the self!)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self.mileage += miles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print("Not moving")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@staticmethod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is_warranty_expired(miles_driven, miles_available):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miles_driven &gt; miles_available: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True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 # &lt;= miles_available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False</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p:txBody>
      </p:sp>
      <p:pic>
        <p:nvPicPr>
          <p:cNvPr id="334" name="Google Shape;334;p6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38" name="Shape 338"/>
        <p:cNvGrpSpPr/>
        <p:nvPr/>
      </p:nvGrpSpPr>
      <p:grpSpPr>
        <a:xfrm>
          <a:off x="0" y="0"/>
          <a:ext cx="0" cy="0"/>
          <a:chOff x="0" y="0"/>
          <a:chExt cx="0" cy="0"/>
        </a:xfrm>
      </p:grpSpPr>
      <p:sp>
        <p:nvSpPr>
          <p:cNvPr id="339" name="Google Shape;339;p6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ANSWERS</a:t>
            </a:r>
            <a:endParaRPr/>
          </a:p>
        </p:txBody>
      </p:sp>
      <p:sp>
        <p:nvSpPr>
          <p:cNvPr id="340" name="Google Shape;340;p63"/>
          <p:cNvSpPr txBox="1"/>
          <p:nvPr>
            <p:ph idx="1" type="body"/>
          </p:nvPr>
        </p:nvSpPr>
        <p:spPr>
          <a:xfrm>
            <a:off x="637450" y="965175"/>
            <a:ext cx="7474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Testing:</a:t>
            </a:r>
            <a:endParaRPr sz="1800"/>
          </a:p>
          <a:p>
            <a:pPr indent="0" lvl="0" marL="0" rtl="0" algn="l">
              <a:spcBef>
                <a:spcPts val="0"/>
              </a:spcBef>
              <a:spcAft>
                <a:spcPts val="0"/>
              </a:spcAft>
              <a:buNone/>
            </a:pPr>
            <a:r>
              <a:rPr lang="en" sz="1200">
                <a:latin typeface="Courier New"/>
                <a:ea typeface="Courier New"/>
                <a:cs typeface="Courier New"/>
                <a:sym typeface="Courier New"/>
              </a:rPr>
              <a:t>ford = Manufacturer("Ford",1910,"Detroit")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fiesta = Vehicle("Fiesta",1985,"Blue")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mustang = Vehicle("Mustang",1953)</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ford.add_vehicle(fiesta).add_vehicle(mustang)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for vehicle in ford.vehicles: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print(vehicle.name)</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p:txBody>
      </p:sp>
      <p:pic>
        <p:nvPicPr>
          <p:cNvPr id="341" name="Google Shape;341;p6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8"/>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today?</a:t>
            </a:r>
            <a:endParaRPr sz="4500"/>
          </a:p>
        </p:txBody>
      </p:sp>
      <p:pic>
        <p:nvPicPr>
          <p:cNvPr id="98" name="Google Shape;98;p28"/>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99" name="Google Shape;99;p28"/>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100" name="Google Shape;100;p28"/>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101" name="Google Shape;101;p28"/>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on class variables</a:t>
            </a:r>
            <a:endParaRPr/>
          </a:p>
        </p:txBody>
      </p:sp>
      <p:sp>
        <p:nvSpPr>
          <p:cNvPr id="107" name="Google Shape;107;p29"/>
          <p:cNvSpPr txBox="1"/>
          <p:nvPr>
            <p:ph idx="1" type="body"/>
          </p:nvPr>
        </p:nvSpPr>
        <p:spPr>
          <a:xfrm>
            <a:off x="637449" y="965175"/>
            <a:ext cx="6671100" cy="3077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Why would class variables be useful?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Some attributes can be shared by every instance of a class.  For example, all movies get rated by the MPAA, so a class variable could be a rater for a Movie class.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Same with class methods - they can be performed by the class, such as changing the name of the rater, which is a class variable.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We’ll use class variables and methods a ton in a few weeks starting in Week 5!</a:t>
            </a:r>
            <a:endParaRPr sz="1800"/>
          </a:p>
        </p:txBody>
      </p:sp>
      <p:pic>
        <p:nvPicPr>
          <p:cNvPr id="108" name="Google Shape;108;p2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 variables</a:t>
            </a:r>
            <a:endParaRPr/>
          </a:p>
        </p:txBody>
      </p:sp>
      <p:sp>
        <p:nvSpPr>
          <p:cNvPr id="114" name="Google Shape;114;p30"/>
          <p:cNvSpPr txBox="1"/>
          <p:nvPr>
            <p:ph idx="1" type="body"/>
          </p:nvPr>
        </p:nvSpPr>
        <p:spPr>
          <a:xfrm>
            <a:off x="637449" y="965175"/>
            <a:ext cx="6671100" cy="3077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If you tried to access an instance method/attribute through a class, you can’t do 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Carrier.hire_worker() will NOT work as hire_worker is tied to a </a:t>
            </a:r>
            <a:r>
              <a:rPr i="1" lang="en" sz="1800"/>
              <a:t>specific </a:t>
            </a:r>
            <a:r>
              <a:rPr lang="en" sz="1800"/>
              <a:t>carrier, not to ALL carriers.  Same if you did Carrier.name, as Python can’t tell which Carrier you’re talking about specifically.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Is there a way around that with a class variable?  It turns out there 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15" name="Google Shape;115;p3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 variables</a:t>
            </a:r>
            <a:endParaRPr/>
          </a:p>
        </p:txBody>
      </p:sp>
      <p:sp>
        <p:nvSpPr>
          <p:cNvPr id="121" name="Google Shape;121;p31"/>
          <p:cNvSpPr txBox="1"/>
          <p:nvPr>
            <p:ph idx="1" type="body"/>
          </p:nvPr>
        </p:nvSpPr>
        <p:spPr>
          <a:xfrm>
            <a:off x="637450" y="965175"/>
            <a:ext cx="6671100" cy="3698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Is there a way around that with a class variable?  It turns out there 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300">
                <a:latin typeface="Courier New"/>
                <a:ea typeface="Courier New"/>
                <a:cs typeface="Courier New"/>
                <a:sym typeface="Courier New"/>
              </a:rPr>
              <a:t>class Carrier: #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 Class variable: list that will hold your carriers - this is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 how we can access individual Carriers when we cannot</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 otherwise do so</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all_carriers = []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overseer = "FAA" # Class variable</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__init__(self, year, name,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self.year = year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self.name = name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self.city =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self.flights = [] # List of flights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self.total_workers = 0 # Workforce for this carrier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Carrier.all_carriers.append(self) # Add this carrier</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 self here is used to hold the info on this new carrier</a:t>
            </a:r>
            <a:endParaRPr b="1" sz="13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22" name="Google Shape;122;p3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6" name="Shape 126"/>
        <p:cNvGrpSpPr/>
        <p:nvPr/>
      </p:nvGrpSpPr>
      <p:grpSpPr>
        <a:xfrm>
          <a:off x="0" y="0"/>
          <a:ext cx="0" cy="0"/>
          <a:chOff x="0" y="0"/>
          <a:chExt cx="0" cy="0"/>
        </a:xfrm>
      </p:grpSpPr>
      <p:sp>
        <p:nvSpPr>
          <p:cNvPr id="127" name="Google Shape;127;p3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28" name="Google Shape;128;p32"/>
          <p:cNvSpPr txBox="1"/>
          <p:nvPr>
            <p:ph idx="1" type="body"/>
          </p:nvPr>
        </p:nvSpPr>
        <p:spPr>
          <a:xfrm>
            <a:off x="637449" y="965175"/>
            <a:ext cx="6671100" cy="3077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Create a class method called “rename_overseer” that accepts a string as input and changes the value of the class variable called “overseer”.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300">
                <a:latin typeface="Courier New"/>
                <a:ea typeface="Courier New"/>
                <a:cs typeface="Courier New"/>
                <a:sym typeface="Courier New"/>
              </a:rPr>
              <a:t>class Carrier: #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all_carriers = [] </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overseer = "FAA" # Class variable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Instance methods (which have self), including __init__,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omitted for brevity</a:t>
            </a:r>
            <a:endParaRPr sz="1800"/>
          </a:p>
        </p:txBody>
      </p:sp>
      <p:pic>
        <p:nvPicPr>
          <p:cNvPr id="129" name="Google Shape;129;p3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3" name="Shape 133"/>
        <p:cNvGrpSpPr/>
        <p:nvPr/>
      </p:nvGrpSpPr>
      <p:grpSpPr>
        <a:xfrm>
          <a:off x="0" y="0"/>
          <a:ext cx="0" cy="0"/>
          <a:chOff x="0" y="0"/>
          <a:chExt cx="0" cy="0"/>
        </a:xfrm>
      </p:grpSpPr>
      <p:sp>
        <p:nvSpPr>
          <p:cNvPr id="134" name="Google Shape;134;p3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35" name="Google Shape;135;p33"/>
          <p:cNvSpPr txBox="1"/>
          <p:nvPr>
            <p:ph idx="1" type="body"/>
          </p:nvPr>
        </p:nvSpPr>
        <p:spPr>
          <a:xfrm>
            <a:off x="637450" y="965175"/>
            <a:ext cx="6671100" cy="36690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Create a class method called “rename_overseer” that accepts a string as input and changes the value of the class variable called “overseer”.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300">
                <a:latin typeface="Courier New"/>
                <a:ea typeface="Courier New"/>
                <a:cs typeface="Courier New"/>
                <a:sym typeface="Courier New"/>
              </a:rPr>
              <a:t>class Carrier: #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all_carriers = [] </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r>
              <a:rPr lang="en" sz="1300">
                <a:latin typeface="Courier New"/>
                <a:ea typeface="Courier New"/>
                <a:cs typeface="Courier New"/>
                <a:sym typeface="Courier New"/>
              </a:rPr>
              <a:t>overseer = "FAA" # Class variable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Instance methods (which have self), including __init__,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omitted for brevity</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 ANSWER:</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@classmethod # Notice the decorator here!</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def rename_overseer(cls, new_name): # Do not forget cls!</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cls.overseer = new_name # Notice the cls</a:t>
            </a:r>
            <a:endParaRPr b="1" sz="1300">
              <a:latin typeface="Courier New"/>
              <a:ea typeface="Courier New"/>
              <a:cs typeface="Courier New"/>
              <a:sym typeface="Courier New"/>
            </a:endParaRPr>
          </a:p>
        </p:txBody>
      </p:sp>
      <p:pic>
        <p:nvPicPr>
          <p:cNvPr id="136" name="Google Shape;136;p3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