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Proxima Nova"/>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ProximaNova-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roximaNova-italic.fntdata"/><Relationship Id="rId10" Type="http://schemas.openxmlformats.org/officeDocument/2006/relationships/slide" Target="slides/slide4.xml"/><Relationship Id="rId54" Type="http://schemas.openxmlformats.org/officeDocument/2006/relationships/font" Target="fonts/ProximaNova-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ProximaNova-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5bcb7fb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15bcb7fb18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5bcb7fb18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5bcb7fb1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5bcb7fb18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5bcb7fb1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bcb7fb18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bcb7fb1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5bcb7fb18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5bcb7fb1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bcb7fb18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5bcb7fb1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5bcb7fb18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5bcb7fb1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5bcb7fb18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5bcb7fb1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5bcb7fb18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5bcb7fb1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5bcb7fb18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5bcb7fb1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5bcb7fb18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5bcb7fb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5bcb7fb18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5bcb7fb1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5bcb7fb18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5bcb7fb1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5bcb7fb18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5bcb7fb1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5bcb7fb18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5bcb7fb1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5bcb7fb18_0_4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5bcb7fb1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5bcb7fb18_0_4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5bcb7fb1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5bcb7fb18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5bcb7fb1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5bcb7fb18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5bcb7fb1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5bcb7fb18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5bcb7fb1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5bcb7fb18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5bcb7fb1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5bcb7fb18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5bcb7fb1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5bcb7fb18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5bcb7fb1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5bcb7fb18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5bcb7fb1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5bcb7fb18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5bcb7fb1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5bcb7fb18_0_2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5bcb7fb1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5bcb7fb18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5bcb7fb18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5bcb7fb18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5bcb7fb1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5bcb7fb18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5bcb7fb18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5bcb7fb18_0_3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5bcb7fb18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5bcb7fb18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5bcb7fb1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5bcb7fb18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5bcb7fb18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5bcb7fb18_0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5bcb7fb1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4896b280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4896b28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5bcb7fb18_0_3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5bcb7fb18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5bcb7fb18_0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5bcb7fb18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5bcb7fb18_0_3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5bcb7fb18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5bcb7fb18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5bcb7fb1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5bcb7fb18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5bcb7fb1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4eb7d5a2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4eb7d5a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4eb7d5a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4eb7d5a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5bcb7fb18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5bcb7fb1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5bcb7fb18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5bcb7fb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5bcb7fb18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5bcb7fb1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bcb7fb18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bcb7fb1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5bcb7fb18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5bcb7fb1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txBox="1"/>
          <p:nvPr>
            <p:ph type="title"/>
          </p:nvPr>
        </p:nvSpPr>
        <p:spPr>
          <a:xfrm>
            <a:off x="637444" y="230794"/>
            <a:ext cx="6957000" cy="637500"/>
          </a:xfrm>
          <a:prstGeom prst="rect">
            <a:avLst/>
          </a:prstGeom>
        </p:spPr>
        <p:txBody>
          <a:bodyPr anchorCtr="0" anchor="t"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 type="body"/>
          </p:nvPr>
        </p:nvSpPr>
        <p:spPr>
          <a:xfrm>
            <a:off x="637444" y="868219"/>
            <a:ext cx="7352700" cy="3077400"/>
          </a:xfrm>
          <a:prstGeom prst="rect">
            <a:avLst/>
          </a:prstGeom>
        </p:spPr>
        <p:txBody>
          <a:bodyPr anchorCtr="0" anchor="t" bIns="68575" lIns="68575" spcFirstLastPara="1" rIns="68575" wrap="square" tIns="68575">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2" name="Shape 6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5" name="Shape 6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7" name="Shape 6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9" name="Shape 6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0" name="Shape 7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858250" y="4857750"/>
            <a:ext cx="285900" cy="285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 name="Google Shape;52;p13"/>
          <p:cNvSpPr/>
          <p:nvPr/>
        </p:nvSpPr>
        <p:spPr>
          <a:xfrm>
            <a:off x="0" y="4857750"/>
            <a:ext cx="8858400" cy="285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 name="Google Shape;53;p13"/>
          <p:cNvSpPr txBox="1"/>
          <p:nvPr>
            <p:ph type="title"/>
          </p:nvPr>
        </p:nvSpPr>
        <p:spPr>
          <a:xfrm>
            <a:off x="628650" y="273844"/>
            <a:ext cx="7886700" cy="601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Proxima Nova"/>
              <a:buNone/>
              <a:defRPr b="1" i="0" sz="3300" u="none" cap="none" strike="noStrike">
                <a:solidFill>
                  <a:schemeClr val="dk1"/>
                </a:solidFill>
                <a:latin typeface="Proxima Nova"/>
                <a:ea typeface="Proxima Nova"/>
                <a:cs typeface="Proxima Nova"/>
                <a:sym typeface="Proxima Nov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nvSpPr>
        <p:spPr>
          <a:xfrm>
            <a:off x="341461" y="4903143"/>
            <a:ext cx="1436100" cy="207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200">
                <a:solidFill>
                  <a:schemeClr val="lt1"/>
                </a:solidFill>
                <a:latin typeface="Proxima Nova"/>
                <a:ea typeface="Proxima Nova"/>
                <a:cs typeface="Proxima Nova"/>
                <a:sym typeface="Proxima Nova"/>
              </a:rPr>
              <a:t>Coding Dojo</a:t>
            </a:r>
            <a:endParaRPr b="1" i="0" sz="1200">
              <a:solidFill>
                <a:srgbClr val="D8D8D8"/>
              </a:solidFill>
              <a:latin typeface="Proxima Nova"/>
              <a:ea typeface="Proxima Nova"/>
              <a:cs typeface="Proxima Nova"/>
              <a:sym typeface="Proxima Nova"/>
            </a:endParaRPr>
          </a:p>
        </p:txBody>
      </p:sp>
      <p:sp>
        <p:nvSpPr>
          <p:cNvPr id="55" name="Google Shape;55;p13"/>
          <p:cNvSpPr txBox="1"/>
          <p:nvPr/>
        </p:nvSpPr>
        <p:spPr>
          <a:xfrm>
            <a:off x="8865904" y="4870044"/>
            <a:ext cx="2706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b="1" i="0" lang="en" sz="800" u="none">
                <a:solidFill>
                  <a:schemeClr val="lt1"/>
                </a:solidFill>
                <a:latin typeface="Proxima Nova"/>
                <a:ea typeface="Proxima Nova"/>
                <a:cs typeface="Proxima Nova"/>
                <a:sym typeface="Proxima Nova"/>
              </a:rPr>
              <a:t>‹#›</a:t>
            </a:fld>
            <a:endParaRPr b="1" i="0" sz="800" u="none">
              <a:solidFill>
                <a:schemeClr val="lt1"/>
              </a:solidFill>
              <a:latin typeface="Proxima Nova"/>
              <a:ea typeface="Proxima Nova"/>
              <a:cs typeface="Proxima Nova"/>
              <a:sym typeface="Proxima Nova"/>
            </a:endParaRPr>
          </a:p>
        </p:txBody>
      </p:sp>
      <p:pic>
        <p:nvPicPr>
          <p:cNvPr id="56" name="Google Shape;56;p13"/>
          <p:cNvPicPr preferRelativeResize="0"/>
          <p:nvPr/>
        </p:nvPicPr>
        <p:blipFill>
          <a:blip r:embed="rId1">
            <a:alphaModFix/>
          </a:blip>
          <a:stretch>
            <a:fillRect/>
          </a:stretch>
        </p:blipFill>
        <p:spPr>
          <a:xfrm>
            <a:off x="97144" y="4906200"/>
            <a:ext cx="188850" cy="188850"/>
          </a:xfrm>
          <a:prstGeom prst="rect">
            <a:avLst/>
          </a:prstGeom>
          <a:noFill/>
          <a:ln>
            <a:noFill/>
          </a:ln>
        </p:spPr>
      </p:pic>
      <p:sp>
        <p:nvSpPr>
          <p:cNvPr id="57" name="Google Shape;57;p13"/>
          <p:cNvSpPr txBox="1"/>
          <p:nvPr>
            <p:ph idx="1" type="body"/>
          </p:nvPr>
        </p:nvSpPr>
        <p:spPr>
          <a:xfrm>
            <a:off x="758344" y="989138"/>
            <a:ext cx="7275600" cy="3143400"/>
          </a:xfrm>
          <a:prstGeom prst="rect">
            <a:avLst/>
          </a:prstGeom>
          <a:noFill/>
          <a:ln>
            <a:noFill/>
          </a:ln>
        </p:spPr>
        <p:txBody>
          <a:bodyPr anchorCtr="0" anchor="t" bIns="68575" lIns="68575" spcFirstLastPara="1" rIns="68575" wrap="square" tIns="68575">
            <a:noAutofit/>
          </a:bodyPr>
          <a:lstStyle>
            <a:lvl1pPr indent="-298450" lvl="0" marL="457200" rtl="0">
              <a:spcBef>
                <a:spcPts val="0"/>
              </a:spcBef>
              <a:spcAft>
                <a:spcPts val="0"/>
              </a:spcAft>
              <a:buSzPts val="1100"/>
              <a:buFont typeface="Proxima Nova"/>
              <a:buChar char="●"/>
              <a:defRPr sz="1100">
                <a:latin typeface="Proxima Nova"/>
                <a:ea typeface="Proxima Nova"/>
                <a:cs typeface="Proxima Nova"/>
                <a:sym typeface="Proxima Nova"/>
              </a:defRPr>
            </a:lvl1pPr>
            <a:lvl2pPr indent="-298450" lvl="1" marL="914400" rtl="0">
              <a:spcBef>
                <a:spcPts val="0"/>
              </a:spcBef>
              <a:spcAft>
                <a:spcPts val="0"/>
              </a:spcAft>
              <a:buSzPts val="1100"/>
              <a:buFont typeface="Proxima Nova"/>
              <a:buChar char="○"/>
              <a:defRPr sz="1100">
                <a:latin typeface="Proxima Nova"/>
                <a:ea typeface="Proxima Nova"/>
                <a:cs typeface="Proxima Nova"/>
                <a:sym typeface="Proxima Nova"/>
              </a:defRPr>
            </a:lvl2pPr>
            <a:lvl3pPr indent="-298450" lvl="2" marL="1371600" rtl="0">
              <a:spcBef>
                <a:spcPts val="0"/>
              </a:spcBef>
              <a:spcAft>
                <a:spcPts val="0"/>
              </a:spcAft>
              <a:buSzPts val="1100"/>
              <a:buFont typeface="Proxima Nova"/>
              <a:buChar char="■"/>
              <a:defRPr sz="1100">
                <a:latin typeface="Proxima Nova"/>
                <a:ea typeface="Proxima Nova"/>
                <a:cs typeface="Proxima Nova"/>
                <a:sym typeface="Proxima Nova"/>
              </a:defRPr>
            </a:lvl3pPr>
            <a:lvl4pPr indent="-298450" lvl="3" marL="1828800" rtl="0">
              <a:spcBef>
                <a:spcPts val="0"/>
              </a:spcBef>
              <a:spcAft>
                <a:spcPts val="0"/>
              </a:spcAft>
              <a:buSzPts val="1100"/>
              <a:buFont typeface="Proxima Nova"/>
              <a:buChar char="●"/>
              <a:defRPr sz="1100">
                <a:latin typeface="Proxima Nova"/>
                <a:ea typeface="Proxima Nova"/>
                <a:cs typeface="Proxima Nova"/>
                <a:sym typeface="Proxima Nova"/>
              </a:defRPr>
            </a:lvl4pPr>
            <a:lvl5pPr indent="-298450" lvl="4" marL="2286000" rtl="0">
              <a:spcBef>
                <a:spcPts val="0"/>
              </a:spcBef>
              <a:spcAft>
                <a:spcPts val="0"/>
              </a:spcAft>
              <a:buSzPts val="1100"/>
              <a:buFont typeface="Proxima Nova"/>
              <a:buChar char="○"/>
              <a:defRPr sz="1100">
                <a:latin typeface="Proxima Nova"/>
                <a:ea typeface="Proxima Nova"/>
                <a:cs typeface="Proxima Nova"/>
                <a:sym typeface="Proxima Nova"/>
              </a:defRPr>
            </a:lvl5pPr>
            <a:lvl6pPr indent="-298450" lvl="5" marL="2743200" rtl="0">
              <a:spcBef>
                <a:spcPts val="0"/>
              </a:spcBef>
              <a:spcAft>
                <a:spcPts val="0"/>
              </a:spcAft>
              <a:buSzPts val="1100"/>
              <a:buFont typeface="Proxima Nova"/>
              <a:buChar char="■"/>
              <a:defRPr sz="1100">
                <a:latin typeface="Proxima Nova"/>
                <a:ea typeface="Proxima Nova"/>
                <a:cs typeface="Proxima Nova"/>
                <a:sym typeface="Proxima Nova"/>
              </a:defRPr>
            </a:lvl6pPr>
            <a:lvl7pPr indent="-298450" lvl="6" marL="3200400" rtl="0">
              <a:spcBef>
                <a:spcPts val="0"/>
              </a:spcBef>
              <a:spcAft>
                <a:spcPts val="0"/>
              </a:spcAft>
              <a:buSzPts val="1100"/>
              <a:buFont typeface="Proxima Nova"/>
              <a:buChar char="●"/>
              <a:defRPr sz="1100">
                <a:latin typeface="Proxima Nova"/>
                <a:ea typeface="Proxima Nova"/>
                <a:cs typeface="Proxima Nova"/>
                <a:sym typeface="Proxima Nova"/>
              </a:defRPr>
            </a:lvl7pPr>
            <a:lvl8pPr indent="-298450" lvl="7" marL="3657600" rtl="0">
              <a:spcBef>
                <a:spcPts val="0"/>
              </a:spcBef>
              <a:spcAft>
                <a:spcPts val="0"/>
              </a:spcAft>
              <a:buSzPts val="1100"/>
              <a:buFont typeface="Proxima Nova"/>
              <a:buChar char="○"/>
              <a:defRPr sz="1100">
                <a:latin typeface="Proxima Nova"/>
                <a:ea typeface="Proxima Nova"/>
                <a:cs typeface="Proxima Nova"/>
                <a:sym typeface="Proxima Nova"/>
              </a:defRPr>
            </a:lvl8pPr>
            <a:lvl9pPr indent="-298450" lvl="8" marL="4114800" rtl="0">
              <a:spcBef>
                <a:spcPts val="0"/>
              </a:spcBef>
              <a:spcAft>
                <a:spcPts val="0"/>
              </a:spcAft>
              <a:buSzPts val="1100"/>
              <a:buFont typeface="Proxima Nova"/>
              <a:buChar char="■"/>
              <a:defRPr sz="11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login.codingdojo.com/d/309/121/1194" TargetMode="External"/><Relationship Id="rId4" Type="http://schemas.openxmlformats.org/officeDocument/2006/relationships/hyperlink" Target="https://login.codingdojo.com/d/309/121/1195" TargetMode="External"/><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dev.mysql.com/doc/refman/8.0/en/data-types.html"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31.png"/><Relationship Id="rId5"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pic>
        <p:nvPicPr>
          <p:cNvPr id="75" name="Google Shape;75;p25"/>
          <p:cNvPicPr preferRelativeResize="0"/>
          <p:nvPr/>
        </p:nvPicPr>
        <p:blipFill rotWithShape="1">
          <a:blip r:embed="rId3">
            <a:alphaModFix/>
          </a:blip>
          <a:srcRect b="507" l="3222" r="31143" t="0"/>
          <a:stretch/>
        </p:blipFill>
        <p:spPr>
          <a:xfrm>
            <a:off x="0" y="2400"/>
            <a:ext cx="9143998" cy="4882801"/>
          </a:xfrm>
          <a:prstGeom prst="rect">
            <a:avLst/>
          </a:prstGeom>
          <a:noFill/>
          <a:ln>
            <a:noFill/>
          </a:ln>
        </p:spPr>
      </p:pic>
      <p:sp>
        <p:nvSpPr>
          <p:cNvPr id="76" name="Google Shape;76;p25"/>
          <p:cNvSpPr txBox="1"/>
          <p:nvPr>
            <p:ph type="title"/>
          </p:nvPr>
        </p:nvSpPr>
        <p:spPr>
          <a:xfrm>
            <a:off x="1" y="21250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FFFFFF"/>
                </a:solidFill>
              </a:rPr>
              <a:t>Week 3, Lecture 5</a:t>
            </a:r>
            <a:endParaRPr>
              <a:solidFill>
                <a:srgbClr val="FFFFFF"/>
              </a:solidFill>
            </a:endParaRPr>
          </a:p>
          <a:p>
            <a:pPr indent="0" lvl="0" marL="0" rtl="0" algn="ctr">
              <a:spcBef>
                <a:spcPts val="0"/>
              </a:spcBef>
              <a:spcAft>
                <a:spcPts val="0"/>
              </a:spcAft>
              <a:buNone/>
            </a:pPr>
            <a:r>
              <a:rPr lang="en">
                <a:solidFill>
                  <a:srgbClr val="FFFFFF"/>
                </a:solidFill>
              </a:rPr>
              <a:t>Intro to databases and MySQL</a:t>
            </a:r>
            <a:endParaRPr>
              <a:solidFill>
                <a:srgbClr val="FFFFFF"/>
              </a:solidFill>
            </a:endParaRPr>
          </a:p>
        </p:txBody>
      </p:sp>
      <p:pic>
        <p:nvPicPr>
          <p:cNvPr id="77" name="Google Shape;77;p25"/>
          <p:cNvPicPr preferRelativeResize="0"/>
          <p:nvPr/>
        </p:nvPicPr>
        <p:blipFill>
          <a:blip r:embed="rId4">
            <a:alphaModFix/>
          </a:blip>
          <a:stretch>
            <a:fillRect/>
          </a:stretch>
        </p:blipFill>
        <p:spPr>
          <a:xfrm>
            <a:off x="6999649" y="2388"/>
            <a:ext cx="1918349" cy="831275"/>
          </a:xfrm>
          <a:prstGeom prst="rect">
            <a:avLst/>
          </a:prstGeom>
          <a:noFill/>
          <a:ln>
            <a:noFill/>
          </a:ln>
        </p:spPr>
      </p:pic>
      <p:pic>
        <p:nvPicPr>
          <p:cNvPr id="78" name="Google Shape;78;p25"/>
          <p:cNvPicPr preferRelativeResize="0"/>
          <p:nvPr/>
        </p:nvPicPr>
        <p:blipFill>
          <a:blip r:embed="rId5">
            <a:alphaModFix/>
          </a:blip>
          <a:stretch>
            <a:fillRect/>
          </a:stretch>
        </p:blipFill>
        <p:spPr>
          <a:xfrm>
            <a:off x="216950" y="-5942"/>
            <a:ext cx="1698038" cy="8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Identifying relationships</a:t>
            </a:r>
            <a:endParaRPr/>
          </a:p>
        </p:txBody>
      </p:sp>
      <p:sp>
        <p:nvSpPr>
          <p:cNvPr id="146" name="Google Shape;146;p34"/>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Think about two items that are connected to each other.  The example we’ll use here is cars and manufacturers.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Here are two important questions you should ask yourself:</a:t>
            </a:r>
            <a:endParaRPr sz="1800"/>
          </a:p>
          <a:p>
            <a:pPr indent="-342900" lvl="0" marL="457200" rtl="0" algn="l">
              <a:spcBef>
                <a:spcPts val="0"/>
              </a:spcBef>
              <a:spcAft>
                <a:spcPts val="0"/>
              </a:spcAft>
              <a:buSzPts val="1800"/>
              <a:buAutoNum type="arabicPeriod"/>
            </a:pPr>
            <a:r>
              <a:rPr lang="en" sz="1800"/>
              <a:t>Can one of X have many of Y?</a:t>
            </a:r>
            <a:endParaRPr sz="1800"/>
          </a:p>
          <a:p>
            <a:pPr indent="-342900" lvl="0" marL="457200" rtl="0" algn="l">
              <a:spcBef>
                <a:spcPts val="0"/>
              </a:spcBef>
              <a:spcAft>
                <a:spcPts val="0"/>
              </a:spcAft>
              <a:buSzPts val="1800"/>
              <a:buAutoNum type="arabicPeriod"/>
            </a:pPr>
            <a:r>
              <a:rPr lang="en" sz="1800"/>
              <a:t>Can one of Y have many of X?</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Using our example:</a:t>
            </a:r>
            <a:endParaRPr sz="1800"/>
          </a:p>
          <a:p>
            <a:pPr indent="-342900" lvl="0" marL="457200" rtl="0" algn="l">
              <a:spcBef>
                <a:spcPts val="0"/>
              </a:spcBef>
              <a:spcAft>
                <a:spcPts val="0"/>
              </a:spcAft>
              <a:buSzPts val="1800"/>
              <a:buAutoNum type="arabicPeriod"/>
            </a:pPr>
            <a:r>
              <a:rPr lang="en" sz="1800"/>
              <a:t>Can one car have many manufacturers?</a:t>
            </a:r>
            <a:endParaRPr sz="1800"/>
          </a:p>
          <a:p>
            <a:pPr indent="-342900" lvl="0" marL="457200" rtl="0" algn="l">
              <a:spcBef>
                <a:spcPts val="0"/>
              </a:spcBef>
              <a:spcAft>
                <a:spcPts val="0"/>
              </a:spcAft>
              <a:buSzPts val="1800"/>
              <a:buAutoNum type="arabicPeriod"/>
            </a:pPr>
            <a:r>
              <a:rPr lang="en" sz="1800"/>
              <a:t>Can one manufacturer have many cars?</a:t>
            </a:r>
            <a:endParaRPr sz="1800"/>
          </a:p>
        </p:txBody>
      </p:sp>
      <p:pic>
        <p:nvPicPr>
          <p:cNvPr id="147" name="Google Shape;147;p34"/>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Identifying relationships</a:t>
            </a:r>
            <a:endParaRPr/>
          </a:p>
        </p:txBody>
      </p:sp>
      <p:sp>
        <p:nvSpPr>
          <p:cNvPr id="153" name="Google Shape;153;p35"/>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Think about two items that are connected to each other.  The example we’ll use here is cars and manufacturers.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Here are two important questions you should ask yourself:</a:t>
            </a:r>
            <a:endParaRPr sz="1800"/>
          </a:p>
          <a:p>
            <a:pPr indent="-342900" lvl="0" marL="457200" rtl="0" algn="l">
              <a:spcBef>
                <a:spcPts val="0"/>
              </a:spcBef>
              <a:spcAft>
                <a:spcPts val="0"/>
              </a:spcAft>
              <a:buSzPts val="1800"/>
              <a:buFont typeface="Proxima Nova"/>
              <a:buAutoNum type="arabicPeriod"/>
            </a:pPr>
            <a:r>
              <a:rPr lang="en" sz="1800"/>
              <a:t>Can one of X have many of Y?</a:t>
            </a:r>
            <a:endParaRPr sz="1800"/>
          </a:p>
          <a:p>
            <a:pPr indent="-342900" lvl="0" marL="457200" rtl="0" algn="l">
              <a:spcBef>
                <a:spcPts val="0"/>
              </a:spcBef>
              <a:spcAft>
                <a:spcPts val="0"/>
              </a:spcAft>
              <a:buSzPts val="1800"/>
              <a:buFont typeface="Proxima Nova"/>
              <a:buAutoNum type="arabicPeriod"/>
            </a:pPr>
            <a:r>
              <a:rPr lang="en" sz="1800"/>
              <a:t>Can one of Y have many of X?</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Using our example:</a:t>
            </a:r>
            <a:endParaRPr sz="1800"/>
          </a:p>
          <a:p>
            <a:pPr indent="-342900" lvl="0" marL="457200" rtl="0" algn="l">
              <a:spcBef>
                <a:spcPts val="0"/>
              </a:spcBef>
              <a:spcAft>
                <a:spcPts val="0"/>
              </a:spcAft>
              <a:buSzPts val="1800"/>
              <a:buAutoNum type="arabicPeriod"/>
            </a:pPr>
            <a:r>
              <a:rPr lang="en" sz="1800"/>
              <a:t>Can one car have many manufacturers? </a:t>
            </a:r>
            <a:r>
              <a:rPr b="1" lang="en" sz="1800"/>
              <a:t>NO</a:t>
            </a:r>
            <a:endParaRPr b="1" sz="1800"/>
          </a:p>
          <a:p>
            <a:pPr indent="-342900" lvl="0" marL="457200" rtl="0" algn="l">
              <a:spcBef>
                <a:spcPts val="0"/>
              </a:spcBef>
              <a:spcAft>
                <a:spcPts val="0"/>
              </a:spcAft>
              <a:buSzPts val="1800"/>
              <a:buAutoNum type="arabicPeriod"/>
            </a:pPr>
            <a:r>
              <a:rPr lang="en" sz="1800"/>
              <a:t>Can one manufacturer have many cars? </a:t>
            </a:r>
            <a:r>
              <a:rPr b="1" lang="en" sz="1800"/>
              <a:t>YES</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Because one answer is YES and the other is NO, this is a </a:t>
            </a:r>
            <a:r>
              <a:rPr b="1" lang="en" sz="1800"/>
              <a:t>one-to-many relationship</a:t>
            </a:r>
            <a:r>
              <a:rPr lang="en" sz="1800"/>
              <a:t>.</a:t>
            </a:r>
            <a:endParaRPr sz="1800"/>
          </a:p>
        </p:txBody>
      </p:sp>
      <p:pic>
        <p:nvPicPr>
          <p:cNvPr id="154" name="Google Shape;154;p35"/>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Identifying relationships</a:t>
            </a:r>
            <a:endParaRPr/>
          </a:p>
        </p:txBody>
      </p:sp>
      <p:sp>
        <p:nvSpPr>
          <p:cNvPr id="160" name="Google Shape;160;p36"/>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Using the same two general questions:</a:t>
            </a:r>
            <a:endParaRPr sz="1800"/>
          </a:p>
          <a:p>
            <a:pPr indent="-342900" lvl="0" marL="457200" rtl="0" algn="l">
              <a:spcBef>
                <a:spcPts val="0"/>
              </a:spcBef>
              <a:spcAft>
                <a:spcPts val="0"/>
              </a:spcAft>
              <a:buSzPts val="1800"/>
              <a:buFont typeface="Proxima Nova"/>
              <a:buAutoNum type="arabicPeriod"/>
            </a:pPr>
            <a:r>
              <a:rPr lang="en" sz="1800"/>
              <a:t>Can one of X have many of Y?</a:t>
            </a:r>
            <a:endParaRPr sz="1800"/>
          </a:p>
          <a:p>
            <a:pPr indent="-342900" lvl="0" marL="457200" rtl="0" algn="l">
              <a:spcBef>
                <a:spcPts val="0"/>
              </a:spcBef>
              <a:spcAft>
                <a:spcPts val="0"/>
              </a:spcAft>
              <a:buSzPts val="1800"/>
              <a:buFont typeface="Proxima Nova"/>
              <a:buAutoNum type="arabicPeriod"/>
            </a:pPr>
            <a:r>
              <a:rPr lang="en" sz="1800"/>
              <a:t>Can one of Y have many of X?</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If the answer to those questions is:</a:t>
            </a:r>
            <a:endParaRPr sz="1800"/>
          </a:p>
          <a:p>
            <a:pPr indent="-342900" lvl="0" marL="457200" rtl="0" algn="l">
              <a:spcBef>
                <a:spcPts val="0"/>
              </a:spcBef>
              <a:spcAft>
                <a:spcPts val="0"/>
              </a:spcAft>
              <a:buSzPts val="1800"/>
              <a:buFont typeface="Roboto"/>
              <a:buChar char="●"/>
            </a:pPr>
            <a:r>
              <a:rPr lang="en" sz="1800"/>
              <a:t>NO to both: this is a </a:t>
            </a:r>
            <a:r>
              <a:rPr b="1" lang="en" sz="1800"/>
              <a:t>one-to-one relationship</a:t>
            </a:r>
            <a:endParaRPr b="1" sz="1800"/>
          </a:p>
          <a:p>
            <a:pPr indent="-342900" lvl="0" marL="457200" rtl="0" algn="l">
              <a:spcBef>
                <a:spcPts val="0"/>
              </a:spcBef>
              <a:spcAft>
                <a:spcPts val="0"/>
              </a:spcAft>
              <a:buSzPts val="1800"/>
              <a:buFont typeface="Roboto"/>
              <a:buChar char="●"/>
            </a:pPr>
            <a:r>
              <a:rPr lang="en" sz="1800"/>
              <a:t>YES to one, NO to the other: this is a </a:t>
            </a:r>
            <a:r>
              <a:rPr b="1" lang="en" sz="1800"/>
              <a:t>one-to-many relationship</a:t>
            </a:r>
            <a:endParaRPr b="1" sz="1800"/>
          </a:p>
          <a:p>
            <a:pPr indent="-342900" lvl="0" marL="457200" rtl="0" algn="l">
              <a:spcBef>
                <a:spcPts val="0"/>
              </a:spcBef>
              <a:spcAft>
                <a:spcPts val="0"/>
              </a:spcAft>
              <a:buSzPts val="1800"/>
              <a:buFont typeface="Roboto"/>
              <a:buChar char="●"/>
            </a:pPr>
            <a:r>
              <a:rPr lang="en" sz="1800"/>
              <a:t>YES to both: this is a </a:t>
            </a:r>
            <a:r>
              <a:rPr b="1" lang="en" sz="1800"/>
              <a:t>many-to-many relationship</a:t>
            </a:r>
            <a:endParaRPr sz="1800"/>
          </a:p>
        </p:txBody>
      </p:sp>
      <p:pic>
        <p:nvPicPr>
          <p:cNvPr id="161" name="Google Shape;161;p36"/>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65" name="Shape 165"/>
        <p:cNvGrpSpPr/>
        <p:nvPr/>
      </p:nvGrpSpPr>
      <p:grpSpPr>
        <a:xfrm>
          <a:off x="0" y="0"/>
          <a:ext cx="0" cy="0"/>
          <a:chOff x="0" y="0"/>
          <a:chExt cx="0" cy="0"/>
        </a:xfrm>
      </p:grpSpPr>
      <p:sp>
        <p:nvSpPr>
          <p:cNvPr id="166" name="Google Shape;166;p3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67" name="Google Shape;167;p37"/>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Identify the relationship with these examples:</a:t>
            </a:r>
            <a:endParaRPr sz="1800"/>
          </a:p>
          <a:p>
            <a:pPr indent="-342900" lvl="0" marL="457200" rtl="0" algn="l">
              <a:spcBef>
                <a:spcPts val="0"/>
              </a:spcBef>
              <a:spcAft>
                <a:spcPts val="0"/>
              </a:spcAft>
              <a:buSzPts val="1800"/>
              <a:buFont typeface="Proxima Nova"/>
              <a:buAutoNum type="arabicPeriod"/>
            </a:pPr>
            <a:r>
              <a:rPr lang="en" sz="1800"/>
              <a:t>A book and author</a:t>
            </a:r>
            <a:endParaRPr sz="1800"/>
          </a:p>
          <a:p>
            <a:pPr indent="-342900" lvl="0" marL="457200" rtl="0" algn="l">
              <a:spcBef>
                <a:spcPts val="0"/>
              </a:spcBef>
              <a:spcAft>
                <a:spcPts val="0"/>
              </a:spcAft>
              <a:buSzPts val="1800"/>
              <a:buFont typeface="Proxima Nova"/>
              <a:buAutoNum type="arabicPeriod"/>
            </a:pPr>
            <a:r>
              <a:rPr lang="en" sz="1800"/>
              <a:t>A driver and a license</a:t>
            </a:r>
            <a:endParaRPr sz="1800"/>
          </a:p>
          <a:p>
            <a:pPr indent="-342900" lvl="0" marL="457200" rtl="0" algn="l">
              <a:spcBef>
                <a:spcPts val="0"/>
              </a:spcBef>
              <a:spcAft>
                <a:spcPts val="0"/>
              </a:spcAft>
              <a:buSzPts val="1800"/>
              <a:buFont typeface="Proxima Nova"/>
              <a:buAutoNum type="arabicPeriod"/>
            </a:pPr>
            <a:r>
              <a:rPr lang="en" sz="1800"/>
              <a:t>A performer and a movie</a:t>
            </a:r>
            <a:endParaRPr sz="1800"/>
          </a:p>
          <a:p>
            <a:pPr indent="-342900" lvl="0" marL="457200" rtl="0" algn="l">
              <a:spcBef>
                <a:spcPts val="0"/>
              </a:spcBef>
              <a:spcAft>
                <a:spcPts val="0"/>
              </a:spcAft>
              <a:buSzPts val="1800"/>
              <a:buFont typeface="Proxima Nova"/>
              <a:buAutoNum type="arabicPeriod"/>
            </a:pPr>
            <a:r>
              <a:rPr lang="en" sz="1800"/>
              <a:t>A naval ship and a sailor</a:t>
            </a:r>
            <a:endParaRPr sz="1800"/>
          </a:p>
        </p:txBody>
      </p:sp>
      <p:pic>
        <p:nvPicPr>
          <p:cNvPr id="168" name="Google Shape;168;p37"/>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72" name="Shape 172"/>
        <p:cNvGrpSpPr/>
        <p:nvPr/>
      </p:nvGrpSpPr>
      <p:grpSpPr>
        <a:xfrm>
          <a:off x="0" y="0"/>
          <a:ext cx="0" cy="0"/>
          <a:chOff x="0" y="0"/>
          <a:chExt cx="0" cy="0"/>
        </a:xfrm>
      </p:grpSpPr>
      <p:sp>
        <p:nvSpPr>
          <p:cNvPr id="173" name="Google Shape;173;p3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74" name="Google Shape;174;p38"/>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Identify the relationship with these examples:</a:t>
            </a:r>
            <a:endParaRPr sz="1800"/>
          </a:p>
          <a:p>
            <a:pPr indent="-342900" lvl="0" marL="457200" rtl="0" algn="l">
              <a:spcBef>
                <a:spcPts val="0"/>
              </a:spcBef>
              <a:spcAft>
                <a:spcPts val="0"/>
              </a:spcAft>
              <a:buSzPts val="1800"/>
              <a:buAutoNum type="arabicPeriod"/>
            </a:pPr>
            <a:r>
              <a:rPr lang="en" sz="1800"/>
              <a:t>A book and author - </a:t>
            </a:r>
            <a:r>
              <a:rPr b="1" lang="en" sz="1800"/>
              <a:t>many-to-many</a:t>
            </a:r>
            <a:r>
              <a:rPr lang="en" sz="1800"/>
              <a:t>; books can have many authors</a:t>
            </a:r>
            <a:endParaRPr sz="1800"/>
          </a:p>
          <a:p>
            <a:pPr indent="-342900" lvl="0" marL="457200" rtl="0" algn="l">
              <a:spcBef>
                <a:spcPts val="0"/>
              </a:spcBef>
              <a:spcAft>
                <a:spcPts val="0"/>
              </a:spcAft>
              <a:buSzPts val="1800"/>
              <a:buAutoNum type="arabicPeriod"/>
            </a:pPr>
            <a:r>
              <a:rPr lang="en" sz="1800"/>
              <a:t>A driver and a license - </a:t>
            </a:r>
            <a:r>
              <a:rPr b="1" lang="en" sz="1800"/>
              <a:t>one-to-one</a:t>
            </a:r>
            <a:r>
              <a:rPr lang="en" sz="1800"/>
              <a:t>; no driver should have 2 licenses</a:t>
            </a:r>
            <a:endParaRPr sz="1800"/>
          </a:p>
          <a:p>
            <a:pPr indent="-342900" lvl="0" marL="457200" rtl="0" algn="l">
              <a:spcBef>
                <a:spcPts val="0"/>
              </a:spcBef>
              <a:spcAft>
                <a:spcPts val="0"/>
              </a:spcAft>
              <a:buSzPts val="1800"/>
              <a:buAutoNum type="arabicPeriod"/>
            </a:pPr>
            <a:r>
              <a:rPr lang="en" sz="1800"/>
              <a:t>A performer and a movie - </a:t>
            </a:r>
            <a:r>
              <a:rPr b="1" lang="en" sz="1800"/>
              <a:t>many-to-many</a:t>
            </a:r>
            <a:endParaRPr b="1" sz="1800"/>
          </a:p>
          <a:p>
            <a:pPr indent="-342900" lvl="0" marL="457200" rtl="0" algn="l">
              <a:spcBef>
                <a:spcPts val="0"/>
              </a:spcBef>
              <a:spcAft>
                <a:spcPts val="0"/>
              </a:spcAft>
              <a:buSzPts val="1800"/>
              <a:buAutoNum type="arabicPeriod"/>
            </a:pPr>
            <a:r>
              <a:rPr lang="en" sz="1800"/>
              <a:t>A naval ship and a sailor - </a:t>
            </a:r>
            <a:r>
              <a:rPr b="1" lang="en" sz="1800"/>
              <a:t>one-to-many</a:t>
            </a:r>
            <a:r>
              <a:rPr lang="en" sz="1800"/>
              <a:t> - a sailor can’t be assigned to 2 ships</a:t>
            </a:r>
            <a:endParaRPr sz="1800"/>
          </a:p>
        </p:txBody>
      </p:sp>
      <p:pic>
        <p:nvPicPr>
          <p:cNvPr id="175" name="Google Shape;175;p38"/>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Database normalization</a:t>
            </a:r>
            <a:endParaRPr/>
          </a:p>
        </p:txBody>
      </p:sp>
      <p:sp>
        <p:nvSpPr>
          <p:cNvPr id="181" name="Google Shape;181;p39"/>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When designing, you don’t want to repeat yourself where possible.  (This is the same guiding principle when dealing with OOP and with creating functions - to avoid repeating code.)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There are 3 forms of database normalization:</a:t>
            </a:r>
            <a:endParaRPr sz="1500"/>
          </a:p>
          <a:p>
            <a:pPr indent="-323850" lvl="0" marL="457200" rtl="0" algn="l">
              <a:spcBef>
                <a:spcPts val="0"/>
              </a:spcBef>
              <a:spcAft>
                <a:spcPts val="0"/>
              </a:spcAft>
              <a:buSzPts val="1500"/>
              <a:buFont typeface="Roboto"/>
              <a:buChar char="●"/>
            </a:pPr>
            <a:r>
              <a:rPr b="1" lang="en" sz="1500"/>
              <a:t>First form:</a:t>
            </a:r>
            <a:r>
              <a:rPr lang="en" sz="1500"/>
              <a:t> No single column should have multiple values.  For example, having a list of cars in one column for a table of manufacturers - this violates the first form.</a:t>
            </a:r>
            <a:endParaRPr sz="1500"/>
          </a:p>
          <a:p>
            <a:pPr indent="-323850" lvl="0" marL="457200" rtl="0" algn="l">
              <a:spcBef>
                <a:spcPts val="0"/>
              </a:spcBef>
              <a:spcAft>
                <a:spcPts val="0"/>
              </a:spcAft>
              <a:buSzPts val="1500"/>
              <a:buFont typeface="Roboto"/>
              <a:buChar char="●"/>
            </a:pPr>
            <a:r>
              <a:rPr b="1" lang="en" sz="1500"/>
              <a:t>Second form:</a:t>
            </a:r>
            <a:r>
              <a:rPr lang="en" sz="1500"/>
              <a:t> Each column should have unique values.  (There will be some exceptions, like first name, last name, etc.)  So imagine a database of literary characters with a column for book titles.  The book title will likely be duplicated, so we should have a table for books instead.</a:t>
            </a:r>
            <a:endParaRPr sz="1500"/>
          </a:p>
          <a:p>
            <a:pPr indent="-323850" lvl="0" marL="457200" rtl="0" algn="l">
              <a:spcBef>
                <a:spcPts val="0"/>
              </a:spcBef>
              <a:spcAft>
                <a:spcPts val="0"/>
              </a:spcAft>
              <a:buSzPts val="1500"/>
              <a:buFont typeface="Roboto"/>
              <a:buChar char="●"/>
            </a:pPr>
            <a:r>
              <a:rPr b="1" lang="en" sz="1500"/>
              <a:t>Third form:</a:t>
            </a:r>
            <a:r>
              <a:rPr lang="en" sz="1500"/>
              <a:t> Don’t have two or more columns dependent on a non-key column (i.e. a primary or foreign key; more on those keys later).  For example, a manufacturer and headquarters locale in a table of cars - those two columns depend on each other.</a:t>
            </a:r>
            <a:endParaRPr sz="1800"/>
          </a:p>
        </p:txBody>
      </p:sp>
      <p:pic>
        <p:nvPicPr>
          <p:cNvPr id="182" name="Google Shape;182;p39"/>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Database design</a:t>
            </a:r>
            <a:endParaRPr/>
          </a:p>
        </p:txBody>
      </p:sp>
      <p:sp>
        <p:nvSpPr>
          <p:cNvPr id="188" name="Google Shape;188;p40"/>
          <p:cNvSpPr txBox="1"/>
          <p:nvPr>
            <p:ph idx="1" type="body"/>
          </p:nvPr>
        </p:nvSpPr>
        <p:spPr>
          <a:xfrm>
            <a:off x="637450" y="965200"/>
            <a:ext cx="7877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500"/>
              <a:t>You will be building what’s called a </a:t>
            </a:r>
            <a:r>
              <a:rPr b="1" lang="en" sz="1500"/>
              <a:t>schema</a:t>
            </a:r>
            <a:r>
              <a:rPr lang="en" sz="1500"/>
              <a:t>, which contains details on what you want to store in your database.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 lot of people underestimate the importance of designing a database, which leads to projects not getting off the ground!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Think about what information you want to store in your database AND how items connect to one another through relationships.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For example, let’s say you have cars and </a:t>
            </a:r>
            <a:r>
              <a:rPr lang="en" sz="1500"/>
              <a:t>manufacturers</a:t>
            </a:r>
            <a:r>
              <a:rPr lang="en" sz="1500"/>
              <a:t>.  This is a one-to-many relationship.  If you have other items, make sure you identify the appropriate relationships among them.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Now think about what information you want to store.  For cars, you might want door count, engine size, the model name, etc.  Manufacturers could contain information about the name of the company, the city where its headquarters are located at, the year it was founded, how big is the workforce, etc.</a:t>
            </a:r>
            <a:endParaRPr sz="15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89" name="Google Shape;189;p40"/>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Creating an entity-relationship diagram (ERD) from scratch</a:t>
            </a:r>
            <a:endParaRPr/>
          </a:p>
        </p:txBody>
      </p:sp>
      <p:sp>
        <p:nvSpPr>
          <p:cNvPr id="195" name="Google Shape;195;p41"/>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Make sure MySQL Workbench is open first!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Select the icon with the tables connecting together: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Then click on the (+) sign next to the word “Models”: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This will allow you to create a new schema!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(To open up an old schema, just </a:t>
            </a:r>
            <a:r>
              <a:rPr lang="en" sz="1800"/>
              <a:t>click</a:t>
            </a:r>
            <a:r>
              <a:rPr lang="en" sz="1800"/>
              <a:t> on the one in</a:t>
            </a:r>
            <a:endParaRPr sz="1800"/>
          </a:p>
          <a:p>
            <a:pPr indent="0" lvl="0" marL="0" rtl="0" algn="l">
              <a:spcBef>
                <a:spcPts val="0"/>
              </a:spcBef>
              <a:spcAft>
                <a:spcPts val="0"/>
              </a:spcAft>
              <a:buNone/>
            </a:pPr>
            <a:r>
              <a:rPr lang="en" sz="1800"/>
              <a:t>the list OR go to “File” -&gt; “Open Model</a:t>
            </a:r>
            <a:r>
              <a:rPr lang="en" sz="1800"/>
              <a:t>...</a:t>
            </a:r>
            <a:r>
              <a:rPr lang="en" sz="1800"/>
              <a:t>”.)</a:t>
            </a:r>
            <a:endParaRPr sz="1800"/>
          </a:p>
        </p:txBody>
      </p:sp>
      <p:pic>
        <p:nvPicPr>
          <p:cNvPr id="196" name="Google Shape;196;p41"/>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197" name="Google Shape;197;p41"/>
          <p:cNvPicPr preferRelativeResize="0"/>
          <p:nvPr/>
        </p:nvPicPr>
        <p:blipFill>
          <a:blip r:embed="rId4">
            <a:alphaModFix/>
          </a:blip>
          <a:stretch>
            <a:fillRect/>
          </a:stretch>
        </p:blipFill>
        <p:spPr>
          <a:xfrm>
            <a:off x="6148650" y="868300"/>
            <a:ext cx="2995349" cy="2005075"/>
          </a:xfrm>
          <a:prstGeom prst="rect">
            <a:avLst/>
          </a:prstGeom>
          <a:noFill/>
          <a:ln>
            <a:noFill/>
          </a:ln>
        </p:spPr>
      </p:pic>
      <p:pic>
        <p:nvPicPr>
          <p:cNvPr id="198" name="Google Shape;198;p41"/>
          <p:cNvPicPr preferRelativeResize="0"/>
          <p:nvPr/>
        </p:nvPicPr>
        <p:blipFill>
          <a:blip r:embed="rId5">
            <a:alphaModFix/>
          </a:blip>
          <a:stretch>
            <a:fillRect/>
          </a:stretch>
        </p:blipFill>
        <p:spPr>
          <a:xfrm>
            <a:off x="6035625" y="2777025"/>
            <a:ext cx="3108376" cy="208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Creating an entity-relationship diagram (ERD) from scratch</a:t>
            </a:r>
            <a:endParaRPr/>
          </a:p>
        </p:txBody>
      </p:sp>
      <p:sp>
        <p:nvSpPr>
          <p:cNvPr id="204" name="Google Shape;204;p42"/>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You should now see this: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500"/>
              <a:t>To change the name of your schema, </a:t>
            </a:r>
            <a:endParaRPr sz="1500"/>
          </a:p>
          <a:p>
            <a:pPr indent="0" lvl="0" marL="0" rtl="0" algn="l">
              <a:spcBef>
                <a:spcPts val="0"/>
              </a:spcBef>
              <a:spcAft>
                <a:spcPts val="0"/>
              </a:spcAft>
              <a:buNone/>
            </a:pPr>
            <a:r>
              <a:rPr lang="en" sz="1500"/>
              <a:t>double-click on the tab that says “mydb” </a:t>
            </a:r>
            <a:endParaRPr sz="1500"/>
          </a:p>
          <a:p>
            <a:pPr indent="0" lvl="0" marL="0" rtl="0" algn="l">
              <a:spcBef>
                <a:spcPts val="0"/>
              </a:spcBef>
              <a:spcAft>
                <a:spcPts val="0"/>
              </a:spcAft>
              <a:buNone/>
            </a:pPr>
            <a:r>
              <a:rPr lang="en" sz="1500"/>
              <a:t>(or a similar name) OR right-click, </a:t>
            </a:r>
            <a:endParaRPr sz="1500"/>
          </a:p>
          <a:p>
            <a:pPr indent="0" lvl="0" marL="0" rtl="0" algn="l">
              <a:spcBef>
                <a:spcPts val="0"/>
              </a:spcBef>
              <a:spcAft>
                <a:spcPts val="0"/>
              </a:spcAft>
              <a:buNone/>
            </a:pPr>
            <a:r>
              <a:rPr lang="en" sz="1500"/>
              <a:t>then select “Edit Schema”.</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Now in the Name </a:t>
            </a:r>
            <a:r>
              <a:rPr lang="en" sz="1500"/>
              <a:t>text box, change the name as you see fit, then click “Rename References”.  Click “OK” if you see a pop-up appear that says “Refactor Schema”.</a:t>
            </a:r>
            <a:endParaRPr sz="1500"/>
          </a:p>
          <a:p>
            <a:pPr indent="0" lvl="0" marL="0" rtl="0" algn="l">
              <a:spcBef>
                <a:spcPts val="0"/>
              </a:spcBef>
              <a:spcAft>
                <a:spcPts val="0"/>
              </a:spcAft>
              <a:buNone/>
            </a:pPr>
            <a:r>
              <a:t/>
            </a:r>
            <a:endParaRPr sz="1500"/>
          </a:p>
        </p:txBody>
      </p:sp>
      <p:pic>
        <p:nvPicPr>
          <p:cNvPr id="205" name="Google Shape;205;p42"/>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206" name="Google Shape;206;p42"/>
          <p:cNvPicPr preferRelativeResize="0"/>
          <p:nvPr/>
        </p:nvPicPr>
        <p:blipFill>
          <a:blip r:embed="rId4">
            <a:alphaModFix/>
          </a:blip>
          <a:stretch>
            <a:fillRect/>
          </a:stretch>
        </p:blipFill>
        <p:spPr>
          <a:xfrm>
            <a:off x="4144403" y="965200"/>
            <a:ext cx="4999600" cy="294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Creating an entity-relationship diagram (ERD) from scratch</a:t>
            </a:r>
            <a:endParaRPr/>
          </a:p>
        </p:txBody>
      </p:sp>
      <p:sp>
        <p:nvSpPr>
          <p:cNvPr id="212" name="Google Shape;212;p43"/>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Now that your schema name is set, you can build your diagram!  Double-click on the “Add Diagram” icon: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You now should see a screen like this:</a:t>
            </a:r>
            <a:endParaRPr sz="18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13" name="Google Shape;213;p43"/>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214" name="Google Shape;214;p43"/>
          <p:cNvPicPr preferRelativeResize="0"/>
          <p:nvPr/>
        </p:nvPicPr>
        <p:blipFill>
          <a:blip r:embed="rId4">
            <a:alphaModFix/>
          </a:blip>
          <a:stretch>
            <a:fillRect/>
          </a:stretch>
        </p:blipFill>
        <p:spPr>
          <a:xfrm>
            <a:off x="3503788" y="1333500"/>
            <a:ext cx="1457325" cy="1238250"/>
          </a:xfrm>
          <a:prstGeom prst="rect">
            <a:avLst/>
          </a:prstGeom>
          <a:noFill/>
          <a:ln>
            <a:noFill/>
          </a:ln>
        </p:spPr>
      </p:pic>
      <p:pic>
        <p:nvPicPr>
          <p:cNvPr id="215" name="Google Shape;215;p43"/>
          <p:cNvPicPr preferRelativeResize="0"/>
          <p:nvPr/>
        </p:nvPicPr>
        <p:blipFill>
          <a:blip r:embed="rId5">
            <a:alphaModFix/>
          </a:blip>
          <a:stretch>
            <a:fillRect/>
          </a:stretch>
        </p:blipFill>
        <p:spPr>
          <a:xfrm>
            <a:off x="4961125" y="2611987"/>
            <a:ext cx="4182875" cy="22457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Admin stuff and reminders:</a:t>
            </a:r>
            <a:endParaRPr/>
          </a:p>
        </p:txBody>
      </p:sp>
      <p:sp>
        <p:nvSpPr>
          <p:cNvPr id="84" name="Google Shape;84;p26"/>
          <p:cNvSpPr txBox="1"/>
          <p:nvPr>
            <p:ph idx="1" type="body"/>
          </p:nvPr>
        </p:nvSpPr>
        <p:spPr>
          <a:xfrm>
            <a:off x="637444" y="965194"/>
            <a:ext cx="7352700" cy="30774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Don’t forget this week’s discussion topics!</a:t>
            </a:r>
            <a:endParaRPr sz="1600"/>
          </a:p>
          <a:p>
            <a:pPr indent="-330200" lvl="1" marL="914400" rtl="0" algn="l">
              <a:spcBef>
                <a:spcPts val="0"/>
              </a:spcBef>
              <a:spcAft>
                <a:spcPts val="0"/>
              </a:spcAft>
              <a:buSzPts val="1600"/>
              <a:buChar char="○"/>
            </a:pPr>
            <a:r>
              <a:rPr lang="en" sz="1600" u="sng">
                <a:solidFill>
                  <a:schemeClr val="hlink"/>
                </a:solidFill>
                <a:hlinkClick r:id="rId3"/>
              </a:rPr>
              <a:t>https://login.codingdojo.com/d/309/121/1194</a:t>
            </a:r>
            <a:endParaRPr sz="1600"/>
          </a:p>
          <a:p>
            <a:pPr indent="-330200" lvl="1" marL="914400" rtl="0" algn="l">
              <a:spcBef>
                <a:spcPts val="0"/>
              </a:spcBef>
              <a:spcAft>
                <a:spcPts val="0"/>
              </a:spcAft>
              <a:buSzPts val="1600"/>
              <a:buChar char="○"/>
            </a:pPr>
            <a:r>
              <a:rPr lang="en" sz="1600" u="sng">
                <a:solidFill>
                  <a:schemeClr val="hlink"/>
                </a:solidFill>
                <a:hlinkClick r:id="rId4"/>
              </a:rPr>
              <a:t>https://login.codingdojo.com/d/309/121/1195</a:t>
            </a:r>
            <a:endParaRPr sz="1600"/>
          </a:p>
          <a:p>
            <a:pPr indent="-330200" lvl="1" marL="914400" rtl="0" algn="l">
              <a:spcBef>
                <a:spcPts val="0"/>
              </a:spcBef>
              <a:spcAft>
                <a:spcPts val="0"/>
              </a:spcAft>
              <a:buSzPts val="1600"/>
              <a:buChar char="○"/>
            </a:pPr>
            <a:r>
              <a:rPr lang="en" sz="1600"/>
              <a:t>Due Sunday night at 11:59 PM Pacific!  Don’t fall behind!!</a:t>
            </a:r>
            <a:endParaRPr sz="1600"/>
          </a:p>
          <a:p>
            <a:pPr indent="-330200" lvl="0" marL="457200" rtl="0" algn="l">
              <a:spcBef>
                <a:spcPts val="0"/>
              </a:spcBef>
              <a:spcAft>
                <a:spcPts val="0"/>
              </a:spcAft>
              <a:buSzPts val="1600"/>
              <a:buChar char="●"/>
            </a:pPr>
            <a:r>
              <a:rPr lang="en" sz="1600"/>
              <a:t>This week’s core assignments - there are four of them:</a:t>
            </a:r>
            <a:endParaRPr sz="1600"/>
          </a:p>
          <a:p>
            <a:pPr indent="-330200" lvl="1" marL="914400" rtl="0" algn="l">
              <a:spcBef>
                <a:spcPts val="0"/>
              </a:spcBef>
              <a:spcAft>
                <a:spcPts val="0"/>
              </a:spcAft>
              <a:buSzPts val="1600"/>
              <a:buChar char="○"/>
            </a:pPr>
            <a:r>
              <a:rPr lang="en" sz="1600"/>
              <a:t>Dojos and Ninjas (in ERD Lessons)</a:t>
            </a:r>
            <a:endParaRPr sz="1600"/>
          </a:p>
          <a:p>
            <a:pPr indent="-330200" lvl="1" marL="914400" rtl="0" algn="l">
              <a:spcBef>
                <a:spcPts val="0"/>
              </a:spcBef>
              <a:spcAft>
                <a:spcPts val="0"/>
              </a:spcAft>
              <a:buSzPts val="1600"/>
              <a:buChar char="○"/>
            </a:pPr>
            <a:r>
              <a:rPr lang="en" sz="1600"/>
              <a:t>Books</a:t>
            </a:r>
            <a:endParaRPr sz="1600"/>
          </a:p>
          <a:p>
            <a:pPr indent="-330200" lvl="1" marL="914400" rtl="0" algn="l">
              <a:spcBef>
                <a:spcPts val="0"/>
              </a:spcBef>
              <a:spcAft>
                <a:spcPts val="0"/>
              </a:spcAft>
              <a:buSzPts val="1600"/>
              <a:buChar char="○"/>
            </a:pPr>
            <a:r>
              <a:rPr lang="en" sz="1600"/>
              <a:t>Dojos and Ninjas (in MySQL Queries)</a:t>
            </a:r>
            <a:endParaRPr sz="1600"/>
          </a:p>
          <a:p>
            <a:pPr indent="-330200" lvl="1" marL="914400" rtl="0" algn="l">
              <a:spcBef>
                <a:spcPts val="0"/>
              </a:spcBef>
              <a:spcAft>
                <a:spcPts val="0"/>
              </a:spcAft>
              <a:buSzPts val="1600"/>
              <a:buChar char="○"/>
            </a:pPr>
            <a:r>
              <a:rPr lang="en" sz="1600"/>
              <a:t>MySQL Countries</a:t>
            </a:r>
            <a:endParaRPr sz="1600"/>
          </a:p>
          <a:p>
            <a:pPr indent="-330200" lvl="1" marL="914400" rtl="0" algn="l">
              <a:spcBef>
                <a:spcPts val="0"/>
              </a:spcBef>
              <a:spcAft>
                <a:spcPts val="0"/>
              </a:spcAft>
              <a:buSzPts val="1600"/>
              <a:buChar char="○"/>
            </a:pPr>
            <a:r>
              <a:rPr lang="en" sz="1600"/>
              <a:t>Don’t fall behind on core assignments this week and next!</a:t>
            </a:r>
            <a:endParaRPr sz="1600"/>
          </a:p>
          <a:p>
            <a:pPr indent="-330200" lvl="0" marL="457200" rtl="0" algn="l">
              <a:spcBef>
                <a:spcPts val="0"/>
              </a:spcBef>
              <a:spcAft>
                <a:spcPts val="0"/>
              </a:spcAft>
              <a:buSzPts val="1600"/>
              <a:buChar char="●"/>
            </a:pPr>
            <a:r>
              <a:rPr lang="en" sz="1600"/>
              <a:t>Remember the 20-minute rule!!</a:t>
            </a:r>
            <a:endParaRPr sz="1600"/>
          </a:p>
        </p:txBody>
      </p:sp>
      <p:pic>
        <p:nvPicPr>
          <p:cNvPr id="85" name="Google Shape;85;p26"/>
          <p:cNvPicPr preferRelativeResize="0"/>
          <p:nvPr/>
        </p:nvPicPr>
        <p:blipFill>
          <a:blip r:embed="rId5">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Creating an entity-relationship diagram (ERD) from scratch</a:t>
            </a:r>
            <a:endParaRPr/>
          </a:p>
        </p:txBody>
      </p:sp>
      <p:sp>
        <p:nvSpPr>
          <p:cNvPr id="221" name="Google Shape;221;p44"/>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There should be a set of icons on the left in the “Diagram” box.  Select this icon to add a new table: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Now click anywhere in the diagram to place a new table.  You should now see something similar to this:</a:t>
            </a:r>
            <a:endParaRPr sz="1800"/>
          </a:p>
          <a:p>
            <a:pPr indent="0" lvl="0" marL="0" rtl="0" algn="l">
              <a:spcBef>
                <a:spcPts val="0"/>
              </a:spcBef>
              <a:spcAft>
                <a:spcPts val="0"/>
              </a:spcAft>
              <a:buNone/>
            </a:pPr>
            <a:r>
              <a:t/>
            </a:r>
            <a:endParaRPr sz="1800"/>
          </a:p>
        </p:txBody>
      </p:sp>
      <p:pic>
        <p:nvPicPr>
          <p:cNvPr id="222" name="Google Shape;222;p44"/>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223" name="Google Shape;223;p44"/>
          <p:cNvPicPr preferRelativeResize="0"/>
          <p:nvPr/>
        </p:nvPicPr>
        <p:blipFill>
          <a:blip r:embed="rId4">
            <a:alphaModFix/>
          </a:blip>
          <a:stretch>
            <a:fillRect/>
          </a:stretch>
        </p:blipFill>
        <p:spPr>
          <a:xfrm>
            <a:off x="3232288" y="1320913"/>
            <a:ext cx="3038475" cy="1323975"/>
          </a:xfrm>
          <a:prstGeom prst="rect">
            <a:avLst/>
          </a:prstGeom>
          <a:noFill/>
          <a:ln>
            <a:noFill/>
          </a:ln>
        </p:spPr>
      </p:pic>
      <p:pic>
        <p:nvPicPr>
          <p:cNvPr id="224" name="Google Shape;224;p44"/>
          <p:cNvPicPr preferRelativeResize="0"/>
          <p:nvPr/>
        </p:nvPicPr>
        <p:blipFill>
          <a:blip r:embed="rId5">
            <a:alphaModFix/>
          </a:blip>
          <a:stretch>
            <a:fillRect/>
          </a:stretch>
        </p:blipFill>
        <p:spPr>
          <a:xfrm>
            <a:off x="3706200" y="3256350"/>
            <a:ext cx="2274875" cy="160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Creating an entity-relationship diagram (ERD) from scratch</a:t>
            </a:r>
            <a:endParaRPr/>
          </a:p>
        </p:txBody>
      </p:sp>
      <p:sp>
        <p:nvSpPr>
          <p:cNvPr id="230" name="Google Shape;230;p45"/>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Double-click on the table.  Now you should see this pop up, likely at the bottom of your screen: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31" name="Google Shape;231;p45"/>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232" name="Google Shape;232;p45"/>
          <p:cNvPicPr preferRelativeResize="0"/>
          <p:nvPr/>
        </p:nvPicPr>
        <p:blipFill>
          <a:blip r:embed="rId4">
            <a:alphaModFix/>
          </a:blip>
          <a:stretch>
            <a:fillRect/>
          </a:stretch>
        </p:blipFill>
        <p:spPr>
          <a:xfrm>
            <a:off x="1173038" y="1653950"/>
            <a:ext cx="6815824" cy="3028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 types</a:t>
            </a:r>
            <a:endParaRPr/>
          </a:p>
        </p:txBody>
      </p:sp>
      <p:sp>
        <p:nvSpPr>
          <p:cNvPr id="238" name="Google Shape;238;p46"/>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You will primarily be using these data types:</a:t>
            </a:r>
            <a:endParaRPr sz="1600"/>
          </a:p>
          <a:p>
            <a:pPr indent="-330200" lvl="0" marL="457200" rtl="0" algn="l">
              <a:spcBef>
                <a:spcPts val="0"/>
              </a:spcBef>
              <a:spcAft>
                <a:spcPts val="0"/>
              </a:spcAft>
              <a:buSzPts val="1600"/>
              <a:buChar char="●"/>
            </a:pPr>
            <a:r>
              <a:rPr lang="en" sz="1600"/>
              <a:t>VARCHAR - allows up to 255 characters</a:t>
            </a:r>
            <a:endParaRPr sz="1600"/>
          </a:p>
          <a:p>
            <a:pPr indent="0" lvl="0" marL="0" rtl="0" algn="l">
              <a:spcBef>
                <a:spcPts val="0"/>
              </a:spcBef>
              <a:spcAft>
                <a:spcPts val="0"/>
              </a:spcAft>
              <a:buNone/>
            </a:pPr>
            <a:r>
              <a:rPr b="1" lang="en" sz="1600">
                <a:solidFill>
                  <a:srgbClr val="FF0000"/>
                </a:solidFill>
              </a:rPr>
              <a:t>VERY IMPORTANT - ALWAYS USE VARCHAR(255) if you use this data type!!!  Don’t use the default value of 45!!  This will be especially important when we save (hashed) passwords in your database soon, which will be more than 45 characters!</a:t>
            </a:r>
            <a:endParaRPr b="1" sz="1600">
              <a:solidFill>
                <a:srgbClr val="FF0000"/>
              </a:solidFill>
            </a:endParaRPr>
          </a:p>
          <a:p>
            <a:pPr indent="-330200" lvl="0" marL="457200" rtl="0" algn="l">
              <a:spcBef>
                <a:spcPts val="0"/>
              </a:spcBef>
              <a:spcAft>
                <a:spcPts val="0"/>
              </a:spcAft>
              <a:buSzPts val="1600"/>
              <a:buChar char="●"/>
            </a:pPr>
            <a:r>
              <a:rPr lang="en" sz="1600"/>
              <a:t>TEXT for long inputs that are more than 255 characters</a:t>
            </a:r>
            <a:endParaRPr sz="1600"/>
          </a:p>
          <a:p>
            <a:pPr indent="-330200" lvl="0" marL="457200" rtl="0" algn="l">
              <a:spcBef>
                <a:spcPts val="0"/>
              </a:spcBef>
              <a:spcAft>
                <a:spcPts val="0"/>
              </a:spcAft>
              <a:buSzPts val="1600"/>
              <a:buChar char="●"/>
            </a:pPr>
            <a:r>
              <a:rPr lang="en" sz="1600"/>
              <a:t>INT for integers</a:t>
            </a:r>
            <a:endParaRPr sz="1600"/>
          </a:p>
          <a:p>
            <a:pPr indent="-330200" lvl="0" marL="457200" rtl="0" algn="l">
              <a:spcBef>
                <a:spcPts val="0"/>
              </a:spcBef>
              <a:spcAft>
                <a:spcPts val="0"/>
              </a:spcAft>
              <a:buSzPts val="1600"/>
              <a:buChar char="●"/>
            </a:pPr>
            <a:r>
              <a:rPr lang="en" sz="1600"/>
              <a:t>DATETIME</a:t>
            </a:r>
            <a:endParaRPr sz="1600"/>
          </a:p>
          <a:p>
            <a:pPr indent="-330200" lvl="0" marL="457200" rtl="0" algn="l">
              <a:spcBef>
                <a:spcPts val="0"/>
              </a:spcBef>
              <a:spcAft>
                <a:spcPts val="0"/>
              </a:spcAft>
              <a:buSzPts val="1600"/>
              <a:buChar char="●"/>
            </a:pPr>
            <a:r>
              <a:rPr lang="en" sz="1600"/>
              <a:t>DATE for just the date only (no time component, so no 5 PM, for example)</a:t>
            </a:r>
            <a:endParaRPr sz="1600"/>
          </a:p>
          <a:p>
            <a:pPr indent="-330200" lvl="0" marL="457200" rtl="0" algn="l">
              <a:spcBef>
                <a:spcPts val="0"/>
              </a:spcBef>
              <a:spcAft>
                <a:spcPts val="0"/>
              </a:spcAft>
              <a:buSzPts val="1600"/>
              <a:buChar char="●"/>
            </a:pPr>
            <a:r>
              <a:rPr lang="en" sz="1600"/>
              <a:t>FLOAT for decimals</a:t>
            </a:r>
            <a:endParaRPr sz="1600"/>
          </a:p>
          <a:p>
            <a:pPr indent="-330200" lvl="0" marL="457200" rtl="0" algn="l">
              <a:spcBef>
                <a:spcPts val="0"/>
              </a:spcBef>
              <a:spcAft>
                <a:spcPts val="0"/>
              </a:spcAft>
              <a:buSzPts val="1600"/>
              <a:buChar char="●"/>
            </a:pPr>
            <a:r>
              <a:rPr lang="en" sz="1600"/>
              <a:t>CHAR for </a:t>
            </a:r>
            <a:r>
              <a:rPr b="1" lang="en" sz="1600"/>
              <a:t>fixed-length</a:t>
            </a:r>
            <a:r>
              <a:rPr lang="en" sz="1600"/>
              <a:t> character fields only, like state abbreviations</a:t>
            </a:r>
            <a:endParaRPr sz="1600"/>
          </a:p>
          <a:p>
            <a:pPr indent="-330200" lvl="0" marL="457200" rtl="0" algn="l">
              <a:spcBef>
                <a:spcPts val="0"/>
              </a:spcBef>
              <a:spcAft>
                <a:spcPts val="0"/>
              </a:spcAft>
              <a:buSzPts val="1600"/>
              <a:buChar char="●"/>
            </a:pPr>
            <a:r>
              <a:rPr lang="en" sz="1600"/>
              <a:t>(BLOB might come in handy for future projects)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More on other data types if you’re curious:</a:t>
            </a:r>
            <a:endParaRPr sz="1600"/>
          </a:p>
          <a:p>
            <a:pPr indent="0" lvl="0" marL="0" rtl="0" algn="l">
              <a:spcBef>
                <a:spcPts val="0"/>
              </a:spcBef>
              <a:spcAft>
                <a:spcPts val="0"/>
              </a:spcAft>
              <a:buNone/>
            </a:pPr>
            <a:r>
              <a:rPr lang="en" sz="1600" u="sng">
                <a:solidFill>
                  <a:schemeClr val="hlink"/>
                </a:solidFill>
                <a:hlinkClick r:id="rId3"/>
              </a:rPr>
              <a:t>https://dev.mysql.com/doc/refman/8.0/en/data-types.html</a:t>
            </a:r>
            <a:endParaRPr sz="1600"/>
          </a:p>
        </p:txBody>
      </p:sp>
      <p:pic>
        <p:nvPicPr>
          <p:cNvPr id="239" name="Google Shape;239;p46"/>
          <p:cNvPicPr preferRelativeResize="0"/>
          <p:nvPr/>
        </p:nvPicPr>
        <p:blipFill>
          <a:blip r:embed="rId4">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43" name="Shape 243"/>
        <p:cNvGrpSpPr/>
        <p:nvPr/>
      </p:nvGrpSpPr>
      <p:grpSpPr>
        <a:xfrm>
          <a:off x="0" y="0"/>
          <a:ext cx="0" cy="0"/>
          <a:chOff x="0" y="0"/>
          <a:chExt cx="0" cy="0"/>
        </a:xfrm>
      </p:grpSpPr>
      <p:sp>
        <p:nvSpPr>
          <p:cNvPr id="244" name="Google Shape;244;p4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245" name="Google Shape;245;p47"/>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What data types should you use for these situations?</a:t>
            </a:r>
            <a:endParaRPr sz="1600"/>
          </a:p>
          <a:p>
            <a:pPr indent="-330200" lvl="0" marL="457200" rtl="0" algn="l">
              <a:spcBef>
                <a:spcPts val="0"/>
              </a:spcBef>
              <a:spcAft>
                <a:spcPts val="0"/>
              </a:spcAft>
              <a:buSzPts val="1600"/>
              <a:buChar char="●"/>
            </a:pPr>
            <a:r>
              <a:rPr lang="en" sz="1600"/>
              <a:t>Savings account balance</a:t>
            </a:r>
            <a:endParaRPr b="1" sz="1600">
              <a:solidFill>
                <a:srgbClr val="FF0000"/>
              </a:solidFill>
            </a:endParaRPr>
          </a:p>
          <a:p>
            <a:pPr indent="-330200" lvl="0" marL="457200" rtl="0" algn="l">
              <a:spcBef>
                <a:spcPts val="0"/>
              </a:spcBef>
              <a:spcAft>
                <a:spcPts val="0"/>
              </a:spcAft>
              <a:buSzPts val="1600"/>
              <a:buChar char="●"/>
            </a:pPr>
            <a:r>
              <a:rPr lang="en" sz="1600"/>
              <a:t>An essay</a:t>
            </a:r>
            <a:endParaRPr sz="1600"/>
          </a:p>
          <a:p>
            <a:pPr indent="-330200" lvl="0" marL="457200" rtl="0" algn="l">
              <a:spcBef>
                <a:spcPts val="0"/>
              </a:spcBef>
              <a:spcAft>
                <a:spcPts val="0"/>
              </a:spcAft>
              <a:buSzPts val="1600"/>
              <a:buChar char="●"/>
            </a:pPr>
            <a:r>
              <a:rPr lang="en" sz="1600"/>
              <a:t>Birthdate to the minute</a:t>
            </a:r>
            <a:endParaRPr sz="1600"/>
          </a:p>
          <a:p>
            <a:pPr indent="-330200" lvl="0" marL="457200" rtl="0" algn="l">
              <a:spcBef>
                <a:spcPts val="0"/>
              </a:spcBef>
              <a:spcAft>
                <a:spcPts val="0"/>
              </a:spcAft>
              <a:buSzPts val="1600"/>
              <a:buChar char="●"/>
            </a:pPr>
            <a:r>
              <a:rPr lang="en" sz="1600"/>
              <a:t>Favorite food</a:t>
            </a:r>
            <a:endParaRPr sz="1600"/>
          </a:p>
        </p:txBody>
      </p:sp>
      <p:pic>
        <p:nvPicPr>
          <p:cNvPr id="246" name="Google Shape;246;p47"/>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50" name="Shape 250"/>
        <p:cNvGrpSpPr/>
        <p:nvPr/>
      </p:nvGrpSpPr>
      <p:grpSpPr>
        <a:xfrm>
          <a:off x="0" y="0"/>
          <a:ext cx="0" cy="0"/>
          <a:chOff x="0" y="0"/>
          <a:chExt cx="0" cy="0"/>
        </a:xfrm>
      </p:grpSpPr>
      <p:sp>
        <p:nvSpPr>
          <p:cNvPr id="251" name="Google Shape;251;p4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252" name="Google Shape;252;p48"/>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What data types should you use for these situations?</a:t>
            </a:r>
            <a:endParaRPr sz="1600"/>
          </a:p>
          <a:p>
            <a:pPr indent="-330200" lvl="0" marL="457200" rtl="0" algn="l">
              <a:spcBef>
                <a:spcPts val="0"/>
              </a:spcBef>
              <a:spcAft>
                <a:spcPts val="0"/>
              </a:spcAft>
              <a:buSzPts val="1600"/>
              <a:buChar char="●"/>
            </a:pPr>
            <a:r>
              <a:rPr lang="en" sz="1600"/>
              <a:t>Savings account balance - </a:t>
            </a:r>
            <a:r>
              <a:rPr b="1" lang="en" sz="1600"/>
              <a:t>FLOAT</a:t>
            </a:r>
            <a:endParaRPr b="1" sz="1600">
              <a:solidFill>
                <a:srgbClr val="FF0000"/>
              </a:solidFill>
            </a:endParaRPr>
          </a:p>
          <a:p>
            <a:pPr indent="-330200" lvl="0" marL="457200" rtl="0" algn="l">
              <a:spcBef>
                <a:spcPts val="0"/>
              </a:spcBef>
              <a:spcAft>
                <a:spcPts val="0"/>
              </a:spcAft>
              <a:buSzPts val="1600"/>
              <a:buChar char="●"/>
            </a:pPr>
            <a:r>
              <a:rPr lang="en" sz="1600"/>
              <a:t>An essay - </a:t>
            </a:r>
            <a:r>
              <a:rPr b="1" lang="en" sz="1600"/>
              <a:t>TEXT</a:t>
            </a:r>
            <a:endParaRPr b="1" sz="1600"/>
          </a:p>
          <a:p>
            <a:pPr indent="-330200" lvl="0" marL="457200" rtl="0" algn="l">
              <a:spcBef>
                <a:spcPts val="0"/>
              </a:spcBef>
              <a:spcAft>
                <a:spcPts val="0"/>
              </a:spcAft>
              <a:buSzPts val="1600"/>
              <a:buChar char="●"/>
            </a:pPr>
            <a:r>
              <a:rPr lang="en" sz="1600"/>
              <a:t>Birthdate to the minute - </a:t>
            </a:r>
            <a:r>
              <a:rPr b="1" lang="en" sz="1600"/>
              <a:t>DATETIME </a:t>
            </a:r>
            <a:r>
              <a:rPr lang="en" sz="1600"/>
              <a:t>(DATE if we only want month, day and year)</a:t>
            </a:r>
            <a:endParaRPr sz="1600"/>
          </a:p>
          <a:p>
            <a:pPr indent="-330200" lvl="0" marL="457200" rtl="0" algn="l">
              <a:spcBef>
                <a:spcPts val="0"/>
              </a:spcBef>
              <a:spcAft>
                <a:spcPts val="0"/>
              </a:spcAft>
              <a:buSzPts val="1600"/>
              <a:buChar char="●"/>
            </a:pPr>
            <a:r>
              <a:rPr lang="en" sz="1600"/>
              <a:t>Favorite food - </a:t>
            </a:r>
            <a:r>
              <a:rPr b="1" lang="en" sz="1600"/>
              <a:t>VARCHAR </a:t>
            </a:r>
            <a:r>
              <a:rPr lang="en" sz="1600"/>
              <a:t>(likely not TEXT)</a:t>
            </a:r>
            <a:endParaRPr sz="1600"/>
          </a:p>
        </p:txBody>
      </p:sp>
      <p:pic>
        <p:nvPicPr>
          <p:cNvPr id="253" name="Google Shape;253;p48"/>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Default values</a:t>
            </a:r>
            <a:endParaRPr/>
          </a:p>
        </p:txBody>
      </p:sp>
      <p:sp>
        <p:nvSpPr>
          <p:cNvPr id="259" name="Google Shape;259;p49"/>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There will be fields where you might want to give everyone a starting value.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All your tables should have “created_at” and “updated_at” fields, which describe when a record was first created and when it was edited, respectively.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There might be other fields where giving a default value is appropriate.  For example, if you have a database of bank accounts, you would want to give everyone a default starting value of 0 for the account balance.</a:t>
            </a:r>
            <a:endParaRPr sz="1800"/>
          </a:p>
        </p:txBody>
      </p:sp>
      <p:pic>
        <p:nvPicPr>
          <p:cNvPr id="260" name="Google Shape;260;p49"/>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a:t>
            </a:r>
            <a:r>
              <a:rPr lang="en"/>
              <a:t>rimary key</a:t>
            </a:r>
            <a:endParaRPr/>
          </a:p>
        </p:txBody>
      </p:sp>
      <p:sp>
        <p:nvSpPr>
          <p:cNvPr id="266" name="Google Shape;266;p50"/>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The </a:t>
            </a:r>
            <a:r>
              <a:rPr b="1" lang="en" sz="1800"/>
              <a:t>primary key</a:t>
            </a:r>
            <a:r>
              <a:rPr lang="en" sz="1800"/>
              <a:t> is used to </a:t>
            </a:r>
            <a:r>
              <a:rPr i="1" lang="en" sz="1800"/>
              <a:t>uniquely</a:t>
            </a:r>
            <a:r>
              <a:rPr lang="en" sz="1800"/>
              <a:t> identify each record (row) in your table.  Usually this will be an id value.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In this example, the “id” column is used as the primary key: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So the record whose id is 3 refers to “Michael J. Fox”.</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67" name="Google Shape;267;p50"/>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268" name="Google Shape;268;p50"/>
          <p:cNvPicPr preferRelativeResize="0"/>
          <p:nvPr/>
        </p:nvPicPr>
        <p:blipFill>
          <a:blip r:embed="rId4">
            <a:alphaModFix/>
          </a:blip>
          <a:stretch>
            <a:fillRect/>
          </a:stretch>
        </p:blipFill>
        <p:spPr>
          <a:xfrm>
            <a:off x="2128825" y="2326775"/>
            <a:ext cx="4886325" cy="1866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Begin building your tables!</a:t>
            </a:r>
            <a:endParaRPr/>
          </a:p>
        </p:txBody>
      </p:sp>
      <p:sp>
        <p:nvSpPr>
          <p:cNvPr id="274" name="Google Shape;274;p51"/>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Rename your table in the text box by “Table Name”: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a:t>
            </a:r>
            <a:r>
              <a:rPr b="1" lang="en" sz="1600"/>
              <a:t>very first </a:t>
            </a:r>
            <a:r>
              <a:rPr lang="en" sz="1600"/>
              <a:t>column to add should be your primary key, usually named “id”: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name should be plural, like “users”, “authors”, “carriers”, “cars”, etc.</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Now add your primary key, which usually will be named “id”: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solidFill>
                  <a:srgbClr val="FF0000"/>
                </a:solidFill>
              </a:rPr>
              <a:t>IMPORTANT: Remember to select “AI” for auto-increment!!</a:t>
            </a:r>
            <a:endParaRPr b="1" sz="1600">
              <a:solidFill>
                <a:srgbClr val="FF0000"/>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275" name="Google Shape;275;p51"/>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276" name="Google Shape;276;p51"/>
          <p:cNvPicPr preferRelativeResize="0"/>
          <p:nvPr/>
        </p:nvPicPr>
        <p:blipFill>
          <a:blip r:embed="rId4">
            <a:alphaModFix/>
          </a:blip>
          <a:stretch>
            <a:fillRect/>
          </a:stretch>
        </p:blipFill>
        <p:spPr>
          <a:xfrm>
            <a:off x="8950" y="1371103"/>
            <a:ext cx="9143999" cy="1112345"/>
          </a:xfrm>
          <a:prstGeom prst="rect">
            <a:avLst/>
          </a:prstGeom>
          <a:noFill/>
          <a:ln>
            <a:noFill/>
          </a:ln>
        </p:spPr>
      </p:pic>
      <p:pic>
        <p:nvPicPr>
          <p:cNvPr id="277" name="Google Shape;277;p51"/>
          <p:cNvPicPr preferRelativeResize="0"/>
          <p:nvPr/>
        </p:nvPicPr>
        <p:blipFill>
          <a:blip r:embed="rId5">
            <a:alphaModFix/>
          </a:blip>
          <a:stretch>
            <a:fillRect/>
          </a:stretch>
        </p:blipFill>
        <p:spPr>
          <a:xfrm>
            <a:off x="0" y="3410206"/>
            <a:ext cx="9144001" cy="110598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table building</a:t>
            </a:r>
            <a:endParaRPr/>
          </a:p>
        </p:txBody>
      </p:sp>
      <p:sp>
        <p:nvSpPr>
          <p:cNvPr id="283" name="Google Shape;283;p52"/>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Now add additional columns as you see fit: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solidFill>
                  <a:srgbClr val="980000"/>
                </a:solidFill>
              </a:rPr>
              <a:t>For VARCHAR(), remember to put 255!</a:t>
            </a:r>
            <a:endParaRPr b="1" sz="1600">
              <a:solidFill>
                <a:srgbClr val="980000"/>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solidFill>
                  <a:schemeClr val="accent4"/>
                </a:solidFill>
              </a:rPr>
              <a:t>Remember to add created_at and updated_at fields!</a:t>
            </a:r>
            <a:r>
              <a:rPr b="1" lang="en" sz="1600"/>
              <a:t> </a:t>
            </a:r>
            <a:r>
              <a:rPr lang="en" sz="1600"/>
              <a:t> </a:t>
            </a:r>
            <a:r>
              <a:rPr b="1" lang="en" sz="1600">
                <a:solidFill>
                  <a:srgbClr val="FF0000"/>
                </a:solidFill>
              </a:rPr>
              <a:t>Don’t forget default values!</a:t>
            </a:r>
            <a:endParaRPr b="1" sz="1600">
              <a:solidFill>
                <a:srgbClr val="FF0000"/>
              </a:solidFill>
            </a:endParaRPr>
          </a:p>
        </p:txBody>
      </p:sp>
      <p:pic>
        <p:nvPicPr>
          <p:cNvPr id="284" name="Google Shape;284;p52"/>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285" name="Google Shape;285;p52"/>
          <p:cNvPicPr preferRelativeResize="0"/>
          <p:nvPr/>
        </p:nvPicPr>
        <p:blipFill>
          <a:blip r:embed="rId4">
            <a:alphaModFix/>
          </a:blip>
          <a:stretch>
            <a:fillRect/>
          </a:stretch>
        </p:blipFill>
        <p:spPr>
          <a:xfrm>
            <a:off x="8950" y="1902496"/>
            <a:ext cx="9144001" cy="249145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Adding default values</a:t>
            </a:r>
            <a:endParaRPr/>
          </a:p>
        </p:txBody>
      </p:sp>
      <p:sp>
        <p:nvSpPr>
          <p:cNvPr id="291" name="Google Shape;291;p53"/>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Referring back to this: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You can add default values in the “Default/Expression” column.  Type the following in the “Default/Expression” section for each of these columns:</a:t>
            </a:r>
            <a:endParaRPr sz="1600"/>
          </a:p>
          <a:p>
            <a:pPr indent="-330200" lvl="0" marL="457200" rtl="0" algn="l">
              <a:spcBef>
                <a:spcPts val="0"/>
              </a:spcBef>
              <a:spcAft>
                <a:spcPts val="0"/>
              </a:spcAft>
              <a:buSzPts val="1600"/>
              <a:buChar char="●"/>
            </a:pPr>
            <a:r>
              <a:rPr lang="en" sz="1600"/>
              <a:t>c</a:t>
            </a:r>
            <a:r>
              <a:rPr lang="en" sz="1600"/>
              <a:t>reated_at - NOW()</a:t>
            </a:r>
            <a:endParaRPr sz="1600"/>
          </a:p>
          <a:p>
            <a:pPr indent="-330200" lvl="0" marL="457200" rtl="0" algn="l">
              <a:spcBef>
                <a:spcPts val="0"/>
              </a:spcBef>
              <a:spcAft>
                <a:spcPts val="0"/>
              </a:spcAft>
              <a:buSzPts val="1600"/>
              <a:buChar char="●"/>
            </a:pPr>
            <a:r>
              <a:rPr lang="en" sz="1600"/>
              <a:t>updated_at - NOW() ON UPDATE NOW()</a:t>
            </a:r>
            <a:endParaRPr sz="1600"/>
          </a:p>
          <a:p>
            <a:pPr indent="-330200" lvl="0" marL="457200" rtl="0" algn="l">
              <a:spcBef>
                <a:spcPts val="0"/>
              </a:spcBef>
              <a:spcAft>
                <a:spcPts val="0"/>
              </a:spcAft>
              <a:buSzPts val="1600"/>
              <a:buChar char="●"/>
            </a:pPr>
            <a:r>
              <a:rPr lang="en" sz="1600"/>
              <a:t>Other columns - put in values such as 0, 1, etc. as you see fit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292" name="Google Shape;292;p53"/>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293" name="Google Shape;293;p53"/>
          <p:cNvPicPr preferRelativeResize="0"/>
          <p:nvPr/>
        </p:nvPicPr>
        <p:blipFill>
          <a:blip r:embed="rId4">
            <a:alphaModFix/>
          </a:blip>
          <a:stretch>
            <a:fillRect/>
          </a:stretch>
        </p:blipFill>
        <p:spPr>
          <a:xfrm>
            <a:off x="2203875" y="1318850"/>
            <a:ext cx="4736250" cy="210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7"/>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How are you </a:t>
            </a:r>
            <a:r>
              <a:rPr lang="en" sz="4500"/>
              <a:t>feeling</a:t>
            </a:r>
            <a:r>
              <a:rPr lang="en" sz="4500"/>
              <a:t> about the OOP material?</a:t>
            </a:r>
            <a:endParaRPr sz="4500"/>
          </a:p>
        </p:txBody>
      </p:sp>
      <p:pic>
        <p:nvPicPr>
          <p:cNvPr id="91" name="Google Shape;91;p27"/>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92" name="Google Shape;92;p27"/>
          <p:cNvCxnSpPr/>
          <p:nvPr/>
        </p:nvCxnSpPr>
        <p:spPr>
          <a:xfrm>
            <a:off x="617700" y="4345825"/>
            <a:ext cx="7908600" cy="8100"/>
          </a:xfrm>
          <a:prstGeom prst="straightConnector1">
            <a:avLst/>
          </a:prstGeom>
          <a:noFill/>
          <a:ln cap="flat" cmpd="sng" w="19050">
            <a:solidFill>
              <a:schemeClr val="dk1"/>
            </a:solidFill>
            <a:prstDash val="solid"/>
            <a:round/>
            <a:headEnd len="med" w="med" type="none"/>
            <a:tailEnd len="med" w="med" type="none"/>
          </a:ln>
        </p:spPr>
      </p:cxnSp>
      <p:sp>
        <p:nvSpPr>
          <p:cNvPr id="93" name="Google Shape;93;p27"/>
          <p:cNvSpPr txBox="1"/>
          <p:nvPr/>
        </p:nvSpPr>
        <p:spPr>
          <a:xfrm>
            <a:off x="617700" y="37998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 = Not good</a:t>
            </a:r>
            <a:endParaRPr sz="2400">
              <a:latin typeface="Proxima Nova"/>
              <a:ea typeface="Proxima Nova"/>
              <a:cs typeface="Proxima Nova"/>
              <a:sym typeface="Proxima Nova"/>
            </a:endParaRPr>
          </a:p>
        </p:txBody>
      </p:sp>
      <p:sp>
        <p:nvSpPr>
          <p:cNvPr id="94" name="Google Shape;94;p27"/>
          <p:cNvSpPr txBox="1"/>
          <p:nvPr/>
        </p:nvSpPr>
        <p:spPr>
          <a:xfrm>
            <a:off x="5526300" y="3799825"/>
            <a:ext cx="3000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latin typeface="Proxima Nova"/>
                <a:ea typeface="Proxima Nova"/>
                <a:cs typeface="Proxima Nova"/>
                <a:sym typeface="Proxima Nova"/>
              </a:rPr>
              <a:t>10 = Very good</a:t>
            </a:r>
            <a:endParaRPr sz="240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table building</a:t>
            </a:r>
            <a:endParaRPr/>
          </a:p>
        </p:txBody>
      </p:sp>
      <p:sp>
        <p:nvSpPr>
          <p:cNvPr id="299" name="Google Shape;299;p54"/>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Add additional tables to your diagram as needed.  Below is a second table called “flights”: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When you are done, it’s time to add foreign keys to connect tables where needed!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b="1" sz="1600">
              <a:solidFill>
                <a:srgbClr val="FF0000"/>
              </a:solidFill>
            </a:endParaRPr>
          </a:p>
        </p:txBody>
      </p:sp>
      <p:pic>
        <p:nvPicPr>
          <p:cNvPr id="300" name="Google Shape;300;p54"/>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01" name="Google Shape;301;p54"/>
          <p:cNvPicPr preferRelativeResize="0"/>
          <p:nvPr/>
        </p:nvPicPr>
        <p:blipFill>
          <a:blip r:embed="rId4">
            <a:alphaModFix/>
          </a:blip>
          <a:stretch>
            <a:fillRect/>
          </a:stretch>
        </p:blipFill>
        <p:spPr>
          <a:xfrm>
            <a:off x="0" y="1539363"/>
            <a:ext cx="9144001" cy="2064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Foreign keys</a:t>
            </a:r>
            <a:endParaRPr/>
          </a:p>
        </p:txBody>
      </p:sp>
      <p:sp>
        <p:nvSpPr>
          <p:cNvPr id="307" name="Google Shape;307;p55"/>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A </a:t>
            </a:r>
            <a:r>
              <a:rPr b="1" lang="en" sz="1600"/>
              <a:t>foreign key</a:t>
            </a:r>
            <a:r>
              <a:rPr lang="en" sz="1600"/>
              <a:t> is used to connect one table to another.  The value stored is the id from another table.  You connect a foreign key in one table to a primary key in another table.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Below is a table of cars with a foreign key named “manufacturer_id”, which links a manufacturer to each car: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Here is the manufacturers table for</a:t>
            </a:r>
            <a:endParaRPr sz="1600"/>
          </a:p>
          <a:p>
            <a:pPr indent="0" lvl="0" marL="0" rtl="0" algn="l">
              <a:spcBef>
                <a:spcPts val="0"/>
              </a:spcBef>
              <a:spcAft>
                <a:spcPts val="0"/>
              </a:spcAft>
              <a:buNone/>
            </a:pPr>
            <a:r>
              <a:rPr lang="en" sz="1600"/>
              <a:t>r</a:t>
            </a:r>
            <a:r>
              <a:rPr lang="en" sz="1600"/>
              <a:t>eference</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So the Camaro and Corvette are linked</a:t>
            </a:r>
            <a:endParaRPr sz="1600"/>
          </a:p>
          <a:p>
            <a:pPr indent="0" lvl="0" marL="0" rtl="0" algn="l">
              <a:spcBef>
                <a:spcPts val="0"/>
              </a:spcBef>
              <a:spcAft>
                <a:spcPts val="0"/>
              </a:spcAft>
              <a:buNone/>
            </a:pPr>
            <a:r>
              <a:rPr lang="en" sz="1600"/>
              <a:t>to Chevrolet.</a:t>
            </a:r>
            <a:endParaRPr sz="1600"/>
          </a:p>
        </p:txBody>
      </p:sp>
      <p:pic>
        <p:nvPicPr>
          <p:cNvPr id="308" name="Google Shape;308;p55"/>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09" name="Google Shape;309;p55"/>
          <p:cNvPicPr preferRelativeResize="0"/>
          <p:nvPr/>
        </p:nvPicPr>
        <p:blipFill>
          <a:blip r:embed="rId4">
            <a:alphaModFix/>
          </a:blip>
          <a:stretch>
            <a:fillRect/>
          </a:stretch>
        </p:blipFill>
        <p:spPr>
          <a:xfrm>
            <a:off x="0" y="2363118"/>
            <a:ext cx="9144001" cy="770615"/>
          </a:xfrm>
          <a:prstGeom prst="rect">
            <a:avLst/>
          </a:prstGeom>
          <a:noFill/>
          <a:ln>
            <a:noFill/>
          </a:ln>
        </p:spPr>
      </p:pic>
      <p:pic>
        <p:nvPicPr>
          <p:cNvPr id="310" name="Google Shape;310;p55"/>
          <p:cNvPicPr preferRelativeResize="0"/>
          <p:nvPr/>
        </p:nvPicPr>
        <p:blipFill>
          <a:blip r:embed="rId5">
            <a:alphaModFix/>
          </a:blip>
          <a:stretch>
            <a:fillRect/>
          </a:stretch>
        </p:blipFill>
        <p:spPr>
          <a:xfrm>
            <a:off x="4600563" y="3133713"/>
            <a:ext cx="4543425" cy="1724025"/>
          </a:xfrm>
          <a:prstGeom prst="rect">
            <a:avLst/>
          </a:prstGeom>
          <a:noFill/>
          <a:ln>
            <a:noFill/>
          </a:ln>
        </p:spPr>
      </p:pic>
      <p:cxnSp>
        <p:nvCxnSpPr>
          <p:cNvPr id="311" name="Google Shape;311;p55"/>
          <p:cNvCxnSpPr/>
          <p:nvPr/>
        </p:nvCxnSpPr>
        <p:spPr>
          <a:xfrm flipH="1" rot="10800000">
            <a:off x="4268500" y="3580050"/>
            <a:ext cx="624900" cy="3168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55"/>
          <p:cNvCxnSpPr/>
          <p:nvPr/>
        </p:nvCxnSpPr>
        <p:spPr>
          <a:xfrm>
            <a:off x="8512125" y="1642050"/>
            <a:ext cx="9300" cy="733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Adding a foreign key </a:t>
            </a:r>
            <a:endParaRPr/>
          </a:p>
          <a:p>
            <a:pPr indent="0" lvl="0" marL="0" rtl="0" algn="l">
              <a:spcBef>
                <a:spcPts val="0"/>
              </a:spcBef>
              <a:spcAft>
                <a:spcPts val="0"/>
              </a:spcAft>
              <a:buNone/>
            </a:pPr>
            <a:r>
              <a:rPr lang="en"/>
              <a:t>(one-to-many relationship)</a:t>
            </a:r>
            <a:endParaRPr/>
          </a:p>
        </p:txBody>
      </p:sp>
      <p:sp>
        <p:nvSpPr>
          <p:cNvPr id="318" name="Google Shape;318;p56"/>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In the “Diagram” box, select the dashed “1:n” option.  (The solid “1:n” option is for identifying relationships, which we’ll not cover here.)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19" name="Google Shape;319;p56"/>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20" name="Google Shape;320;p56"/>
          <p:cNvPicPr preferRelativeResize="0"/>
          <p:nvPr/>
        </p:nvPicPr>
        <p:blipFill>
          <a:blip r:embed="rId4">
            <a:alphaModFix/>
          </a:blip>
          <a:stretch>
            <a:fillRect/>
          </a:stretch>
        </p:blipFill>
        <p:spPr>
          <a:xfrm>
            <a:off x="2166350" y="1706713"/>
            <a:ext cx="4829175" cy="2581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Adding a foreign key </a:t>
            </a:r>
            <a:endParaRPr/>
          </a:p>
          <a:p>
            <a:pPr indent="0" lvl="0" marL="0" rtl="0" algn="l">
              <a:spcBef>
                <a:spcPts val="0"/>
              </a:spcBef>
              <a:spcAft>
                <a:spcPts val="0"/>
              </a:spcAft>
              <a:buNone/>
            </a:pPr>
            <a:r>
              <a:rPr lang="en"/>
              <a:t>(one-to-many relationship)</a:t>
            </a:r>
            <a:endParaRPr/>
          </a:p>
        </p:txBody>
      </p:sp>
      <p:sp>
        <p:nvSpPr>
          <p:cNvPr id="326" name="Google Shape;326;p57"/>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Click on the many table first - so in the example below, the “flights” table.  Then </a:t>
            </a:r>
            <a:r>
              <a:rPr lang="en" sz="1800"/>
              <a:t>click</a:t>
            </a:r>
            <a:r>
              <a:rPr lang="en" sz="1800"/>
              <a:t> on the one table, in this case the “carriers” table.  (The “many table” is the many side of the one-to-many relationship, and vice versa.)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27" name="Google Shape;327;p57"/>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28" name="Google Shape;328;p57"/>
          <p:cNvPicPr preferRelativeResize="0"/>
          <p:nvPr/>
        </p:nvPicPr>
        <p:blipFill>
          <a:blip r:embed="rId4">
            <a:alphaModFix/>
          </a:blip>
          <a:stretch>
            <a:fillRect/>
          </a:stretch>
        </p:blipFill>
        <p:spPr>
          <a:xfrm>
            <a:off x="637445" y="2434783"/>
            <a:ext cx="3577225" cy="2422900"/>
          </a:xfrm>
          <a:prstGeom prst="rect">
            <a:avLst/>
          </a:prstGeom>
          <a:noFill/>
          <a:ln>
            <a:noFill/>
          </a:ln>
        </p:spPr>
      </p:pic>
      <p:sp>
        <p:nvSpPr>
          <p:cNvPr id="329" name="Google Shape;329;p57"/>
          <p:cNvSpPr txBox="1"/>
          <p:nvPr/>
        </p:nvSpPr>
        <p:spPr>
          <a:xfrm>
            <a:off x="679700" y="2034575"/>
            <a:ext cx="389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BEFORE:</a:t>
            </a:r>
            <a:endParaRPr b="1">
              <a:latin typeface="Proxima Nova"/>
              <a:ea typeface="Proxima Nova"/>
              <a:cs typeface="Proxima Nova"/>
              <a:sym typeface="Proxima Nova"/>
            </a:endParaRPr>
          </a:p>
        </p:txBody>
      </p:sp>
      <p:sp>
        <p:nvSpPr>
          <p:cNvPr id="330" name="Google Shape;330;p57"/>
          <p:cNvSpPr txBox="1"/>
          <p:nvPr/>
        </p:nvSpPr>
        <p:spPr>
          <a:xfrm>
            <a:off x="4739650" y="2034575"/>
            <a:ext cx="389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AFTER</a:t>
            </a:r>
            <a:r>
              <a:rPr b="1" lang="en">
                <a:latin typeface="Proxima Nova"/>
                <a:ea typeface="Proxima Nova"/>
                <a:cs typeface="Proxima Nova"/>
                <a:sym typeface="Proxima Nova"/>
              </a:rPr>
              <a:t>:</a:t>
            </a:r>
            <a:endParaRPr b="1">
              <a:latin typeface="Proxima Nova"/>
              <a:ea typeface="Proxima Nova"/>
              <a:cs typeface="Proxima Nova"/>
              <a:sym typeface="Proxima Nova"/>
            </a:endParaRPr>
          </a:p>
        </p:txBody>
      </p:sp>
      <p:pic>
        <p:nvPicPr>
          <p:cNvPr id="331" name="Google Shape;331;p57"/>
          <p:cNvPicPr preferRelativeResize="0"/>
          <p:nvPr/>
        </p:nvPicPr>
        <p:blipFill>
          <a:blip r:embed="rId5">
            <a:alphaModFix/>
          </a:blip>
          <a:stretch>
            <a:fillRect/>
          </a:stretch>
        </p:blipFill>
        <p:spPr>
          <a:xfrm>
            <a:off x="4739650" y="2434775"/>
            <a:ext cx="3784799" cy="2147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Adding a foreign key </a:t>
            </a:r>
            <a:endParaRPr/>
          </a:p>
          <a:p>
            <a:pPr indent="0" lvl="0" marL="0" rtl="0" algn="l">
              <a:spcBef>
                <a:spcPts val="0"/>
              </a:spcBef>
              <a:spcAft>
                <a:spcPts val="0"/>
              </a:spcAft>
              <a:buNone/>
            </a:pPr>
            <a:r>
              <a:rPr lang="en"/>
              <a:t>(one-to-many relationship)</a:t>
            </a:r>
            <a:endParaRPr/>
          </a:p>
        </p:txBody>
      </p:sp>
      <p:sp>
        <p:nvSpPr>
          <p:cNvPr id="337" name="Google Shape;337;p58"/>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Double-click on the many table to edit it.  Change the name of the foreign key to the singular - so for example, instead of “carriers_id”, type “carrier_id” (notice the “s” is gone).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38" name="Google Shape;338;p58"/>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39" name="Google Shape;339;p58"/>
          <p:cNvPicPr preferRelativeResize="0"/>
          <p:nvPr/>
        </p:nvPicPr>
        <p:blipFill>
          <a:blip r:embed="rId4">
            <a:alphaModFix/>
          </a:blip>
          <a:stretch>
            <a:fillRect/>
          </a:stretch>
        </p:blipFill>
        <p:spPr>
          <a:xfrm>
            <a:off x="637438" y="1935125"/>
            <a:ext cx="3952875" cy="1952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Adding a foreign key </a:t>
            </a:r>
            <a:endParaRPr/>
          </a:p>
          <a:p>
            <a:pPr indent="0" lvl="0" marL="0" rtl="0" algn="l">
              <a:spcBef>
                <a:spcPts val="0"/>
              </a:spcBef>
              <a:spcAft>
                <a:spcPts val="0"/>
              </a:spcAft>
              <a:buNone/>
            </a:pPr>
            <a:r>
              <a:rPr lang="en"/>
              <a:t>(one-to-many relationship)</a:t>
            </a:r>
            <a:endParaRPr/>
          </a:p>
        </p:txBody>
      </p:sp>
      <p:sp>
        <p:nvSpPr>
          <p:cNvPr id="345" name="Google Shape;345;p59"/>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Click on the Foreign Keys tab at the bottom: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46" name="Google Shape;346;p59"/>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47" name="Google Shape;347;p59"/>
          <p:cNvPicPr preferRelativeResize="0"/>
          <p:nvPr/>
        </p:nvPicPr>
        <p:blipFill>
          <a:blip r:embed="rId4">
            <a:alphaModFix/>
          </a:blip>
          <a:stretch>
            <a:fillRect/>
          </a:stretch>
        </p:blipFill>
        <p:spPr>
          <a:xfrm>
            <a:off x="637450" y="1486151"/>
            <a:ext cx="6447476" cy="2850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Adding a foreign key </a:t>
            </a:r>
            <a:endParaRPr/>
          </a:p>
          <a:p>
            <a:pPr indent="0" lvl="0" marL="0" rtl="0" algn="l">
              <a:spcBef>
                <a:spcPts val="0"/>
              </a:spcBef>
              <a:spcAft>
                <a:spcPts val="0"/>
              </a:spcAft>
              <a:buNone/>
            </a:pPr>
            <a:r>
              <a:rPr lang="en"/>
              <a:t>(one-to-many relationship)</a:t>
            </a:r>
            <a:endParaRPr/>
          </a:p>
        </p:txBody>
      </p:sp>
      <p:sp>
        <p:nvSpPr>
          <p:cNvPr id="353" name="Google Shape;353;p60"/>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Click the foreign key name on the left: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IMPORTANT for ALL foreign keys in ALL relationships:</a:t>
            </a:r>
            <a:endParaRPr sz="1800"/>
          </a:p>
          <a:p>
            <a:pPr indent="0" lvl="0" marL="0" rtl="0" algn="l">
              <a:spcBef>
                <a:spcPts val="0"/>
              </a:spcBef>
              <a:spcAft>
                <a:spcPts val="0"/>
              </a:spcAft>
              <a:buNone/>
            </a:pPr>
            <a:r>
              <a:rPr lang="en" sz="1800"/>
              <a:t>Now change the “On Delete” </a:t>
            </a:r>
            <a:endParaRPr sz="1800"/>
          </a:p>
          <a:p>
            <a:pPr indent="0" lvl="0" marL="0" rtl="0" algn="l">
              <a:spcBef>
                <a:spcPts val="0"/>
              </a:spcBef>
              <a:spcAft>
                <a:spcPts val="0"/>
              </a:spcAft>
              <a:buNone/>
            </a:pPr>
            <a:r>
              <a:rPr lang="en" sz="1800"/>
              <a:t>from “NO ACTION” to “CASCADE”.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54" name="Google Shape;354;p60"/>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55" name="Google Shape;355;p60"/>
          <p:cNvPicPr preferRelativeResize="0"/>
          <p:nvPr/>
        </p:nvPicPr>
        <p:blipFill>
          <a:blip r:embed="rId4">
            <a:alphaModFix/>
          </a:blip>
          <a:stretch>
            <a:fillRect/>
          </a:stretch>
        </p:blipFill>
        <p:spPr>
          <a:xfrm>
            <a:off x="637450" y="1399625"/>
            <a:ext cx="5103700" cy="2202450"/>
          </a:xfrm>
          <a:prstGeom prst="rect">
            <a:avLst/>
          </a:prstGeom>
          <a:noFill/>
          <a:ln>
            <a:noFill/>
          </a:ln>
        </p:spPr>
      </p:pic>
      <p:pic>
        <p:nvPicPr>
          <p:cNvPr id="356" name="Google Shape;356;p60"/>
          <p:cNvPicPr preferRelativeResize="0"/>
          <p:nvPr/>
        </p:nvPicPr>
        <p:blipFill>
          <a:blip r:embed="rId5">
            <a:alphaModFix/>
          </a:blip>
          <a:stretch>
            <a:fillRect/>
          </a:stretch>
        </p:blipFill>
        <p:spPr>
          <a:xfrm>
            <a:off x="6315063" y="3286063"/>
            <a:ext cx="2828925" cy="1571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Adding a foreign key </a:t>
            </a:r>
            <a:endParaRPr/>
          </a:p>
        </p:txBody>
      </p:sp>
      <p:sp>
        <p:nvSpPr>
          <p:cNvPr id="362" name="Google Shape;362;p61"/>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sz="1800">
                <a:solidFill>
                  <a:srgbClr val="FF0000"/>
                </a:solidFill>
              </a:rPr>
              <a:t>IMPORTANT for ALL foreign keys in ALL relationships:</a:t>
            </a:r>
            <a:endParaRPr b="1" sz="1800">
              <a:solidFill>
                <a:srgbClr val="FF0000"/>
              </a:solidFill>
            </a:endParaRPr>
          </a:p>
          <a:p>
            <a:pPr indent="0" lvl="0" marL="0" rtl="0" algn="l">
              <a:spcBef>
                <a:spcPts val="0"/>
              </a:spcBef>
              <a:spcAft>
                <a:spcPts val="0"/>
              </a:spcAft>
              <a:buNone/>
            </a:pPr>
            <a:r>
              <a:rPr lang="en" sz="1800"/>
              <a:t>Now change the “On Delete” from “NO ACTION” to “CASCADE”.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example, if you were to delete a carrier, you delete all the flights linked to it.  Otherwise you run the risk of encountering </a:t>
            </a:r>
            <a:r>
              <a:rPr lang="en" sz="1800"/>
              <a:t>issues with foreign keys!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63" name="Google Shape;363;p61"/>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64" name="Google Shape;364;p61"/>
          <p:cNvPicPr preferRelativeResize="0"/>
          <p:nvPr/>
        </p:nvPicPr>
        <p:blipFill>
          <a:blip r:embed="rId4">
            <a:alphaModFix/>
          </a:blip>
          <a:stretch>
            <a:fillRect/>
          </a:stretch>
        </p:blipFill>
        <p:spPr>
          <a:xfrm>
            <a:off x="705963" y="1785925"/>
            <a:ext cx="2828925" cy="1571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Forward engineering</a:t>
            </a:r>
            <a:endParaRPr/>
          </a:p>
        </p:txBody>
      </p:sp>
      <p:sp>
        <p:nvSpPr>
          <p:cNvPr id="370" name="Google Shape;370;p62"/>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When your tables are all set, you can now forward-engineer your schema!  This will actually allow you to store data now that your design is ready.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Go to “Database” -&gt; “Forward Engineer…”.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71" name="Google Shape;371;p62"/>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72" name="Google Shape;372;p62"/>
          <p:cNvPicPr preferRelativeResize="0"/>
          <p:nvPr/>
        </p:nvPicPr>
        <p:blipFill>
          <a:blip r:embed="rId4">
            <a:alphaModFix/>
          </a:blip>
          <a:stretch>
            <a:fillRect/>
          </a:stretch>
        </p:blipFill>
        <p:spPr>
          <a:xfrm>
            <a:off x="2955925" y="2175750"/>
            <a:ext cx="4962374" cy="2543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Forward engineering</a:t>
            </a:r>
            <a:endParaRPr/>
          </a:p>
        </p:txBody>
      </p:sp>
      <p:sp>
        <p:nvSpPr>
          <p:cNvPr id="378" name="Google Shape;378;p63"/>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Go ahead and click “Next”.  (You might have to enter your password.)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At this step, if you are starting over </a:t>
            </a:r>
            <a:endParaRPr sz="1800"/>
          </a:p>
          <a:p>
            <a:pPr indent="0" lvl="0" marL="0" rtl="0" algn="l">
              <a:spcBef>
                <a:spcPts val="0"/>
              </a:spcBef>
              <a:spcAft>
                <a:spcPts val="0"/>
              </a:spcAft>
              <a:buNone/>
            </a:pPr>
            <a:r>
              <a:rPr lang="en" sz="1800"/>
              <a:t>with your database, select </a:t>
            </a:r>
            <a:endParaRPr sz="1800"/>
          </a:p>
          <a:p>
            <a:pPr indent="0" lvl="0" marL="0" rtl="0" algn="l">
              <a:spcBef>
                <a:spcPts val="0"/>
              </a:spcBef>
              <a:spcAft>
                <a:spcPts val="0"/>
              </a:spcAft>
              <a:buNone/>
            </a:pPr>
            <a:r>
              <a:rPr lang="en" sz="1800"/>
              <a:t>“Generate DROP SCHEMA”.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NOTE:</a:t>
            </a:r>
            <a:endParaRPr sz="1800"/>
          </a:p>
          <a:p>
            <a:pPr indent="0" lvl="0" marL="0" rtl="0" algn="l">
              <a:spcBef>
                <a:spcPts val="0"/>
              </a:spcBef>
              <a:spcAft>
                <a:spcPts val="0"/>
              </a:spcAft>
              <a:buNone/>
            </a:pPr>
            <a:r>
              <a:rPr lang="en" sz="1800"/>
              <a:t>This will delete your old </a:t>
            </a:r>
            <a:r>
              <a:rPr lang="en" sz="1800"/>
              <a:t>database, so</a:t>
            </a:r>
            <a:endParaRPr sz="1800"/>
          </a:p>
          <a:p>
            <a:pPr indent="0" lvl="0" marL="0" rtl="0" algn="l">
              <a:spcBef>
                <a:spcPts val="0"/>
              </a:spcBef>
              <a:spcAft>
                <a:spcPts val="0"/>
              </a:spcAft>
              <a:buNone/>
            </a:pPr>
            <a:r>
              <a:rPr lang="en" sz="1800"/>
              <a:t>you will lose your data!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79" name="Google Shape;379;p63"/>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80" name="Google Shape;380;p63"/>
          <p:cNvPicPr preferRelativeResize="0"/>
          <p:nvPr/>
        </p:nvPicPr>
        <p:blipFill>
          <a:blip r:embed="rId4">
            <a:alphaModFix/>
          </a:blip>
          <a:stretch>
            <a:fillRect/>
          </a:stretch>
        </p:blipFill>
        <p:spPr>
          <a:xfrm>
            <a:off x="4723500" y="1437275"/>
            <a:ext cx="4420500" cy="342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8"/>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How are you feeling today?</a:t>
            </a:r>
            <a:endParaRPr sz="4500"/>
          </a:p>
        </p:txBody>
      </p:sp>
      <p:pic>
        <p:nvPicPr>
          <p:cNvPr id="100" name="Google Shape;100;p28"/>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101" name="Google Shape;101;p28"/>
          <p:cNvCxnSpPr/>
          <p:nvPr/>
        </p:nvCxnSpPr>
        <p:spPr>
          <a:xfrm>
            <a:off x="617700" y="4345825"/>
            <a:ext cx="7908600" cy="8100"/>
          </a:xfrm>
          <a:prstGeom prst="straightConnector1">
            <a:avLst/>
          </a:prstGeom>
          <a:noFill/>
          <a:ln cap="flat" cmpd="sng" w="19050">
            <a:solidFill>
              <a:schemeClr val="dk1"/>
            </a:solidFill>
            <a:prstDash val="solid"/>
            <a:round/>
            <a:headEnd len="med" w="med" type="none"/>
            <a:tailEnd len="med" w="med" type="none"/>
          </a:ln>
        </p:spPr>
      </p:cxnSp>
      <p:sp>
        <p:nvSpPr>
          <p:cNvPr id="102" name="Google Shape;102;p28"/>
          <p:cNvSpPr txBox="1"/>
          <p:nvPr/>
        </p:nvSpPr>
        <p:spPr>
          <a:xfrm>
            <a:off x="617700" y="37998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 = Not good</a:t>
            </a:r>
            <a:endParaRPr sz="2400">
              <a:latin typeface="Proxima Nova"/>
              <a:ea typeface="Proxima Nova"/>
              <a:cs typeface="Proxima Nova"/>
              <a:sym typeface="Proxima Nova"/>
            </a:endParaRPr>
          </a:p>
        </p:txBody>
      </p:sp>
      <p:sp>
        <p:nvSpPr>
          <p:cNvPr id="103" name="Google Shape;103;p28"/>
          <p:cNvSpPr txBox="1"/>
          <p:nvPr/>
        </p:nvSpPr>
        <p:spPr>
          <a:xfrm>
            <a:off x="5526300" y="3799825"/>
            <a:ext cx="3000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latin typeface="Proxima Nova"/>
                <a:ea typeface="Proxima Nova"/>
                <a:cs typeface="Proxima Nova"/>
                <a:sym typeface="Proxima Nova"/>
              </a:rPr>
              <a:t>10 = Very good</a:t>
            </a:r>
            <a:endParaRPr sz="2400">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Forward engineering</a:t>
            </a:r>
            <a:endParaRPr/>
          </a:p>
        </p:txBody>
      </p:sp>
      <p:sp>
        <p:nvSpPr>
          <p:cNvPr id="386" name="Google Shape;386;p64"/>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Continue clicking “Next”.  If it’s successful, you should see this: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Now click “Close”.  You’re all set!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87" name="Google Shape;387;p64"/>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88" name="Google Shape;388;p64"/>
          <p:cNvPicPr preferRelativeResize="0"/>
          <p:nvPr/>
        </p:nvPicPr>
        <p:blipFill>
          <a:blip r:embed="rId4">
            <a:alphaModFix/>
          </a:blip>
          <a:stretch>
            <a:fillRect/>
          </a:stretch>
        </p:blipFill>
        <p:spPr>
          <a:xfrm>
            <a:off x="2682450" y="1326900"/>
            <a:ext cx="3779075" cy="29758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Opening your database</a:t>
            </a:r>
            <a:endParaRPr/>
          </a:p>
        </p:txBody>
      </p:sp>
      <p:sp>
        <p:nvSpPr>
          <p:cNvPr id="394" name="Google Shape;394;p65"/>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Open your </a:t>
            </a:r>
            <a:r>
              <a:rPr lang="en" sz="1800"/>
              <a:t>database</a:t>
            </a:r>
            <a:r>
              <a:rPr lang="en" sz="1800"/>
              <a:t> up by clicking the dolphin with disks icon from the home screen (click the Home icon first if needed).  Then click on “localhost” or whichever is holding your databases: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95" name="Google Shape;395;p65"/>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396" name="Google Shape;396;p65"/>
          <p:cNvPicPr preferRelativeResize="0"/>
          <p:nvPr/>
        </p:nvPicPr>
        <p:blipFill>
          <a:blip r:embed="rId4">
            <a:alphaModFix/>
          </a:blip>
          <a:stretch>
            <a:fillRect/>
          </a:stretch>
        </p:blipFill>
        <p:spPr>
          <a:xfrm>
            <a:off x="697900" y="2098799"/>
            <a:ext cx="3123825" cy="2348675"/>
          </a:xfrm>
          <a:prstGeom prst="rect">
            <a:avLst/>
          </a:prstGeom>
          <a:noFill/>
          <a:ln>
            <a:noFill/>
          </a:ln>
        </p:spPr>
      </p:pic>
      <p:pic>
        <p:nvPicPr>
          <p:cNvPr id="397" name="Google Shape;397;p65"/>
          <p:cNvPicPr preferRelativeResize="0"/>
          <p:nvPr/>
        </p:nvPicPr>
        <p:blipFill>
          <a:blip r:embed="rId5">
            <a:alphaModFix/>
          </a:blip>
          <a:stretch>
            <a:fillRect/>
          </a:stretch>
        </p:blipFill>
        <p:spPr>
          <a:xfrm>
            <a:off x="5079625" y="2385700"/>
            <a:ext cx="3401925" cy="2061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Viewing your databases</a:t>
            </a:r>
            <a:endParaRPr/>
          </a:p>
        </p:txBody>
      </p:sp>
      <p:sp>
        <p:nvSpPr>
          <p:cNvPr id="403" name="Google Shape;403;p66"/>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You should now see a SCHEMAS sidebar.  </a:t>
            </a:r>
            <a:endParaRPr sz="1800"/>
          </a:p>
          <a:p>
            <a:pPr indent="0" lvl="0" marL="0" rtl="0" algn="l">
              <a:spcBef>
                <a:spcPts val="0"/>
              </a:spcBef>
              <a:spcAft>
                <a:spcPts val="0"/>
              </a:spcAft>
              <a:buNone/>
            </a:pPr>
            <a:r>
              <a:rPr b="1" lang="en" sz="1800"/>
              <a:t>Double-click</a:t>
            </a:r>
            <a:r>
              <a:rPr lang="en" sz="1800"/>
              <a:t> on a schema to open it up </a:t>
            </a:r>
            <a:endParaRPr sz="1800"/>
          </a:p>
          <a:p>
            <a:pPr indent="0" lvl="0" marL="0" rtl="0" algn="l">
              <a:spcBef>
                <a:spcPts val="0"/>
              </a:spcBef>
              <a:spcAft>
                <a:spcPts val="0"/>
              </a:spcAft>
              <a:buNone/>
            </a:pPr>
            <a:r>
              <a:rPr lang="en" sz="1800"/>
              <a:t>and make it the active one!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(You might need to click the “refresh” icon beforehand.)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Here, the users_schema_jan_2022 schema is selected</a:t>
            </a:r>
            <a:endParaRPr sz="1800"/>
          </a:p>
          <a:p>
            <a:pPr indent="0" lvl="0" marL="0" rtl="0" algn="l">
              <a:spcBef>
                <a:spcPts val="0"/>
              </a:spcBef>
              <a:spcAft>
                <a:spcPts val="0"/>
              </a:spcAft>
              <a:buNone/>
            </a:pPr>
            <a:r>
              <a:rPr lang="en" sz="1800"/>
              <a:t>as an example.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404" name="Google Shape;404;p66"/>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405" name="Google Shape;405;p66"/>
          <p:cNvPicPr preferRelativeResize="0"/>
          <p:nvPr/>
        </p:nvPicPr>
        <p:blipFill>
          <a:blip r:embed="rId4">
            <a:alphaModFix/>
          </a:blip>
          <a:stretch>
            <a:fillRect/>
          </a:stretch>
        </p:blipFill>
        <p:spPr>
          <a:xfrm>
            <a:off x="6379299" y="1454325"/>
            <a:ext cx="2764700" cy="3128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Viewing your databases</a:t>
            </a:r>
            <a:endParaRPr/>
          </a:p>
        </p:txBody>
      </p:sp>
      <p:sp>
        <p:nvSpPr>
          <p:cNvPr id="411" name="Google Shape;411;p67"/>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Click on “Tables”, then hover over any table: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In the picture below, I’m hovering over the “carriers” table.  Notice the icons to the right of the table name.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“i” is for information.</a:t>
            </a:r>
            <a:endParaRPr sz="1800"/>
          </a:p>
          <a:p>
            <a:pPr indent="-342900" lvl="0" marL="457200" rtl="0" algn="l">
              <a:spcBef>
                <a:spcPts val="0"/>
              </a:spcBef>
              <a:spcAft>
                <a:spcPts val="0"/>
              </a:spcAft>
              <a:buSzPts val="1800"/>
              <a:buChar char="●"/>
            </a:pPr>
            <a:r>
              <a:rPr lang="en" sz="1800"/>
              <a:t>The “wrench” is for editing your tables afterwards</a:t>
            </a:r>
            <a:endParaRPr sz="1800"/>
          </a:p>
          <a:p>
            <a:pPr indent="0" lvl="0" marL="457200" rtl="0" algn="l">
              <a:spcBef>
                <a:spcPts val="0"/>
              </a:spcBef>
              <a:spcAft>
                <a:spcPts val="0"/>
              </a:spcAft>
              <a:buNone/>
            </a:pPr>
            <a:r>
              <a:rPr lang="en" sz="1800"/>
              <a:t>(NOT for editing data).</a:t>
            </a:r>
            <a:endParaRPr sz="1800"/>
          </a:p>
          <a:p>
            <a:pPr indent="-342900" lvl="0" marL="457200" rtl="0" algn="l">
              <a:spcBef>
                <a:spcPts val="0"/>
              </a:spcBef>
              <a:spcAft>
                <a:spcPts val="0"/>
              </a:spcAft>
              <a:buSzPts val="1800"/>
              <a:buChar char="●"/>
            </a:pPr>
            <a:r>
              <a:rPr lang="en" sz="1800"/>
              <a:t>The icon with the table and the lightning bolt is for</a:t>
            </a:r>
            <a:endParaRPr sz="1800"/>
          </a:p>
          <a:p>
            <a:pPr indent="0" lvl="0" marL="0" rtl="0" algn="l">
              <a:spcBef>
                <a:spcPts val="0"/>
              </a:spcBef>
              <a:spcAft>
                <a:spcPts val="0"/>
              </a:spcAft>
              <a:buNone/>
            </a:pPr>
            <a:r>
              <a:rPr lang="en" sz="1800"/>
              <a:t>	viewing the data in the table.  (We’ll talk about that</a:t>
            </a:r>
            <a:endParaRPr sz="1800"/>
          </a:p>
          <a:p>
            <a:pPr indent="0" lvl="0" marL="0" rtl="0" algn="l">
              <a:spcBef>
                <a:spcPts val="0"/>
              </a:spcBef>
              <a:spcAft>
                <a:spcPts val="0"/>
              </a:spcAft>
              <a:buNone/>
            </a:pPr>
            <a:r>
              <a:rPr lang="en" sz="1800"/>
              <a:t>	more in the next lecture.)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412" name="Google Shape;412;p67"/>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413" name="Google Shape;413;p67"/>
          <p:cNvPicPr preferRelativeResize="0"/>
          <p:nvPr/>
        </p:nvPicPr>
        <p:blipFill>
          <a:blip r:embed="rId4">
            <a:alphaModFix/>
          </a:blip>
          <a:stretch>
            <a:fillRect/>
          </a:stretch>
        </p:blipFill>
        <p:spPr>
          <a:xfrm>
            <a:off x="6415275" y="1844500"/>
            <a:ext cx="2728725" cy="2928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Editing your databases afterwards</a:t>
            </a:r>
            <a:endParaRPr/>
          </a:p>
        </p:txBody>
      </p:sp>
      <p:sp>
        <p:nvSpPr>
          <p:cNvPr id="419" name="Google Shape;419;p68"/>
          <p:cNvSpPr txBox="1"/>
          <p:nvPr>
            <p:ph idx="1" type="body"/>
          </p:nvPr>
        </p:nvSpPr>
        <p:spPr>
          <a:xfrm>
            <a:off x="637450" y="965200"/>
            <a:ext cx="7887000" cy="3892500"/>
          </a:xfrm>
          <a:prstGeom prst="rect">
            <a:avLst/>
          </a:prstGeom>
        </p:spPr>
        <p:txBody>
          <a:bodyPr anchorCtr="0" anchor="t" bIns="68575" lIns="68575" spcFirstLastPara="1" rIns="68575" wrap="square" tIns="68575">
            <a:noAutofit/>
          </a:bodyPr>
          <a:lstStyle/>
          <a:p>
            <a:pPr indent="-342900" lvl="0" marL="457200" rtl="0" algn="l">
              <a:spcBef>
                <a:spcPts val="0"/>
              </a:spcBef>
              <a:spcAft>
                <a:spcPts val="0"/>
              </a:spcAft>
              <a:buSzPts val="1800"/>
              <a:buAutoNum type="arabicPeriod"/>
            </a:pPr>
            <a:r>
              <a:rPr lang="en" sz="1800"/>
              <a:t>You can go back to your model file and edit your columns accordingly.  NOTE: You MUST select “Generate Drop Schema” for this to work; not selecting it will not automatically update your tables.</a:t>
            </a:r>
            <a:endParaRPr sz="1800"/>
          </a:p>
          <a:p>
            <a:pPr indent="-342900" lvl="0" marL="457200" rtl="0" algn="l">
              <a:spcBef>
                <a:spcPts val="0"/>
              </a:spcBef>
              <a:spcAft>
                <a:spcPts val="0"/>
              </a:spcAft>
              <a:buSzPts val="1800"/>
              <a:buAutoNum type="arabicPeriod"/>
            </a:pPr>
            <a:r>
              <a:rPr lang="en" sz="1800"/>
              <a:t>In local host, click the “wrench” icon (see previous slide).  Now you can edit as you see fit.  NOTE: This will NOT update your tables in your model file.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420" name="Google Shape;420;p68"/>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24" name="Shape 424"/>
        <p:cNvGrpSpPr/>
        <p:nvPr/>
      </p:nvGrpSpPr>
      <p:grpSpPr>
        <a:xfrm>
          <a:off x="0" y="0"/>
          <a:ext cx="0" cy="0"/>
          <a:chOff x="0" y="0"/>
          <a:chExt cx="0" cy="0"/>
        </a:xfrm>
      </p:grpSpPr>
      <p:sp>
        <p:nvSpPr>
          <p:cNvPr id="425" name="Google Shape;425;p69"/>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Bonus/group exercise</a:t>
            </a:r>
            <a:endParaRPr sz="4500"/>
          </a:p>
        </p:txBody>
      </p:sp>
      <p:pic>
        <p:nvPicPr>
          <p:cNvPr id="426" name="Google Shape;426;p6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30" name="Shape 430"/>
        <p:cNvGrpSpPr/>
        <p:nvPr/>
      </p:nvGrpSpPr>
      <p:grpSpPr>
        <a:xfrm>
          <a:off x="0" y="0"/>
          <a:ext cx="0" cy="0"/>
          <a:chOff x="0" y="0"/>
          <a:chExt cx="0" cy="0"/>
        </a:xfrm>
      </p:grpSpPr>
      <p:sp>
        <p:nvSpPr>
          <p:cNvPr id="431" name="Google Shape;431;p7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Design your own ERDs!</a:t>
            </a:r>
            <a:endParaRPr/>
          </a:p>
        </p:txBody>
      </p:sp>
      <p:sp>
        <p:nvSpPr>
          <p:cNvPr id="432" name="Google Shape;432;p70"/>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Pick any of these - or use your own, as long as it has a one-to-many relationship:</a:t>
            </a:r>
            <a:endParaRPr sz="1600"/>
          </a:p>
          <a:p>
            <a:pPr indent="-330200" lvl="0" marL="457200" rtl="0" algn="l">
              <a:spcBef>
                <a:spcPts val="0"/>
              </a:spcBef>
              <a:spcAft>
                <a:spcPts val="0"/>
              </a:spcAft>
              <a:buSzPts val="1600"/>
              <a:buChar char="●"/>
            </a:pPr>
            <a:r>
              <a:rPr lang="en" sz="1600"/>
              <a:t>Carriers and flights</a:t>
            </a:r>
            <a:endParaRPr sz="1600"/>
          </a:p>
          <a:p>
            <a:pPr indent="-330200" lvl="0" marL="457200" rtl="0" algn="l">
              <a:spcBef>
                <a:spcPts val="0"/>
              </a:spcBef>
              <a:spcAft>
                <a:spcPts val="0"/>
              </a:spcAft>
              <a:buSzPts val="1600"/>
              <a:buChar char="●"/>
            </a:pPr>
            <a:r>
              <a:rPr lang="en" sz="1600"/>
              <a:t>States/provinces and cities</a:t>
            </a:r>
            <a:endParaRPr sz="1600"/>
          </a:p>
          <a:p>
            <a:pPr indent="-330200" lvl="0" marL="457200" rtl="0" algn="l">
              <a:spcBef>
                <a:spcPts val="0"/>
              </a:spcBef>
              <a:spcAft>
                <a:spcPts val="0"/>
              </a:spcAft>
              <a:buSzPts val="1600"/>
              <a:buChar char="●"/>
            </a:pPr>
            <a:r>
              <a:rPr lang="en" sz="1600"/>
              <a:t>Museums and relics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Now make two tables.  Make sure they both have the following:</a:t>
            </a:r>
            <a:endParaRPr sz="1600"/>
          </a:p>
          <a:p>
            <a:pPr indent="-330200" lvl="0" marL="457200" rtl="0" algn="l">
              <a:spcBef>
                <a:spcPts val="0"/>
              </a:spcBef>
              <a:spcAft>
                <a:spcPts val="0"/>
              </a:spcAft>
              <a:buSzPts val="1600"/>
              <a:buChar char="●"/>
            </a:pPr>
            <a:r>
              <a:rPr lang="en" sz="1600"/>
              <a:t>A primary key named “id” (don’t forget to auto-increment!!)</a:t>
            </a:r>
            <a:endParaRPr sz="1600"/>
          </a:p>
          <a:p>
            <a:pPr indent="-330200" lvl="0" marL="457200" rtl="0" algn="l">
              <a:spcBef>
                <a:spcPts val="0"/>
              </a:spcBef>
              <a:spcAft>
                <a:spcPts val="0"/>
              </a:spcAft>
              <a:buSzPts val="1600"/>
              <a:buChar char="●"/>
            </a:pPr>
            <a:r>
              <a:rPr lang="en" sz="1600"/>
              <a:t>created_at with a default of NOW()</a:t>
            </a:r>
            <a:endParaRPr sz="1600"/>
          </a:p>
          <a:p>
            <a:pPr indent="-330200" lvl="0" marL="457200" rtl="0" algn="l">
              <a:spcBef>
                <a:spcPts val="0"/>
              </a:spcBef>
              <a:spcAft>
                <a:spcPts val="0"/>
              </a:spcAft>
              <a:buSzPts val="1600"/>
              <a:buChar char="●"/>
            </a:pPr>
            <a:r>
              <a:rPr lang="en" sz="1600"/>
              <a:t>updated_at with a default of NOW() ON UPDATE NOW()</a:t>
            </a:r>
            <a:endParaRPr sz="1600"/>
          </a:p>
          <a:p>
            <a:pPr indent="-330200" lvl="0" marL="457200" rtl="0" algn="l">
              <a:spcBef>
                <a:spcPts val="0"/>
              </a:spcBef>
              <a:spcAft>
                <a:spcPts val="0"/>
              </a:spcAft>
              <a:buSzPts val="1600"/>
              <a:buChar char="●"/>
            </a:pPr>
            <a:r>
              <a:rPr lang="en" sz="1600"/>
              <a:t>At least one VARCHAR, INT and TEXT column - you decide what columns you want; as long as there’s a minimum of one of each type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Make sure your many table (in the one-to-many relationship) has a foreign key!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Answers will vary.  Have fun with this!</a:t>
            </a:r>
            <a:endParaRPr sz="1600"/>
          </a:p>
        </p:txBody>
      </p:sp>
      <p:pic>
        <p:nvPicPr>
          <p:cNvPr id="433" name="Google Shape;433;p70"/>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Week 3, Lecture 5 agenda:</a:t>
            </a:r>
            <a:endParaRPr/>
          </a:p>
        </p:txBody>
      </p:sp>
      <p:sp>
        <p:nvSpPr>
          <p:cNvPr id="109" name="Google Shape;109;p29"/>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Overview of databases</a:t>
            </a:r>
            <a:endParaRPr sz="1600"/>
          </a:p>
          <a:p>
            <a:pPr indent="-330200" lvl="0" marL="457200" rtl="0" algn="l">
              <a:spcBef>
                <a:spcPts val="0"/>
              </a:spcBef>
              <a:spcAft>
                <a:spcPts val="0"/>
              </a:spcAft>
              <a:buSzPts val="1600"/>
              <a:buChar char="●"/>
            </a:pPr>
            <a:r>
              <a:rPr lang="en" sz="1600"/>
              <a:t>Identifying relationships:</a:t>
            </a:r>
            <a:endParaRPr sz="1600"/>
          </a:p>
          <a:p>
            <a:pPr indent="-330200" lvl="1" marL="914400" rtl="0" algn="l">
              <a:spcBef>
                <a:spcPts val="0"/>
              </a:spcBef>
              <a:spcAft>
                <a:spcPts val="0"/>
              </a:spcAft>
              <a:buSzPts val="1600"/>
              <a:buChar char="○"/>
            </a:pPr>
            <a:r>
              <a:rPr lang="en" sz="1600"/>
              <a:t>One-to-one</a:t>
            </a:r>
            <a:endParaRPr sz="1600"/>
          </a:p>
          <a:p>
            <a:pPr indent="-330200" lvl="1" marL="914400" rtl="0" algn="l">
              <a:spcBef>
                <a:spcPts val="0"/>
              </a:spcBef>
              <a:spcAft>
                <a:spcPts val="0"/>
              </a:spcAft>
              <a:buSzPts val="1600"/>
              <a:buChar char="○"/>
            </a:pPr>
            <a:r>
              <a:rPr lang="en" sz="1600"/>
              <a:t>One-to-many</a:t>
            </a:r>
            <a:endParaRPr sz="1600"/>
          </a:p>
          <a:p>
            <a:pPr indent="-330200" lvl="1" marL="914400" rtl="0" algn="l">
              <a:spcBef>
                <a:spcPts val="0"/>
              </a:spcBef>
              <a:spcAft>
                <a:spcPts val="0"/>
              </a:spcAft>
              <a:buSzPts val="1600"/>
              <a:buChar char="○"/>
            </a:pPr>
            <a:r>
              <a:rPr lang="en" sz="1600"/>
              <a:t>Many-to-many</a:t>
            </a:r>
            <a:endParaRPr sz="1600"/>
          </a:p>
          <a:p>
            <a:pPr indent="-330200" lvl="0" marL="457200" rtl="0" algn="l">
              <a:spcBef>
                <a:spcPts val="0"/>
              </a:spcBef>
              <a:spcAft>
                <a:spcPts val="0"/>
              </a:spcAft>
              <a:buSzPts val="1600"/>
              <a:buChar char="●"/>
            </a:pPr>
            <a:r>
              <a:rPr lang="en" sz="1600"/>
              <a:t>Database normalization</a:t>
            </a:r>
            <a:endParaRPr sz="1600"/>
          </a:p>
          <a:p>
            <a:pPr indent="-330200" lvl="0" marL="457200" rtl="0" algn="l">
              <a:spcBef>
                <a:spcPts val="0"/>
              </a:spcBef>
              <a:spcAft>
                <a:spcPts val="0"/>
              </a:spcAft>
              <a:buSzPts val="1600"/>
              <a:buChar char="●"/>
            </a:pPr>
            <a:r>
              <a:rPr lang="en" sz="1600"/>
              <a:t>Database design and creating an entity relationship diagram (ERD)</a:t>
            </a:r>
            <a:endParaRPr sz="1600"/>
          </a:p>
          <a:p>
            <a:pPr indent="-330200" lvl="1" marL="914400" rtl="0" algn="l">
              <a:spcBef>
                <a:spcPts val="0"/>
              </a:spcBef>
              <a:spcAft>
                <a:spcPts val="0"/>
              </a:spcAft>
              <a:buSzPts val="1600"/>
              <a:buChar char="○"/>
            </a:pPr>
            <a:r>
              <a:rPr lang="en" sz="1600"/>
              <a:t>Data types</a:t>
            </a:r>
            <a:endParaRPr sz="1600"/>
          </a:p>
          <a:p>
            <a:pPr indent="-330200" lvl="1" marL="914400" rtl="0" algn="l">
              <a:spcBef>
                <a:spcPts val="0"/>
              </a:spcBef>
              <a:spcAft>
                <a:spcPts val="0"/>
              </a:spcAft>
              <a:buSzPts val="1600"/>
              <a:buChar char="○"/>
            </a:pPr>
            <a:r>
              <a:rPr lang="en" sz="1600"/>
              <a:t>Default values - including for created_at and updated_at fields</a:t>
            </a:r>
            <a:endParaRPr sz="1600"/>
          </a:p>
          <a:p>
            <a:pPr indent="-330200" lvl="1" marL="914400" rtl="0" algn="l">
              <a:spcBef>
                <a:spcPts val="0"/>
              </a:spcBef>
              <a:spcAft>
                <a:spcPts val="0"/>
              </a:spcAft>
              <a:buSzPts val="1600"/>
              <a:buChar char="○"/>
            </a:pPr>
            <a:r>
              <a:rPr lang="en" sz="1600"/>
              <a:t>Primary key</a:t>
            </a:r>
            <a:endParaRPr sz="1600"/>
          </a:p>
          <a:p>
            <a:pPr indent="-330200" lvl="1" marL="914400" rtl="0" algn="l">
              <a:spcBef>
                <a:spcPts val="0"/>
              </a:spcBef>
              <a:spcAft>
                <a:spcPts val="0"/>
              </a:spcAft>
              <a:buSzPts val="1600"/>
              <a:buChar char="○"/>
            </a:pPr>
            <a:r>
              <a:rPr lang="en" sz="1600"/>
              <a:t>Foreign keys</a:t>
            </a:r>
            <a:endParaRPr sz="1600"/>
          </a:p>
          <a:p>
            <a:pPr indent="-330200" lvl="2" marL="1371600" rtl="0" algn="l">
              <a:spcBef>
                <a:spcPts val="0"/>
              </a:spcBef>
              <a:spcAft>
                <a:spcPts val="0"/>
              </a:spcAft>
              <a:buSzPts val="1600"/>
              <a:buChar char="■"/>
            </a:pPr>
            <a:r>
              <a:rPr lang="en" sz="1600"/>
              <a:t>Cascade on delete (REMEMBER THIS!)</a:t>
            </a:r>
            <a:endParaRPr sz="1600"/>
          </a:p>
          <a:p>
            <a:pPr indent="-330200" lvl="0" marL="457200" rtl="0" algn="l">
              <a:spcBef>
                <a:spcPts val="0"/>
              </a:spcBef>
              <a:spcAft>
                <a:spcPts val="0"/>
              </a:spcAft>
              <a:buSzPts val="1600"/>
              <a:buChar char="●"/>
            </a:pPr>
            <a:r>
              <a:rPr lang="en" sz="1600"/>
              <a:t>Forward engineering</a:t>
            </a:r>
            <a:endParaRPr sz="1600"/>
          </a:p>
          <a:p>
            <a:pPr indent="-330200" lvl="0" marL="457200" rtl="0" algn="l">
              <a:spcBef>
                <a:spcPts val="0"/>
              </a:spcBef>
              <a:spcAft>
                <a:spcPts val="0"/>
              </a:spcAft>
              <a:buSzPts val="1600"/>
              <a:buChar char="●"/>
            </a:pPr>
            <a:r>
              <a:rPr lang="en" sz="1600"/>
              <a:t>Fixing columns after engineering (might leave for after lecture)</a:t>
            </a:r>
            <a:endParaRPr sz="1600"/>
          </a:p>
        </p:txBody>
      </p:sp>
      <p:pic>
        <p:nvPicPr>
          <p:cNvPr id="110" name="Google Shape;110;p29"/>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Introduction to databases</a:t>
            </a:r>
            <a:endParaRPr/>
          </a:p>
        </p:txBody>
      </p:sp>
      <p:sp>
        <p:nvSpPr>
          <p:cNvPr id="116" name="Google Shape;116;p30"/>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When you log into Coding Dojo’s site - or any other - you must at least once enter your email and password.  The same can be said for many other sites, such as Facebook, Gmail, etc.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So how does a site know where that information is stored?  That’s where databases come in!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 </a:t>
            </a:r>
            <a:r>
              <a:rPr b="1" lang="en" sz="1800"/>
              <a:t>database </a:t>
            </a:r>
            <a:r>
              <a:rPr lang="en" sz="1800"/>
              <a:t>is a collection of data that is stored on a persistent - or </a:t>
            </a:r>
            <a:r>
              <a:rPr i="1" lang="en" sz="1800"/>
              <a:t>permanent </a:t>
            </a:r>
            <a:r>
              <a:rPr lang="en" sz="1800"/>
              <a:t>- basis, which can be found on a machine, which will likely be a computer or server.  So your login information is saved in a database.  Same with information you share on a social media site like Facebook.  Same with posts you make on a blog.  The list is endless!</a:t>
            </a:r>
            <a:endParaRPr sz="1600"/>
          </a:p>
        </p:txBody>
      </p:sp>
      <p:pic>
        <p:nvPicPr>
          <p:cNvPr id="117" name="Google Shape;117;p30"/>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MySQL</a:t>
            </a:r>
            <a:endParaRPr/>
          </a:p>
        </p:txBody>
      </p:sp>
      <p:sp>
        <p:nvSpPr>
          <p:cNvPr id="123" name="Google Shape;123;p31"/>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SQL (pronounced phonetically, so “S”-”Q”-”L”, or pronounced like  “sequel”) is short for Structured Query Language.  Versions of SQL are used by many companies for data storage, such as Microsoft, Accenture, Stack Overflow, among countless others.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MySQL is a </a:t>
            </a:r>
            <a:r>
              <a:rPr b="1" lang="en" sz="1800"/>
              <a:t>relational database</a:t>
            </a:r>
            <a:r>
              <a:rPr lang="en" sz="1800"/>
              <a:t>, meaning that two or more items are related to one another, such as a book and an author.  (There are nonrelational databases too, like MongoDB, which you’ll learn in the MERN stack if you’re enrolled in that.)</a:t>
            </a:r>
            <a:endParaRPr sz="1800"/>
          </a:p>
        </p:txBody>
      </p:sp>
      <p:pic>
        <p:nvPicPr>
          <p:cNvPr id="124" name="Google Shape;124;p31"/>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125" name="Google Shape;125;p31"/>
          <p:cNvPicPr preferRelativeResize="0"/>
          <p:nvPr/>
        </p:nvPicPr>
        <p:blipFill>
          <a:blip r:embed="rId4">
            <a:alphaModFix/>
          </a:blip>
          <a:stretch>
            <a:fillRect/>
          </a:stretch>
        </p:blipFill>
        <p:spPr>
          <a:xfrm>
            <a:off x="7346625" y="3577138"/>
            <a:ext cx="1676400" cy="113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MySQL</a:t>
            </a:r>
            <a:endParaRPr/>
          </a:p>
        </p:txBody>
      </p:sp>
      <p:sp>
        <p:nvSpPr>
          <p:cNvPr id="131" name="Google Shape;131;p32"/>
          <p:cNvSpPr txBox="1"/>
          <p:nvPr>
            <p:ph idx="1" type="body"/>
          </p:nvPr>
        </p:nvSpPr>
        <p:spPr>
          <a:xfrm>
            <a:off x="637450" y="965200"/>
            <a:ext cx="78234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Here is what a table in a database of performers might look like: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Each performer is stored in a </a:t>
            </a:r>
            <a:r>
              <a:rPr b="1" lang="en" sz="1800"/>
              <a:t>record</a:t>
            </a:r>
            <a:r>
              <a:rPr lang="en" sz="1800"/>
              <a:t>, which is an entry in the table above.  Visually each record is viewable as a row.</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There are 4 columns in the table: id, name, created_at and updated_at.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32" name="Google Shape;132;p32"/>
          <p:cNvPicPr preferRelativeResize="0"/>
          <p:nvPr/>
        </p:nvPicPr>
        <p:blipFill>
          <a:blip r:embed="rId3">
            <a:alphaModFix/>
          </a:blip>
          <a:stretch>
            <a:fillRect/>
          </a:stretch>
        </p:blipFill>
        <p:spPr>
          <a:xfrm>
            <a:off x="7225649" y="133913"/>
            <a:ext cx="1918349" cy="831275"/>
          </a:xfrm>
          <a:prstGeom prst="rect">
            <a:avLst/>
          </a:prstGeom>
          <a:noFill/>
          <a:ln>
            <a:noFill/>
          </a:ln>
        </p:spPr>
      </p:pic>
      <p:pic>
        <p:nvPicPr>
          <p:cNvPr id="133" name="Google Shape;133;p32"/>
          <p:cNvPicPr preferRelativeResize="0"/>
          <p:nvPr/>
        </p:nvPicPr>
        <p:blipFill>
          <a:blip r:embed="rId4">
            <a:alphaModFix/>
          </a:blip>
          <a:stretch>
            <a:fillRect/>
          </a:stretch>
        </p:blipFill>
        <p:spPr>
          <a:xfrm>
            <a:off x="637438" y="1493675"/>
            <a:ext cx="4886325" cy="186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Identifying relationships</a:t>
            </a:r>
            <a:endParaRPr/>
          </a:p>
        </p:txBody>
      </p:sp>
      <p:sp>
        <p:nvSpPr>
          <p:cNvPr id="139" name="Google Shape;139;p33"/>
          <p:cNvSpPr txBox="1"/>
          <p:nvPr>
            <p:ph idx="1" type="body"/>
          </p:nvPr>
        </p:nvSpPr>
        <p:spPr>
          <a:xfrm>
            <a:off x="637450" y="965202"/>
            <a:ext cx="73527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When creating your database, one very essential concept to grasp is how two or more items relate to one another.  For example, if you have a database of books and authors, cars and manufacturers, performers and movies, etc., you want to think about how they are connected.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Here’s a real-life example: when you’re using Facebook, you - the logged in user - have many friends.  But each friend can be connected to many other users.  This is an example of a many-to-many relationship.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following slides will guide you in deciding what kinds of relationships your database will utilize.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40" name="Google Shape;140;p33"/>
          <p:cNvPicPr preferRelativeResize="0"/>
          <p:nvPr/>
        </p:nvPicPr>
        <p:blipFill>
          <a:blip r:embed="rId3">
            <a:alphaModFix/>
          </a:blip>
          <a:stretch>
            <a:fillRect/>
          </a:stretch>
        </p:blipFill>
        <p:spPr>
          <a:xfrm>
            <a:off x="7225649" y="133913"/>
            <a:ext cx="1918349" cy="83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