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Proxima Nov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ProximaNova-bold.fntdata"/><Relationship Id="rId21" Type="http://schemas.openxmlformats.org/officeDocument/2006/relationships/slide" Target="slides/slide15.xml"/><Relationship Id="rId43" Type="http://schemas.openxmlformats.org/officeDocument/2006/relationships/font" Target="fonts/ProximaNova-regular.fntdata"/><Relationship Id="rId24" Type="http://schemas.openxmlformats.org/officeDocument/2006/relationships/slide" Target="slides/slide18.xml"/><Relationship Id="rId46" Type="http://schemas.openxmlformats.org/officeDocument/2006/relationships/font" Target="fonts/ProximaNova-boldItalic.fntdata"/><Relationship Id="rId23" Type="http://schemas.openxmlformats.org/officeDocument/2006/relationships/slide" Target="slides/slide17.xml"/><Relationship Id="rId45"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5bcb7fb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15bcb7fb1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7018ec42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7018ec4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4ab9f589c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4ab9f589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4ab9f589c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4ab9f589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4ab9f589c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4ab9f589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4ab9f589c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4ab9f589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4ab9f589c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4ab9f589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4ab9f589c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4ab9f589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7018ec42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7018ec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4ab9f589c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4ab9f589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4ab9f589c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4ab9f589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4ab9f589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4ab9f58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4ab9f589c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4ab9f589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4ab9f589c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4ab9f589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4ab9f589c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4ab9f589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4ab9f589c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4ab9f589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4ab9f589c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4ab9f589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4ab9f589c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4ab9f589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4ab9f589c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4ab9f589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4ab9f589c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4ab9f589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4ab9f589c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4ab9f589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4ab9f589c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4ab9f589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ab9f589c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ab9f589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539c7cf3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539c7cf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539c7cf3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539c7cf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539c7cf3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539c7cf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539c7cf3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539c7cf3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539c7cf3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539c7cf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539c7cf32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539c7cf3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539c7cf32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539c7cf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4ab9f589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4ab9f589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5bcb7fb18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5bcb7fb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4ab9f589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4ab9f58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4ab9f589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4ab9f589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4ab9f589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4ab9f589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ab9f589c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ab9f589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txBox="1"/>
          <p:nvPr>
            <p:ph type="title"/>
          </p:nvPr>
        </p:nvSpPr>
        <p:spPr>
          <a:xfrm>
            <a:off x="637444" y="230794"/>
            <a:ext cx="6957000" cy="637500"/>
          </a:xfrm>
          <a:prstGeom prst="rect">
            <a:avLst/>
          </a:prstGeom>
        </p:spPr>
        <p:txBody>
          <a:bodyPr anchorCtr="0" anchor="t"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 type="body"/>
          </p:nvPr>
        </p:nvSpPr>
        <p:spPr>
          <a:xfrm>
            <a:off x="637444" y="868219"/>
            <a:ext cx="7352700" cy="3077400"/>
          </a:xfrm>
          <a:prstGeom prst="rect">
            <a:avLst/>
          </a:prstGeom>
        </p:spPr>
        <p:txBody>
          <a:bodyPr anchorCtr="0" anchor="t" bIns="68575" lIns="68575" spcFirstLastPara="1" rIns="68575" wrap="square" tIns="68575">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2" name="Shape 6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5" name="Shape 6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7" name="Shape 6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9" name="Shape 6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0" name="Shape 7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858250" y="4857750"/>
            <a:ext cx="285900" cy="285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 name="Google Shape;52;p13"/>
          <p:cNvSpPr/>
          <p:nvPr/>
        </p:nvSpPr>
        <p:spPr>
          <a:xfrm>
            <a:off x="0" y="4857750"/>
            <a:ext cx="8858400" cy="285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 name="Google Shape;53;p13"/>
          <p:cNvSpPr txBox="1"/>
          <p:nvPr>
            <p:ph type="title"/>
          </p:nvPr>
        </p:nvSpPr>
        <p:spPr>
          <a:xfrm>
            <a:off x="628650" y="273844"/>
            <a:ext cx="7886700" cy="601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Proxima Nova"/>
              <a:buNone/>
              <a:defRPr b="1" i="0" sz="3300" u="none" cap="none" strike="noStrike">
                <a:solidFill>
                  <a:schemeClr val="dk1"/>
                </a:solidFill>
                <a:latin typeface="Proxima Nova"/>
                <a:ea typeface="Proxima Nova"/>
                <a:cs typeface="Proxima Nova"/>
                <a:sym typeface="Proxima Nov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nvSpPr>
        <p:spPr>
          <a:xfrm>
            <a:off x="341461" y="4903143"/>
            <a:ext cx="1436100" cy="207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200">
                <a:solidFill>
                  <a:schemeClr val="lt1"/>
                </a:solidFill>
                <a:latin typeface="Proxima Nova"/>
                <a:ea typeface="Proxima Nova"/>
                <a:cs typeface="Proxima Nova"/>
                <a:sym typeface="Proxima Nova"/>
              </a:rPr>
              <a:t>Coding Dojo</a:t>
            </a:r>
            <a:endParaRPr b="1" i="0" sz="1200">
              <a:solidFill>
                <a:srgbClr val="D8D8D8"/>
              </a:solidFill>
              <a:latin typeface="Proxima Nova"/>
              <a:ea typeface="Proxima Nova"/>
              <a:cs typeface="Proxima Nova"/>
              <a:sym typeface="Proxima Nova"/>
            </a:endParaRPr>
          </a:p>
        </p:txBody>
      </p:sp>
      <p:sp>
        <p:nvSpPr>
          <p:cNvPr id="55" name="Google Shape;55;p13"/>
          <p:cNvSpPr txBox="1"/>
          <p:nvPr/>
        </p:nvSpPr>
        <p:spPr>
          <a:xfrm>
            <a:off x="8865904" y="4870044"/>
            <a:ext cx="2706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b="1" i="0" lang="en" sz="800" u="none">
                <a:solidFill>
                  <a:schemeClr val="lt1"/>
                </a:solidFill>
                <a:latin typeface="Proxima Nova"/>
                <a:ea typeface="Proxima Nova"/>
                <a:cs typeface="Proxima Nova"/>
                <a:sym typeface="Proxima Nova"/>
              </a:rPr>
              <a:t>‹#›</a:t>
            </a:fld>
            <a:endParaRPr b="1" i="0" sz="800" u="none">
              <a:solidFill>
                <a:schemeClr val="lt1"/>
              </a:solidFill>
              <a:latin typeface="Proxima Nova"/>
              <a:ea typeface="Proxima Nova"/>
              <a:cs typeface="Proxima Nova"/>
              <a:sym typeface="Proxima Nova"/>
            </a:endParaRPr>
          </a:p>
        </p:txBody>
      </p:sp>
      <p:pic>
        <p:nvPicPr>
          <p:cNvPr id="56" name="Google Shape;56;p13"/>
          <p:cNvPicPr preferRelativeResize="0"/>
          <p:nvPr/>
        </p:nvPicPr>
        <p:blipFill>
          <a:blip r:embed="rId1">
            <a:alphaModFix/>
          </a:blip>
          <a:stretch>
            <a:fillRect/>
          </a:stretch>
        </p:blipFill>
        <p:spPr>
          <a:xfrm>
            <a:off x="97144" y="4906200"/>
            <a:ext cx="188850" cy="188850"/>
          </a:xfrm>
          <a:prstGeom prst="rect">
            <a:avLst/>
          </a:prstGeom>
          <a:noFill/>
          <a:ln>
            <a:noFill/>
          </a:ln>
        </p:spPr>
      </p:pic>
      <p:sp>
        <p:nvSpPr>
          <p:cNvPr id="57" name="Google Shape;57;p13"/>
          <p:cNvSpPr txBox="1"/>
          <p:nvPr>
            <p:ph idx="1" type="body"/>
          </p:nvPr>
        </p:nvSpPr>
        <p:spPr>
          <a:xfrm>
            <a:off x="758344" y="989138"/>
            <a:ext cx="7275600" cy="3143400"/>
          </a:xfrm>
          <a:prstGeom prst="rect">
            <a:avLst/>
          </a:prstGeom>
          <a:noFill/>
          <a:ln>
            <a:noFill/>
          </a:ln>
        </p:spPr>
        <p:txBody>
          <a:bodyPr anchorCtr="0" anchor="t" bIns="68575" lIns="68575" spcFirstLastPara="1" rIns="68575" wrap="square" tIns="68575">
            <a:noAutofit/>
          </a:bodyPr>
          <a:lstStyle>
            <a:lvl1pPr indent="-298450" lvl="0" marL="457200" rtl="0">
              <a:spcBef>
                <a:spcPts val="0"/>
              </a:spcBef>
              <a:spcAft>
                <a:spcPts val="0"/>
              </a:spcAft>
              <a:buSzPts val="1100"/>
              <a:buFont typeface="Proxima Nova"/>
              <a:buChar char="●"/>
              <a:defRPr sz="1100">
                <a:latin typeface="Proxima Nova"/>
                <a:ea typeface="Proxima Nova"/>
                <a:cs typeface="Proxima Nova"/>
                <a:sym typeface="Proxima Nova"/>
              </a:defRPr>
            </a:lvl1pPr>
            <a:lvl2pPr indent="-298450" lvl="1" marL="914400" rtl="0">
              <a:spcBef>
                <a:spcPts val="0"/>
              </a:spcBef>
              <a:spcAft>
                <a:spcPts val="0"/>
              </a:spcAft>
              <a:buSzPts val="1100"/>
              <a:buFont typeface="Proxima Nova"/>
              <a:buChar char="○"/>
              <a:defRPr sz="1100">
                <a:latin typeface="Proxima Nova"/>
                <a:ea typeface="Proxima Nova"/>
                <a:cs typeface="Proxima Nova"/>
                <a:sym typeface="Proxima Nova"/>
              </a:defRPr>
            </a:lvl2pPr>
            <a:lvl3pPr indent="-298450" lvl="2" marL="1371600" rtl="0">
              <a:spcBef>
                <a:spcPts val="0"/>
              </a:spcBef>
              <a:spcAft>
                <a:spcPts val="0"/>
              </a:spcAft>
              <a:buSzPts val="1100"/>
              <a:buFont typeface="Proxima Nova"/>
              <a:buChar char="■"/>
              <a:defRPr sz="1100">
                <a:latin typeface="Proxima Nova"/>
                <a:ea typeface="Proxima Nova"/>
                <a:cs typeface="Proxima Nova"/>
                <a:sym typeface="Proxima Nova"/>
              </a:defRPr>
            </a:lvl3pPr>
            <a:lvl4pPr indent="-298450" lvl="3" marL="1828800" rtl="0">
              <a:spcBef>
                <a:spcPts val="0"/>
              </a:spcBef>
              <a:spcAft>
                <a:spcPts val="0"/>
              </a:spcAft>
              <a:buSzPts val="1100"/>
              <a:buFont typeface="Proxima Nova"/>
              <a:buChar char="●"/>
              <a:defRPr sz="1100">
                <a:latin typeface="Proxima Nova"/>
                <a:ea typeface="Proxima Nova"/>
                <a:cs typeface="Proxima Nova"/>
                <a:sym typeface="Proxima Nova"/>
              </a:defRPr>
            </a:lvl4pPr>
            <a:lvl5pPr indent="-298450" lvl="4" marL="2286000" rtl="0">
              <a:spcBef>
                <a:spcPts val="0"/>
              </a:spcBef>
              <a:spcAft>
                <a:spcPts val="0"/>
              </a:spcAft>
              <a:buSzPts val="1100"/>
              <a:buFont typeface="Proxima Nova"/>
              <a:buChar char="○"/>
              <a:defRPr sz="1100">
                <a:latin typeface="Proxima Nova"/>
                <a:ea typeface="Proxima Nova"/>
                <a:cs typeface="Proxima Nova"/>
                <a:sym typeface="Proxima Nova"/>
              </a:defRPr>
            </a:lvl5pPr>
            <a:lvl6pPr indent="-298450" lvl="5" marL="2743200" rtl="0">
              <a:spcBef>
                <a:spcPts val="0"/>
              </a:spcBef>
              <a:spcAft>
                <a:spcPts val="0"/>
              </a:spcAft>
              <a:buSzPts val="1100"/>
              <a:buFont typeface="Proxima Nova"/>
              <a:buChar char="■"/>
              <a:defRPr sz="1100">
                <a:latin typeface="Proxima Nova"/>
                <a:ea typeface="Proxima Nova"/>
                <a:cs typeface="Proxima Nova"/>
                <a:sym typeface="Proxima Nova"/>
              </a:defRPr>
            </a:lvl6pPr>
            <a:lvl7pPr indent="-298450" lvl="6" marL="3200400" rtl="0">
              <a:spcBef>
                <a:spcPts val="0"/>
              </a:spcBef>
              <a:spcAft>
                <a:spcPts val="0"/>
              </a:spcAft>
              <a:buSzPts val="1100"/>
              <a:buFont typeface="Proxima Nova"/>
              <a:buChar char="●"/>
              <a:defRPr sz="1100">
                <a:latin typeface="Proxima Nova"/>
                <a:ea typeface="Proxima Nova"/>
                <a:cs typeface="Proxima Nova"/>
                <a:sym typeface="Proxima Nova"/>
              </a:defRPr>
            </a:lvl7pPr>
            <a:lvl8pPr indent="-298450" lvl="7" marL="3657600" rtl="0">
              <a:spcBef>
                <a:spcPts val="0"/>
              </a:spcBef>
              <a:spcAft>
                <a:spcPts val="0"/>
              </a:spcAft>
              <a:buSzPts val="1100"/>
              <a:buFont typeface="Proxima Nova"/>
              <a:buChar char="○"/>
              <a:defRPr sz="1100">
                <a:latin typeface="Proxima Nova"/>
                <a:ea typeface="Proxima Nova"/>
                <a:cs typeface="Proxima Nova"/>
                <a:sym typeface="Proxima Nova"/>
              </a:defRPr>
            </a:lvl8pPr>
            <a:lvl9pPr indent="-298450" lvl="8" marL="4114800" rtl="0">
              <a:spcBef>
                <a:spcPts val="0"/>
              </a:spcBef>
              <a:spcAft>
                <a:spcPts val="0"/>
              </a:spcAft>
              <a:buSzPts val="1100"/>
              <a:buFont typeface="Proxima Nova"/>
              <a:buChar char="■"/>
              <a:defRPr sz="11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www.codeproject.com/Articles/33052/Visual-Representation-of-SQL-Joins" TargetMode="External"/><Relationship Id="rId4" Type="http://schemas.openxmlformats.org/officeDocument/2006/relationships/image" Target="../media/image3.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login.codingdojo.com/d/309/121/1194" TargetMode="External"/><Relationship Id="rId4" Type="http://schemas.openxmlformats.org/officeDocument/2006/relationships/hyperlink" Target="https://login.codingdojo.com/d/309/121/1195" TargetMode="External"/><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pic>
        <p:nvPicPr>
          <p:cNvPr id="75" name="Google Shape;75;p25"/>
          <p:cNvPicPr preferRelativeResize="0"/>
          <p:nvPr/>
        </p:nvPicPr>
        <p:blipFill rotWithShape="1">
          <a:blip r:embed="rId3">
            <a:alphaModFix/>
          </a:blip>
          <a:srcRect b="507" l="3222" r="31143" t="0"/>
          <a:stretch/>
        </p:blipFill>
        <p:spPr>
          <a:xfrm>
            <a:off x="0" y="2400"/>
            <a:ext cx="9143998" cy="4882801"/>
          </a:xfrm>
          <a:prstGeom prst="rect">
            <a:avLst/>
          </a:prstGeom>
          <a:noFill/>
          <a:ln>
            <a:noFill/>
          </a:ln>
        </p:spPr>
      </p:pic>
      <p:sp>
        <p:nvSpPr>
          <p:cNvPr id="76" name="Google Shape;76;p25"/>
          <p:cNvSpPr txBox="1"/>
          <p:nvPr>
            <p:ph type="title"/>
          </p:nvPr>
        </p:nvSpPr>
        <p:spPr>
          <a:xfrm>
            <a:off x="1" y="21250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FFFFFF"/>
                </a:solidFill>
              </a:rPr>
              <a:t>Week </a:t>
            </a:r>
            <a:r>
              <a:rPr lang="en">
                <a:solidFill>
                  <a:srgbClr val="FFFFFF"/>
                </a:solidFill>
              </a:rPr>
              <a:t>3</a:t>
            </a:r>
            <a:r>
              <a:rPr lang="en">
                <a:solidFill>
                  <a:srgbClr val="FFFFFF"/>
                </a:solidFill>
              </a:rPr>
              <a:t>, Lecture </a:t>
            </a:r>
            <a:r>
              <a:rPr lang="en">
                <a:solidFill>
                  <a:srgbClr val="FFFFFF"/>
                </a:solidFill>
              </a:rPr>
              <a:t>6</a:t>
            </a:r>
            <a:endParaRPr>
              <a:solidFill>
                <a:srgbClr val="FFFFFF"/>
              </a:solidFill>
            </a:endParaRPr>
          </a:p>
          <a:p>
            <a:pPr indent="0" lvl="0" marL="0" rtl="0" algn="ctr">
              <a:spcBef>
                <a:spcPts val="0"/>
              </a:spcBef>
              <a:spcAft>
                <a:spcPts val="0"/>
              </a:spcAft>
              <a:buNone/>
            </a:pPr>
            <a:r>
              <a:rPr lang="en">
                <a:solidFill>
                  <a:srgbClr val="FFFFFF"/>
                </a:solidFill>
              </a:rPr>
              <a:t>MySQL queries and joins</a:t>
            </a:r>
            <a:endParaRPr>
              <a:solidFill>
                <a:srgbClr val="FFFFFF"/>
              </a:solidFill>
            </a:endParaRPr>
          </a:p>
        </p:txBody>
      </p:sp>
      <p:pic>
        <p:nvPicPr>
          <p:cNvPr id="77" name="Google Shape;77;p25"/>
          <p:cNvPicPr preferRelativeResize="0"/>
          <p:nvPr/>
        </p:nvPicPr>
        <p:blipFill>
          <a:blip r:embed="rId4">
            <a:alphaModFix/>
          </a:blip>
          <a:stretch>
            <a:fillRect/>
          </a:stretch>
        </p:blipFill>
        <p:spPr>
          <a:xfrm>
            <a:off x="6999649" y="2388"/>
            <a:ext cx="1918349" cy="831275"/>
          </a:xfrm>
          <a:prstGeom prst="rect">
            <a:avLst/>
          </a:prstGeom>
          <a:noFill/>
          <a:ln>
            <a:noFill/>
          </a:ln>
        </p:spPr>
      </p:pic>
      <p:pic>
        <p:nvPicPr>
          <p:cNvPr id="78" name="Google Shape;78;p25"/>
          <p:cNvPicPr preferRelativeResize="0"/>
          <p:nvPr/>
        </p:nvPicPr>
        <p:blipFill>
          <a:blip r:embed="rId5">
            <a:alphaModFix/>
          </a:blip>
          <a:stretch>
            <a:fillRect/>
          </a:stretch>
        </p:blipFill>
        <p:spPr>
          <a:xfrm>
            <a:off x="216950" y="-5942"/>
            <a:ext cx="1698038" cy="8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INSERT queries - with foreign keys</a:t>
            </a:r>
            <a:endParaRPr/>
          </a:p>
        </p:txBody>
      </p:sp>
      <p:sp>
        <p:nvSpPr>
          <p:cNvPr id="142" name="Google Shape;142;p34"/>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When you create records in a table with a foreign key, you MUST include a value for the foreign key.  That value has to match an existing id in the other table.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For example, in the players table with a</a:t>
            </a:r>
            <a:endParaRPr sz="1500"/>
          </a:p>
          <a:p>
            <a:pPr indent="0" lvl="0" marL="0" rtl="0" algn="l">
              <a:spcBef>
                <a:spcPts val="0"/>
              </a:spcBef>
              <a:spcAft>
                <a:spcPts val="0"/>
              </a:spcAft>
              <a:buNone/>
            </a:pPr>
            <a:r>
              <a:rPr lang="en" sz="1500"/>
              <a:t>foreign key named team_id: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INSERT INTO players (first_name, last_name, number, position, team_id) VALUES ("Russell", "Wilson", 3, "QB", 1); -- The 1 stands for the id of the team in the teams table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43" name="Google Shape;143;p34"/>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144" name="Google Shape;144;p34"/>
          <p:cNvPicPr preferRelativeResize="0"/>
          <p:nvPr/>
        </p:nvPicPr>
        <p:blipFill>
          <a:blip r:embed="rId4">
            <a:alphaModFix/>
          </a:blip>
          <a:stretch>
            <a:fillRect/>
          </a:stretch>
        </p:blipFill>
        <p:spPr>
          <a:xfrm>
            <a:off x="4333674" y="1628600"/>
            <a:ext cx="4228275" cy="259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SELECT </a:t>
            </a:r>
            <a:r>
              <a:rPr lang="en"/>
              <a:t>queries</a:t>
            </a:r>
            <a:endParaRPr/>
          </a:p>
        </p:txBody>
      </p:sp>
      <p:sp>
        <p:nvSpPr>
          <p:cNvPr id="150" name="Google Shape;150;p35"/>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If you want to grab information from your database, use a </a:t>
            </a:r>
            <a:r>
              <a:rPr b="1" lang="en" sz="1500"/>
              <a:t>SELECT </a:t>
            </a:r>
            <a:r>
              <a:rPr lang="en" sz="1500"/>
              <a:t>query.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To grab all teams, for example: </a:t>
            </a:r>
            <a:r>
              <a:rPr lang="en" sz="1200">
                <a:latin typeface="Courier New"/>
                <a:ea typeface="Courier New"/>
                <a:cs typeface="Courier New"/>
                <a:sym typeface="Courier New"/>
              </a:rPr>
              <a:t>SELECT * FROM</a:t>
            </a:r>
            <a:r>
              <a:rPr lang="en" sz="1200">
                <a:latin typeface="Courier New"/>
                <a:ea typeface="Courier New"/>
                <a:cs typeface="Courier New"/>
                <a:sym typeface="Courier New"/>
              </a:rPr>
              <a:t> teams; </a:t>
            </a:r>
            <a:endParaRPr sz="1200">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 means all columns.  So you can narrow the results down if you want: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SELECT id, name FROM teams; </a:t>
            </a:r>
            <a:endParaRPr sz="1200">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will grab only the id and the name of each team.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To specific grab one team or a set of teams, use the </a:t>
            </a:r>
            <a:r>
              <a:rPr b="1" lang="en" sz="1500"/>
              <a:t>WHERE</a:t>
            </a:r>
            <a:r>
              <a:rPr lang="en" sz="1500"/>
              <a:t> clause: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SELECT * FROM teams WHERE id = 1;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You should more often than not use the primary key (usually id) for narrowing results with the WHERE keyword.  (You can use other columns as well.)  This is done to prevent ambiguity in filtering and searching.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51" name="Google Shape;151;p3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SELECT queries</a:t>
            </a:r>
            <a:endParaRPr/>
          </a:p>
        </p:txBody>
      </p:sp>
      <p:sp>
        <p:nvSpPr>
          <p:cNvPr id="157" name="Google Shape;157;p36"/>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The general syntax is: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SELECT * FROM table_name; -- Grab all columns and rows from the table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SELECT column_1, column_2 FROM table_name; -- Grab two columns from the table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Grab all columns and rows from the table that match the condition(s) specified in the WHERE clause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SELECT * FROM table_name WHERE column_name = value;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58" name="Google Shape;158;p3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UPDATE </a:t>
            </a:r>
            <a:r>
              <a:rPr lang="en"/>
              <a:t>queries</a:t>
            </a:r>
            <a:endParaRPr/>
          </a:p>
        </p:txBody>
      </p:sp>
      <p:sp>
        <p:nvSpPr>
          <p:cNvPr id="164" name="Google Shape;164;p37"/>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Should you decide to make edits to your database</a:t>
            </a:r>
            <a:r>
              <a:rPr lang="en" sz="1500"/>
              <a:t>, use an </a:t>
            </a:r>
            <a:r>
              <a:rPr b="1" lang="en" sz="1500"/>
              <a:t>UPDATE </a:t>
            </a:r>
            <a:r>
              <a:rPr lang="en" sz="1500"/>
              <a:t>query.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FF0000"/>
                </a:solidFill>
              </a:rPr>
              <a:t>IMPORTANT: You should ALWAYS have a WHERE clause with an UPDATE query, otherwise you might accidentally update every record in your table!</a:t>
            </a:r>
            <a:endParaRPr b="1" sz="1500">
              <a:solidFill>
                <a:srgbClr val="FF0000"/>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To update a team, here is how:</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UPDATE teams SET city = "Bellevue", name = "Ninjas" WHERE id = 2</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means we’re changing the city and name for the record whose id is 2.</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Here is the general syntax:</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UPDATE table_name SET column_1 = "value_1", column_2 = "value_2" WHERE id = value;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You can have as many column-value pairs as you want; just separate them by commas (but don’t include a comma after the last pair, otherwise you’ll get a syntax error!).</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65" name="Google Shape;165;p3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DELETE </a:t>
            </a:r>
            <a:r>
              <a:rPr lang="en"/>
              <a:t>queries</a:t>
            </a:r>
            <a:endParaRPr/>
          </a:p>
        </p:txBody>
      </p:sp>
      <p:sp>
        <p:nvSpPr>
          <p:cNvPr id="171" name="Google Shape;171;p38"/>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Suppose there is a row or record that you don’t need anymore.  There is where a </a:t>
            </a:r>
            <a:r>
              <a:rPr b="1" lang="en" sz="1500"/>
              <a:t>DELETE </a:t>
            </a:r>
            <a:r>
              <a:rPr lang="en" sz="1500"/>
              <a:t>query is used.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FF0000"/>
                </a:solidFill>
              </a:rPr>
              <a:t>IMPORTANT: Don’t forget to include a WHERE clause with a DELETE query, lest you delete your ENTIRE table!!</a:t>
            </a:r>
            <a:endParaRPr b="1" sz="1500">
              <a:solidFill>
                <a:srgbClr val="FF0000"/>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To delete a team, here is how:</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DELETE FROM </a:t>
            </a:r>
            <a:r>
              <a:rPr lang="en" sz="1200">
                <a:latin typeface="Courier New"/>
                <a:ea typeface="Courier New"/>
                <a:cs typeface="Courier New"/>
                <a:sym typeface="Courier New"/>
              </a:rPr>
              <a:t>teams WHERE id = 2; </a:t>
            </a:r>
            <a:endParaRPr sz="1200">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means we’re deleting the team whose id is 2.</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Here is the general syntax:</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DELETE FROM </a:t>
            </a:r>
            <a:r>
              <a:rPr lang="en" sz="1200">
                <a:latin typeface="Courier New"/>
                <a:ea typeface="Courier New"/>
                <a:cs typeface="Courier New"/>
                <a:sym typeface="Courier New"/>
              </a:rPr>
              <a:t>table_name WHERE id = value; -- Can have additional conditions</a:t>
            </a:r>
            <a:endParaRPr sz="1500"/>
          </a:p>
          <a:p>
            <a:pPr indent="0" lvl="0" marL="0" rtl="0" algn="l">
              <a:spcBef>
                <a:spcPts val="0"/>
              </a:spcBef>
              <a:spcAft>
                <a:spcPts val="0"/>
              </a:spcAft>
              <a:buNone/>
            </a:pPr>
            <a:r>
              <a:t/>
            </a:r>
            <a:endParaRPr sz="1500"/>
          </a:p>
        </p:txBody>
      </p:sp>
      <p:pic>
        <p:nvPicPr>
          <p:cNvPr id="172" name="Google Shape;172;p3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Linking tables</a:t>
            </a:r>
            <a:endParaRPr/>
          </a:p>
        </p:txBody>
      </p:sp>
      <p:sp>
        <p:nvSpPr>
          <p:cNvPr id="178" name="Google Shape;178;p39"/>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Recall that MySQL is a relational database, where two or more tables can be linked together.  So you can link a user with friends, an author with a bunch of books, a store with items that it sells, etc.</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How can we connect the information together?  By joining tables!</a:t>
            </a:r>
            <a:endParaRPr sz="1500"/>
          </a:p>
        </p:txBody>
      </p:sp>
      <p:pic>
        <p:nvPicPr>
          <p:cNvPr id="179" name="Google Shape;179;p3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83" name="Shape 183"/>
        <p:cNvGrpSpPr/>
        <p:nvPr/>
      </p:nvGrpSpPr>
      <p:grpSpPr>
        <a:xfrm>
          <a:off x="0" y="0"/>
          <a:ext cx="0" cy="0"/>
          <a:chOff x="0" y="0"/>
          <a:chExt cx="0" cy="0"/>
        </a:xfrm>
      </p:grpSpPr>
      <p:sp>
        <p:nvSpPr>
          <p:cNvPr id="184" name="Google Shape;184;p4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185" name="Google Shape;185;p40"/>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Use this diagram to help - teams and players are a one-to-many (team to player) </a:t>
            </a:r>
            <a:r>
              <a:rPr lang="en" sz="1500"/>
              <a:t>relationship</a:t>
            </a:r>
            <a:r>
              <a:rPr lang="en"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Starting with the teams table, write a</a:t>
            </a:r>
            <a:endParaRPr sz="1500"/>
          </a:p>
          <a:p>
            <a:pPr indent="0" lvl="0" marL="0" rtl="0" algn="l">
              <a:spcBef>
                <a:spcPts val="0"/>
              </a:spcBef>
              <a:spcAft>
                <a:spcPts val="0"/>
              </a:spcAft>
              <a:buNone/>
            </a:pPr>
            <a:r>
              <a:rPr lang="en" sz="1500"/>
              <a:t>query that grabs all the players in</a:t>
            </a:r>
            <a:endParaRPr sz="1500"/>
          </a:p>
          <a:p>
            <a:pPr indent="0" lvl="0" marL="0" rtl="0" algn="l">
              <a:spcBef>
                <a:spcPts val="0"/>
              </a:spcBef>
              <a:spcAft>
                <a:spcPts val="0"/>
              </a:spcAft>
              <a:buNone/>
            </a:pPr>
            <a:r>
              <a:rPr lang="en" sz="1500"/>
              <a:t>each team.  Make sure your query</a:t>
            </a:r>
            <a:endParaRPr sz="1500"/>
          </a:p>
          <a:p>
            <a:pPr indent="0" lvl="0" marL="0" rtl="0" algn="l">
              <a:spcBef>
                <a:spcPts val="0"/>
              </a:spcBef>
              <a:spcAft>
                <a:spcPts val="0"/>
              </a:spcAft>
              <a:buNone/>
            </a:pPr>
            <a:r>
              <a:rPr lang="en" sz="1500"/>
              <a:t>grabs ALL teams, including those</a:t>
            </a:r>
            <a:endParaRPr sz="1500"/>
          </a:p>
          <a:p>
            <a:pPr indent="0" lvl="0" marL="0" rtl="0" algn="l">
              <a:spcBef>
                <a:spcPts val="0"/>
              </a:spcBef>
              <a:spcAft>
                <a:spcPts val="0"/>
              </a:spcAft>
              <a:buNone/>
            </a:pPr>
            <a:r>
              <a:rPr lang="en" sz="1500"/>
              <a:t>with no players.</a:t>
            </a:r>
            <a:endParaRPr sz="1500"/>
          </a:p>
          <a:p>
            <a:pPr indent="0" lvl="0" marL="0" rtl="0" algn="l">
              <a:spcBef>
                <a:spcPts val="0"/>
              </a:spcBef>
              <a:spcAft>
                <a:spcPts val="0"/>
              </a:spcAft>
              <a:buNone/>
            </a:pPr>
            <a:r>
              <a:t/>
            </a:r>
            <a:endParaRPr sz="1500"/>
          </a:p>
        </p:txBody>
      </p:sp>
      <p:pic>
        <p:nvPicPr>
          <p:cNvPr id="186" name="Google Shape;186;p40"/>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187" name="Google Shape;187;p40"/>
          <p:cNvPicPr preferRelativeResize="0"/>
          <p:nvPr/>
        </p:nvPicPr>
        <p:blipFill>
          <a:blip r:embed="rId4">
            <a:alphaModFix/>
          </a:blip>
          <a:stretch>
            <a:fillRect/>
          </a:stretch>
        </p:blipFill>
        <p:spPr>
          <a:xfrm>
            <a:off x="3808963" y="1628600"/>
            <a:ext cx="4752975" cy="2914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91" name="Shape 191"/>
        <p:cNvGrpSpPr/>
        <p:nvPr/>
      </p:nvGrpSpPr>
      <p:grpSpPr>
        <a:xfrm>
          <a:off x="0" y="0"/>
          <a:ext cx="0" cy="0"/>
          <a:chOff x="0" y="0"/>
          <a:chExt cx="0" cy="0"/>
        </a:xfrm>
      </p:grpSpPr>
      <p:sp>
        <p:nvSpPr>
          <p:cNvPr id="192" name="Google Shape;192;p4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193" name="Google Shape;193;p41"/>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Starting with the teams table, write a query that grabs all the players in</a:t>
            </a:r>
            <a:endParaRPr sz="1500"/>
          </a:p>
          <a:p>
            <a:pPr indent="0" lvl="0" marL="0" rtl="0" algn="l">
              <a:spcBef>
                <a:spcPts val="0"/>
              </a:spcBef>
              <a:spcAft>
                <a:spcPts val="0"/>
              </a:spcAft>
              <a:buNone/>
            </a:pPr>
            <a:r>
              <a:rPr lang="en" sz="1500"/>
              <a:t>each team.  Make sure your query grabs ALL teams, including those with no players.</a:t>
            </a:r>
            <a:endParaRPr sz="1500"/>
          </a:p>
          <a:p>
            <a:pPr indent="0" lvl="0" marL="0" rtl="0" algn="l">
              <a:spcBef>
                <a:spcPts val="0"/>
              </a:spcBef>
              <a:spcAft>
                <a:spcPts val="0"/>
              </a:spcAft>
              <a:buNone/>
            </a:pPr>
            <a:r>
              <a:t/>
            </a:r>
            <a:endParaRPr sz="1500"/>
          </a:p>
        </p:txBody>
      </p:sp>
      <p:pic>
        <p:nvPicPr>
          <p:cNvPr id="194" name="Google Shape;194;p41"/>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195" name="Google Shape;195;p41"/>
          <p:cNvPicPr preferRelativeResize="0"/>
          <p:nvPr/>
        </p:nvPicPr>
        <p:blipFill>
          <a:blip r:embed="rId4">
            <a:alphaModFix/>
          </a:blip>
          <a:stretch>
            <a:fillRect/>
          </a:stretch>
        </p:blipFill>
        <p:spPr>
          <a:xfrm>
            <a:off x="4971272" y="1501300"/>
            <a:ext cx="3491225" cy="214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99" name="Shape 199"/>
        <p:cNvGrpSpPr/>
        <p:nvPr/>
      </p:nvGrpSpPr>
      <p:grpSpPr>
        <a:xfrm>
          <a:off x="0" y="0"/>
          <a:ext cx="0" cy="0"/>
          <a:chOff x="0" y="0"/>
          <a:chExt cx="0" cy="0"/>
        </a:xfrm>
      </p:grpSpPr>
      <p:sp>
        <p:nvSpPr>
          <p:cNvPr id="200" name="Google Shape;200;p4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201" name="Google Shape;201;p42"/>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Starting with the teams table, write a query that grabs all the players in</a:t>
            </a:r>
            <a:endParaRPr sz="1500"/>
          </a:p>
          <a:p>
            <a:pPr indent="0" lvl="0" marL="0" rtl="0" algn="l">
              <a:spcBef>
                <a:spcPts val="0"/>
              </a:spcBef>
              <a:spcAft>
                <a:spcPts val="0"/>
              </a:spcAft>
              <a:buNone/>
            </a:pPr>
            <a:r>
              <a:rPr lang="en" sz="1500"/>
              <a:t>each team.  Make sure your query grabs ALL teams, including those with no players.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Correct: </a:t>
            </a:r>
            <a:r>
              <a:rPr b="1" lang="en" sz="1300">
                <a:latin typeface="Courier New"/>
                <a:ea typeface="Courier New"/>
                <a:cs typeface="Courier New"/>
                <a:sym typeface="Courier New"/>
              </a:rPr>
              <a:t>SELECT * FROM teams </a:t>
            </a:r>
            <a:r>
              <a:rPr b="1" lang="en" sz="1300">
                <a:solidFill>
                  <a:srgbClr val="3C78D8"/>
                </a:solidFill>
                <a:latin typeface="Courier New"/>
                <a:ea typeface="Courier New"/>
                <a:cs typeface="Courier New"/>
                <a:sym typeface="Courier New"/>
              </a:rPr>
              <a:t>LEFT JOIN</a:t>
            </a:r>
            <a:r>
              <a:rPr b="1" lang="en" sz="1300">
                <a:latin typeface="Courier New"/>
                <a:ea typeface="Courier New"/>
                <a:cs typeface="Courier New"/>
                <a:sym typeface="Courier New"/>
              </a:rPr>
              <a:t> players ON teams.id = players.team_id;</a:t>
            </a:r>
            <a:endParaRPr b="1" sz="1300">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Incorrect: </a:t>
            </a:r>
            <a:r>
              <a:rPr b="1" lang="en" sz="1300">
                <a:latin typeface="Courier New"/>
                <a:ea typeface="Courier New"/>
                <a:cs typeface="Courier New"/>
                <a:sym typeface="Courier New"/>
              </a:rPr>
              <a:t>SELECT * FROM teams </a:t>
            </a:r>
            <a:r>
              <a:rPr b="1" lang="en" sz="1300">
                <a:solidFill>
                  <a:srgbClr val="FF0000"/>
                </a:solidFill>
                <a:latin typeface="Courier New"/>
                <a:ea typeface="Courier New"/>
                <a:cs typeface="Courier New"/>
                <a:sym typeface="Courier New"/>
              </a:rPr>
              <a:t>JOIN</a:t>
            </a:r>
            <a:r>
              <a:rPr b="1" lang="en" sz="1300">
                <a:latin typeface="Courier New"/>
                <a:ea typeface="Courier New"/>
                <a:cs typeface="Courier New"/>
                <a:sym typeface="Courier New"/>
              </a:rPr>
              <a:t> players ON teams.id = players.team_id;</a:t>
            </a:r>
            <a:endParaRPr b="1" sz="1300">
              <a:latin typeface="Courier New"/>
              <a:ea typeface="Courier New"/>
              <a:cs typeface="Courier New"/>
              <a:sym typeface="Courier New"/>
            </a:endParaRPr>
          </a:p>
          <a:p>
            <a:pPr indent="0" lvl="0" marL="0" rtl="0" algn="l">
              <a:spcBef>
                <a:spcPts val="0"/>
              </a:spcBef>
              <a:spcAft>
                <a:spcPts val="0"/>
              </a:spcAft>
              <a:buNone/>
            </a:pPr>
            <a:r>
              <a:t/>
            </a:r>
            <a:endParaRPr b="1" sz="1300">
              <a:latin typeface="Courier New"/>
              <a:ea typeface="Courier New"/>
              <a:cs typeface="Courier New"/>
              <a:sym typeface="Courier New"/>
            </a:endParaRPr>
          </a:p>
          <a:p>
            <a:pPr indent="0" lvl="0" marL="0" rtl="0" algn="l">
              <a:spcBef>
                <a:spcPts val="0"/>
              </a:spcBef>
              <a:spcAft>
                <a:spcPts val="0"/>
              </a:spcAft>
              <a:buNone/>
            </a:pPr>
            <a:r>
              <a:rPr lang="en" sz="1500"/>
              <a:t>The correct query will grab all teams, including those with no players.  The incorrect query ONLY grabs the teams with players enrolled, leaving out the teams with no players.</a:t>
            </a:r>
            <a:endParaRPr b="1" sz="1300">
              <a:latin typeface="Courier New"/>
              <a:ea typeface="Courier New"/>
              <a:cs typeface="Courier New"/>
              <a:sym typeface="Courier New"/>
            </a:endParaRPr>
          </a:p>
        </p:txBody>
      </p:sp>
      <p:pic>
        <p:nvPicPr>
          <p:cNvPr id="202" name="Google Shape;202;p4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Diagram of different types of joins</a:t>
            </a:r>
            <a:endParaRPr/>
          </a:p>
        </p:txBody>
      </p:sp>
      <p:sp>
        <p:nvSpPr>
          <p:cNvPr id="208" name="Google Shape;208;p43"/>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Source link: </a:t>
            </a:r>
            <a:r>
              <a:rPr lang="en" sz="1500" u="sng">
                <a:solidFill>
                  <a:schemeClr val="hlink"/>
                </a:solidFill>
                <a:hlinkClick r:id="rId3"/>
              </a:rPr>
              <a:t>https://www.codeproject.com/Articles/33052/Visual-Representation-of-SQL-Joins</a:t>
            </a:r>
            <a:endParaRPr sz="1500"/>
          </a:p>
          <a:p>
            <a:pPr indent="0" lvl="0" marL="0" rtl="0" algn="l">
              <a:spcBef>
                <a:spcPts val="0"/>
              </a:spcBef>
              <a:spcAft>
                <a:spcPts val="0"/>
              </a:spcAft>
              <a:buNone/>
            </a:pPr>
            <a:r>
              <a:rPr lang="en" sz="1500"/>
              <a:t>In this course, you’ll primarily deal with (INNER) and LEFT JOINS</a:t>
            </a:r>
            <a:endParaRPr sz="1500"/>
          </a:p>
          <a:p>
            <a:pPr indent="0" lvl="0" marL="0" rtl="0" algn="l">
              <a:spcBef>
                <a:spcPts val="0"/>
              </a:spcBef>
              <a:spcAft>
                <a:spcPts val="0"/>
              </a:spcAft>
              <a:buNone/>
            </a:pPr>
            <a:r>
              <a:t/>
            </a:r>
            <a:endParaRPr sz="1500"/>
          </a:p>
        </p:txBody>
      </p:sp>
      <p:pic>
        <p:nvPicPr>
          <p:cNvPr id="209" name="Google Shape;209;p43"/>
          <p:cNvPicPr preferRelativeResize="0"/>
          <p:nvPr/>
        </p:nvPicPr>
        <p:blipFill>
          <a:blip r:embed="rId4">
            <a:alphaModFix/>
          </a:blip>
          <a:stretch>
            <a:fillRect/>
          </a:stretch>
        </p:blipFill>
        <p:spPr>
          <a:xfrm>
            <a:off x="7225649" y="133900"/>
            <a:ext cx="1918349" cy="831275"/>
          </a:xfrm>
          <a:prstGeom prst="rect">
            <a:avLst/>
          </a:prstGeom>
          <a:noFill/>
          <a:ln>
            <a:noFill/>
          </a:ln>
        </p:spPr>
      </p:pic>
      <p:pic>
        <p:nvPicPr>
          <p:cNvPr id="210" name="Google Shape;210;p43"/>
          <p:cNvPicPr preferRelativeResize="0"/>
          <p:nvPr/>
        </p:nvPicPr>
        <p:blipFill>
          <a:blip r:embed="rId5">
            <a:alphaModFix/>
          </a:blip>
          <a:stretch>
            <a:fillRect/>
          </a:stretch>
        </p:blipFill>
        <p:spPr>
          <a:xfrm>
            <a:off x="2391964" y="856600"/>
            <a:ext cx="4360075" cy="343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Admin stuff and reminders:</a:t>
            </a:r>
            <a:endParaRPr/>
          </a:p>
        </p:txBody>
      </p:sp>
      <p:sp>
        <p:nvSpPr>
          <p:cNvPr id="84" name="Google Shape;84;p26"/>
          <p:cNvSpPr txBox="1"/>
          <p:nvPr>
            <p:ph idx="1" type="body"/>
          </p:nvPr>
        </p:nvSpPr>
        <p:spPr>
          <a:xfrm>
            <a:off x="637450" y="965175"/>
            <a:ext cx="79980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Don’t forget this week’s discussion topics!</a:t>
            </a:r>
            <a:endParaRPr sz="1600"/>
          </a:p>
          <a:p>
            <a:pPr indent="-330200" lvl="1" marL="914400" rtl="0" algn="l">
              <a:spcBef>
                <a:spcPts val="0"/>
              </a:spcBef>
              <a:spcAft>
                <a:spcPts val="0"/>
              </a:spcAft>
              <a:buSzPts val="1600"/>
              <a:buChar char="○"/>
            </a:pPr>
            <a:r>
              <a:rPr lang="en" sz="1600" u="sng">
                <a:solidFill>
                  <a:schemeClr val="accent1"/>
                </a:solidFill>
                <a:hlinkClick r:id="rId3">
                  <a:extLst>
                    <a:ext uri="{A12FA001-AC4F-418D-AE19-62706E023703}">
                      <ahyp:hlinkClr val="tx"/>
                    </a:ext>
                  </a:extLst>
                </a:hlinkClick>
              </a:rPr>
              <a:t>https://login.codingdojo.com/d/309/121/1194</a:t>
            </a:r>
            <a:endParaRPr sz="1600"/>
          </a:p>
          <a:p>
            <a:pPr indent="-330200" lvl="1" marL="914400" rtl="0" algn="l">
              <a:spcBef>
                <a:spcPts val="0"/>
              </a:spcBef>
              <a:spcAft>
                <a:spcPts val="0"/>
              </a:spcAft>
              <a:buSzPts val="1600"/>
              <a:buChar char="○"/>
            </a:pPr>
            <a:r>
              <a:rPr lang="en" sz="1600" u="sng">
                <a:solidFill>
                  <a:schemeClr val="accent1"/>
                </a:solidFill>
                <a:hlinkClick r:id="rId4">
                  <a:extLst>
                    <a:ext uri="{A12FA001-AC4F-418D-AE19-62706E023703}">
                      <ahyp:hlinkClr val="tx"/>
                    </a:ext>
                  </a:extLst>
                </a:hlinkClick>
              </a:rPr>
              <a:t>https://login.codingdojo.com/d/309/121/1195</a:t>
            </a:r>
            <a:endParaRPr sz="1600"/>
          </a:p>
          <a:p>
            <a:pPr indent="-330200" lvl="1" marL="914400" rtl="0" algn="l">
              <a:spcBef>
                <a:spcPts val="0"/>
              </a:spcBef>
              <a:spcAft>
                <a:spcPts val="0"/>
              </a:spcAft>
              <a:buSzPts val="1600"/>
              <a:buChar char="○"/>
            </a:pPr>
            <a:r>
              <a:rPr lang="en" sz="1600"/>
              <a:t>Due Sunday night at 11:59 PM Pacific!  Don’t fall behind!!</a:t>
            </a:r>
            <a:endParaRPr sz="1600"/>
          </a:p>
          <a:p>
            <a:pPr indent="-330200" lvl="0" marL="457200" rtl="0" algn="l">
              <a:spcBef>
                <a:spcPts val="0"/>
              </a:spcBef>
              <a:spcAft>
                <a:spcPts val="0"/>
              </a:spcAft>
              <a:buSzPts val="1600"/>
              <a:buChar char="●"/>
            </a:pPr>
            <a:r>
              <a:rPr lang="en" sz="1600"/>
              <a:t>This week’s core assignments - there are four of them:</a:t>
            </a:r>
            <a:endParaRPr sz="1600"/>
          </a:p>
          <a:p>
            <a:pPr indent="-330200" lvl="1" marL="914400" rtl="0" algn="l">
              <a:spcBef>
                <a:spcPts val="0"/>
              </a:spcBef>
              <a:spcAft>
                <a:spcPts val="0"/>
              </a:spcAft>
              <a:buSzPts val="1600"/>
              <a:buChar char="○"/>
            </a:pPr>
            <a:r>
              <a:rPr lang="en" sz="1600"/>
              <a:t>Dojos and Ninjas (in ERD Lessons)</a:t>
            </a:r>
            <a:endParaRPr sz="1600"/>
          </a:p>
          <a:p>
            <a:pPr indent="-330200" lvl="1" marL="914400" rtl="0" algn="l">
              <a:spcBef>
                <a:spcPts val="0"/>
              </a:spcBef>
              <a:spcAft>
                <a:spcPts val="0"/>
              </a:spcAft>
              <a:buSzPts val="1600"/>
              <a:buChar char="○"/>
            </a:pPr>
            <a:r>
              <a:rPr lang="en" sz="1600"/>
              <a:t>Books</a:t>
            </a:r>
            <a:endParaRPr sz="1600"/>
          </a:p>
          <a:p>
            <a:pPr indent="-330200" lvl="1" marL="914400" rtl="0" algn="l">
              <a:spcBef>
                <a:spcPts val="0"/>
              </a:spcBef>
              <a:spcAft>
                <a:spcPts val="0"/>
              </a:spcAft>
              <a:buSzPts val="1600"/>
              <a:buChar char="○"/>
            </a:pPr>
            <a:r>
              <a:rPr lang="en" sz="1600"/>
              <a:t>Dojos and Ninjas (in MySQL Queries)</a:t>
            </a:r>
            <a:endParaRPr sz="1600"/>
          </a:p>
          <a:p>
            <a:pPr indent="-330200" lvl="1" marL="914400" rtl="0" algn="l">
              <a:spcBef>
                <a:spcPts val="0"/>
              </a:spcBef>
              <a:spcAft>
                <a:spcPts val="0"/>
              </a:spcAft>
              <a:buSzPts val="1600"/>
              <a:buChar char="○"/>
            </a:pPr>
            <a:r>
              <a:rPr lang="en" sz="1600"/>
              <a:t>MySQL Countries</a:t>
            </a:r>
            <a:endParaRPr sz="1600"/>
          </a:p>
          <a:p>
            <a:pPr indent="-330200" lvl="1" marL="914400" rtl="0" algn="l">
              <a:spcBef>
                <a:spcPts val="0"/>
              </a:spcBef>
              <a:spcAft>
                <a:spcPts val="0"/>
              </a:spcAft>
              <a:buSzPts val="1600"/>
              <a:buChar char="○"/>
            </a:pPr>
            <a:r>
              <a:rPr b="1" lang="en" sz="1600"/>
              <a:t>Don’t fall behind on core assignments this week and next!</a:t>
            </a:r>
            <a:endParaRPr b="1" sz="1600"/>
          </a:p>
          <a:p>
            <a:pPr indent="-330200" lvl="0" marL="457200" rtl="0" algn="l">
              <a:spcBef>
                <a:spcPts val="0"/>
              </a:spcBef>
              <a:spcAft>
                <a:spcPts val="0"/>
              </a:spcAft>
              <a:buSzPts val="1600"/>
              <a:buChar char="●"/>
            </a:pPr>
            <a:r>
              <a:rPr lang="en" sz="1600"/>
              <a:t>Remember the 20-minute rule!!</a:t>
            </a:r>
            <a:endParaRPr sz="1600"/>
          </a:p>
          <a:p>
            <a:pPr indent="-330200" lvl="0" marL="457200" rtl="0" algn="l">
              <a:spcBef>
                <a:spcPts val="0"/>
              </a:spcBef>
              <a:spcAft>
                <a:spcPts val="0"/>
              </a:spcAft>
              <a:buSzPts val="1600"/>
              <a:buChar char="●"/>
            </a:pPr>
            <a:r>
              <a:rPr lang="en" sz="1600"/>
              <a:t>Feel free to collaborate with one another!  You may use the lecture room!</a:t>
            </a:r>
            <a:endParaRPr sz="1600"/>
          </a:p>
        </p:txBody>
      </p:sp>
      <p:pic>
        <p:nvPicPr>
          <p:cNvPr id="85" name="Google Shape;85;p26"/>
          <p:cNvPicPr preferRelativeResize="0"/>
          <p:nvPr/>
        </p:nvPicPr>
        <p:blipFill>
          <a:blip r:embed="rId5">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Syntax for joining tables</a:t>
            </a:r>
            <a:endParaRPr/>
          </a:p>
        </p:txBody>
      </p:sp>
      <p:sp>
        <p:nvSpPr>
          <p:cNvPr id="216" name="Google Shape;216;p44"/>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Here is how tables are joined together:</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SELECT columns FROM </a:t>
            </a:r>
            <a:r>
              <a:rPr b="1" lang="en" sz="1200">
                <a:solidFill>
                  <a:srgbClr val="3C78D8"/>
                </a:solidFill>
                <a:latin typeface="Courier New"/>
                <a:ea typeface="Courier New"/>
                <a:cs typeface="Courier New"/>
                <a:sym typeface="Courier New"/>
              </a:rPr>
              <a:t>left_table</a:t>
            </a:r>
            <a:r>
              <a:rPr lang="en" sz="1200">
                <a:latin typeface="Courier New"/>
                <a:ea typeface="Courier New"/>
                <a:cs typeface="Courier New"/>
                <a:sym typeface="Courier New"/>
              </a:rPr>
              <a:t> JOIN </a:t>
            </a:r>
            <a:r>
              <a:rPr b="1" lang="en" sz="1200">
                <a:solidFill>
                  <a:srgbClr val="A64D79"/>
                </a:solidFill>
                <a:latin typeface="Courier New"/>
                <a:ea typeface="Courier New"/>
                <a:cs typeface="Courier New"/>
                <a:sym typeface="Courier New"/>
              </a:rPr>
              <a:t>right_table</a:t>
            </a:r>
            <a:r>
              <a:rPr lang="en" sz="1200">
                <a:solidFill>
                  <a:srgbClr val="A64D79"/>
                </a:solidFill>
                <a:latin typeface="Courier New"/>
                <a:ea typeface="Courier New"/>
                <a:cs typeface="Courier New"/>
                <a:sym typeface="Courier New"/>
              </a:rPr>
              <a:t> </a:t>
            </a:r>
            <a:r>
              <a:rPr lang="en" sz="1200">
                <a:latin typeface="Courier New"/>
                <a:ea typeface="Courier New"/>
                <a:cs typeface="Courier New"/>
                <a:sym typeface="Courier New"/>
              </a:rPr>
              <a:t>ON left_table.key = right_table.key;</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500"/>
              <a:t>In this example (custom query to illustrate):</a:t>
            </a:r>
            <a:endParaRPr sz="1500"/>
          </a:p>
          <a:p>
            <a:pPr indent="0" lvl="0" marL="0" rtl="0" algn="l">
              <a:spcBef>
                <a:spcPts val="0"/>
              </a:spcBef>
              <a:spcAft>
                <a:spcPts val="0"/>
              </a:spcAft>
              <a:buNone/>
            </a:pPr>
            <a:r>
              <a:rPr lang="en" sz="1200">
                <a:latin typeface="Courier New"/>
                <a:ea typeface="Courier New"/>
                <a:cs typeface="Courier New"/>
                <a:sym typeface="Courier New"/>
              </a:rPr>
              <a:t>SELECT city, name, teams.id, players.team_id, first_name, last_name, number, position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FROM </a:t>
            </a:r>
            <a:r>
              <a:rPr b="1" lang="en" sz="1200">
                <a:solidFill>
                  <a:srgbClr val="3C78D8"/>
                </a:solidFill>
                <a:latin typeface="Courier New"/>
                <a:ea typeface="Courier New"/>
                <a:cs typeface="Courier New"/>
                <a:sym typeface="Courier New"/>
              </a:rPr>
              <a:t>teams </a:t>
            </a:r>
            <a:r>
              <a:rPr lang="en" sz="1200">
                <a:latin typeface="Courier New"/>
                <a:ea typeface="Courier New"/>
                <a:cs typeface="Courier New"/>
                <a:sym typeface="Courier New"/>
              </a:rPr>
              <a:t>JOIN </a:t>
            </a:r>
            <a:r>
              <a:rPr b="1" lang="en" sz="1200">
                <a:solidFill>
                  <a:srgbClr val="A64D79"/>
                </a:solidFill>
                <a:latin typeface="Courier New"/>
                <a:ea typeface="Courier New"/>
                <a:cs typeface="Courier New"/>
                <a:sym typeface="Courier New"/>
              </a:rPr>
              <a:t>players </a:t>
            </a:r>
            <a:r>
              <a:rPr lang="en" sz="1200">
                <a:latin typeface="Courier New"/>
                <a:ea typeface="Courier New"/>
                <a:cs typeface="Courier New"/>
                <a:sym typeface="Courier New"/>
              </a:rPr>
              <a:t>ON teams.id = players.team_id;</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500"/>
              <a:t>Notice how those two columns match in value!</a:t>
            </a:r>
            <a:endParaRPr sz="1500"/>
          </a:p>
        </p:txBody>
      </p:sp>
      <p:pic>
        <p:nvPicPr>
          <p:cNvPr id="217" name="Google Shape;217;p44"/>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218" name="Google Shape;218;p44"/>
          <p:cNvPicPr preferRelativeResize="0"/>
          <p:nvPr/>
        </p:nvPicPr>
        <p:blipFill>
          <a:blip r:embed="rId4">
            <a:alphaModFix/>
          </a:blip>
          <a:stretch>
            <a:fillRect/>
          </a:stretch>
        </p:blipFill>
        <p:spPr>
          <a:xfrm>
            <a:off x="1681150" y="2937588"/>
            <a:ext cx="5781675" cy="1266825"/>
          </a:xfrm>
          <a:prstGeom prst="rect">
            <a:avLst/>
          </a:prstGeom>
          <a:noFill/>
          <a:ln>
            <a:noFill/>
          </a:ln>
        </p:spPr>
      </p:pic>
      <p:sp>
        <p:nvSpPr>
          <p:cNvPr id="219" name="Google Shape;219;p44"/>
          <p:cNvSpPr txBox="1"/>
          <p:nvPr/>
        </p:nvSpPr>
        <p:spPr>
          <a:xfrm>
            <a:off x="1681150" y="2537400"/>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latin typeface="Proxima Nova"/>
                <a:ea typeface="Proxima Nova"/>
                <a:cs typeface="Proxima Nova"/>
                <a:sym typeface="Proxima Nova"/>
              </a:rPr>
              <a:t>LEFT TABLE - teams</a:t>
            </a:r>
            <a:endParaRPr b="1">
              <a:solidFill>
                <a:srgbClr val="3C78D8"/>
              </a:solidFill>
              <a:latin typeface="Proxima Nova"/>
              <a:ea typeface="Proxima Nova"/>
              <a:cs typeface="Proxima Nova"/>
              <a:sym typeface="Proxima Nova"/>
            </a:endParaRPr>
          </a:p>
        </p:txBody>
      </p:sp>
      <p:sp>
        <p:nvSpPr>
          <p:cNvPr id="220" name="Google Shape;220;p44"/>
          <p:cNvSpPr txBox="1"/>
          <p:nvPr/>
        </p:nvSpPr>
        <p:spPr>
          <a:xfrm>
            <a:off x="3902325" y="2537400"/>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A64D79"/>
                </a:solidFill>
                <a:latin typeface="Proxima Nova"/>
                <a:ea typeface="Proxima Nova"/>
                <a:cs typeface="Proxima Nova"/>
                <a:sym typeface="Proxima Nova"/>
              </a:rPr>
              <a:t>RIGHT TABLE - players</a:t>
            </a:r>
            <a:endParaRPr b="1">
              <a:solidFill>
                <a:srgbClr val="A64D79"/>
              </a:solidFill>
              <a:latin typeface="Proxima Nova"/>
              <a:ea typeface="Proxima Nova"/>
              <a:cs typeface="Proxima Nova"/>
              <a:sym typeface="Proxima Nova"/>
            </a:endParaRPr>
          </a:p>
        </p:txBody>
      </p:sp>
      <p:cxnSp>
        <p:nvCxnSpPr>
          <p:cNvPr id="221" name="Google Shape;221;p44"/>
          <p:cNvCxnSpPr/>
          <p:nvPr/>
        </p:nvCxnSpPr>
        <p:spPr>
          <a:xfrm flipH="1" rot="10800000">
            <a:off x="3471075" y="4204425"/>
            <a:ext cx="10500" cy="305100"/>
          </a:xfrm>
          <a:prstGeom prst="straightConnector1">
            <a:avLst/>
          </a:prstGeom>
          <a:noFill/>
          <a:ln cap="flat" cmpd="sng" w="9525">
            <a:solidFill>
              <a:srgbClr val="3C78D8"/>
            </a:solidFill>
            <a:prstDash val="solid"/>
            <a:round/>
            <a:headEnd len="med" w="med" type="none"/>
            <a:tailEnd len="med" w="med" type="triangle"/>
          </a:ln>
        </p:spPr>
      </p:cxnSp>
      <p:cxnSp>
        <p:nvCxnSpPr>
          <p:cNvPr id="222" name="Google Shape;222;p44"/>
          <p:cNvCxnSpPr/>
          <p:nvPr/>
        </p:nvCxnSpPr>
        <p:spPr>
          <a:xfrm flipH="1" rot="10800000">
            <a:off x="3974175" y="4204425"/>
            <a:ext cx="10500" cy="305100"/>
          </a:xfrm>
          <a:prstGeom prst="straightConnector1">
            <a:avLst/>
          </a:prstGeom>
          <a:noFill/>
          <a:ln cap="flat" cmpd="sng" w="9525">
            <a:solidFill>
              <a:srgbClr val="A64D79"/>
            </a:solidFill>
            <a:prstDash val="solid"/>
            <a:round/>
            <a:headEnd len="med" w="med" type="none"/>
            <a:tailEnd len="med" w="med" type="triangle"/>
          </a:ln>
        </p:spPr>
      </p:cxnSp>
      <p:cxnSp>
        <p:nvCxnSpPr>
          <p:cNvPr id="223" name="Google Shape;223;p44"/>
          <p:cNvCxnSpPr/>
          <p:nvPr/>
        </p:nvCxnSpPr>
        <p:spPr>
          <a:xfrm>
            <a:off x="3870775" y="2503375"/>
            <a:ext cx="0" cy="199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Syntax for joining tables</a:t>
            </a:r>
            <a:endParaRPr/>
          </a:p>
        </p:txBody>
      </p:sp>
      <p:sp>
        <p:nvSpPr>
          <p:cNvPr id="229" name="Google Shape;229;p45"/>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When joining </a:t>
            </a:r>
            <a:r>
              <a:rPr lang="en" sz="1500"/>
              <a:t>tables, ALWAYS connect a </a:t>
            </a:r>
            <a:r>
              <a:rPr b="1" lang="en" sz="1500">
                <a:solidFill>
                  <a:srgbClr val="3C78D8"/>
                </a:solidFill>
              </a:rPr>
              <a:t>primary key in one table</a:t>
            </a:r>
            <a:r>
              <a:rPr lang="en" sz="1500"/>
              <a:t> to a</a:t>
            </a:r>
            <a:r>
              <a:rPr b="1" lang="en" sz="1500">
                <a:solidFill>
                  <a:srgbClr val="A64D79"/>
                </a:solidFill>
              </a:rPr>
              <a:t> foreign key in another table</a:t>
            </a:r>
            <a:r>
              <a:rPr lang="en" sz="1500"/>
              <a:t>.  In this example, we’re connecting the </a:t>
            </a:r>
            <a:r>
              <a:rPr lang="en" sz="1500">
                <a:solidFill>
                  <a:srgbClr val="3C78D8"/>
                </a:solidFill>
              </a:rPr>
              <a:t>primary key of id in the teams table</a:t>
            </a:r>
            <a:r>
              <a:rPr lang="en" sz="1500"/>
              <a:t> with the </a:t>
            </a:r>
            <a:r>
              <a:rPr lang="en" sz="1500">
                <a:solidFill>
                  <a:srgbClr val="A64D79"/>
                </a:solidFill>
              </a:rPr>
              <a:t>foreign key of team_id in the players table</a:t>
            </a:r>
            <a:r>
              <a:rPr lang="en"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500"/>
              <a:t>Notice how those two columns match in value!</a:t>
            </a:r>
            <a:endParaRPr sz="1500"/>
          </a:p>
        </p:txBody>
      </p:sp>
      <p:pic>
        <p:nvPicPr>
          <p:cNvPr id="230" name="Google Shape;230;p45"/>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231" name="Google Shape;231;p45"/>
          <p:cNvCxnSpPr/>
          <p:nvPr/>
        </p:nvCxnSpPr>
        <p:spPr>
          <a:xfrm flipH="1" rot="10800000">
            <a:off x="4356300" y="2571750"/>
            <a:ext cx="431400" cy="281100"/>
          </a:xfrm>
          <a:prstGeom prst="straightConnector1">
            <a:avLst/>
          </a:prstGeom>
          <a:noFill/>
          <a:ln cap="flat" cmpd="sng" w="9525">
            <a:solidFill>
              <a:srgbClr val="3C78D8"/>
            </a:solidFill>
            <a:prstDash val="solid"/>
            <a:round/>
            <a:headEnd len="med" w="med" type="none"/>
            <a:tailEnd len="med" w="med" type="triangle"/>
          </a:ln>
        </p:spPr>
      </p:cxnSp>
      <p:pic>
        <p:nvPicPr>
          <p:cNvPr id="232" name="Google Shape;232;p45"/>
          <p:cNvPicPr preferRelativeResize="0"/>
          <p:nvPr/>
        </p:nvPicPr>
        <p:blipFill>
          <a:blip r:embed="rId4">
            <a:alphaModFix/>
          </a:blip>
          <a:stretch>
            <a:fillRect/>
          </a:stretch>
        </p:blipFill>
        <p:spPr>
          <a:xfrm>
            <a:off x="4790049" y="2187824"/>
            <a:ext cx="4353950" cy="2669925"/>
          </a:xfrm>
          <a:prstGeom prst="rect">
            <a:avLst/>
          </a:prstGeom>
          <a:noFill/>
          <a:ln>
            <a:noFill/>
          </a:ln>
        </p:spPr>
      </p:pic>
      <p:cxnSp>
        <p:nvCxnSpPr>
          <p:cNvPr id="233" name="Google Shape;233;p45"/>
          <p:cNvCxnSpPr/>
          <p:nvPr/>
        </p:nvCxnSpPr>
        <p:spPr>
          <a:xfrm flipH="1" rot="10800000">
            <a:off x="7024500" y="4386125"/>
            <a:ext cx="338400" cy="239100"/>
          </a:xfrm>
          <a:prstGeom prst="straightConnector1">
            <a:avLst/>
          </a:prstGeom>
          <a:noFill/>
          <a:ln cap="flat" cmpd="sng" w="9525">
            <a:solidFill>
              <a:srgbClr val="A64D79"/>
            </a:solidFill>
            <a:prstDash val="solid"/>
            <a:round/>
            <a:headEnd len="med" w="med" type="none"/>
            <a:tailEnd len="med" w="med" type="triangle"/>
          </a:ln>
        </p:spPr>
      </p:cxnSp>
      <p:sp>
        <p:nvSpPr>
          <p:cNvPr id="234" name="Google Shape;234;p45"/>
          <p:cNvSpPr txBox="1"/>
          <p:nvPr/>
        </p:nvSpPr>
        <p:spPr>
          <a:xfrm>
            <a:off x="2126400" y="2632050"/>
            <a:ext cx="2229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rgbClr val="3C78D8"/>
                </a:solidFill>
                <a:latin typeface="Proxima Nova"/>
                <a:ea typeface="Proxima Nova"/>
                <a:cs typeface="Proxima Nova"/>
                <a:sym typeface="Proxima Nova"/>
              </a:rPr>
              <a:t>Primary key</a:t>
            </a:r>
            <a:endParaRPr b="1">
              <a:solidFill>
                <a:srgbClr val="3C78D8"/>
              </a:solidFill>
              <a:latin typeface="Proxima Nova"/>
              <a:ea typeface="Proxima Nova"/>
              <a:cs typeface="Proxima Nova"/>
              <a:sym typeface="Proxima Nova"/>
            </a:endParaRPr>
          </a:p>
        </p:txBody>
      </p:sp>
      <p:sp>
        <p:nvSpPr>
          <p:cNvPr id="235" name="Google Shape;235;p45"/>
          <p:cNvSpPr txBox="1"/>
          <p:nvPr/>
        </p:nvSpPr>
        <p:spPr>
          <a:xfrm>
            <a:off x="4794600" y="4386125"/>
            <a:ext cx="2229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rgbClr val="A64D79"/>
                </a:solidFill>
                <a:latin typeface="Proxima Nova"/>
                <a:ea typeface="Proxima Nova"/>
                <a:cs typeface="Proxima Nova"/>
                <a:sym typeface="Proxima Nova"/>
              </a:rPr>
              <a:t>Foreign </a:t>
            </a:r>
            <a:r>
              <a:rPr b="1" lang="en">
                <a:solidFill>
                  <a:srgbClr val="A64D79"/>
                </a:solidFill>
                <a:latin typeface="Proxima Nova"/>
                <a:ea typeface="Proxima Nova"/>
                <a:cs typeface="Proxima Nova"/>
                <a:sym typeface="Proxima Nova"/>
              </a:rPr>
              <a:t>key</a:t>
            </a:r>
            <a:endParaRPr b="1">
              <a:solidFill>
                <a:srgbClr val="A64D79"/>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Syntax for joining tables</a:t>
            </a:r>
            <a:endParaRPr/>
          </a:p>
        </p:txBody>
      </p:sp>
      <p:sp>
        <p:nvSpPr>
          <p:cNvPr id="241" name="Google Shape;241;p46"/>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When joining tables, ALWAYS connect a </a:t>
            </a:r>
            <a:r>
              <a:rPr b="1" lang="en" sz="1500">
                <a:solidFill>
                  <a:srgbClr val="3C78D8"/>
                </a:solidFill>
              </a:rPr>
              <a:t>primary key in one table</a:t>
            </a:r>
            <a:r>
              <a:rPr lang="en" sz="1500"/>
              <a:t> to a</a:t>
            </a:r>
            <a:r>
              <a:rPr b="1" lang="en" sz="1500">
                <a:solidFill>
                  <a:srgbClr val="A64D79"/>
                </a:solidFill>
              </a:rPr>
              <a:t> foreign key in another table</a:t>
            </a:r>
            <a:r>
              <a:rPr lang="en" sz="1500"/>
              <a:t>.  In this example, we’re connecting the </a:t>
            </a:r>
            <a:r>
              <a:rPr lang="en" sz="1500">
                <a:solidFill>
                  <a:srgbClr val="3C78D8"/>
                </a:solidFill>
              </a:rPr>
              <a:t>primary key of id in the teams table</a:t>
            </a:r>
            <a:r>
              <a:rPr lang="en" sz="1500"/>
              <a:t> with the </a:t>
            </a:r>
            <a:r>
              <a:rPr lang="en" sz="1500">
                <a:solidFill>
                  <a:srgbClr val="A64D79"/>
                </a:solidFill>
              </a:rPr>
              <a:t>foreign key of team_id in the players table</a:t>
            </a:r>
            <a:r>
              <a:rPr lang="en"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500"/>
              <a:t>Notice how those two columns match in value!</a:t>
            </a:r>
            <a:endParaRPr sz="1500"/>
          </a:p>
        </p:txBody>
      </p:sp>
      <p:pic>
        <p:nvPicPr>
          <p:cNvPr id="242" name="Google Shape;242;p46"/>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243" name="Google Shape;243;p46"/>
          <p:cNvPicPr preferRelativeResize="0"/>
          <p:nvPr/>
        </p:nvPicPr>
        <p:blipFill>
          <a:blip r:embed="rId4">
            <a:alphaModFix/>
          </a:blip>
          <a:stretch>
            <a:fillRect/>
          </a:stretch>
        </p:blipFill>
        <p:spPr>
          <a:xfrm>
            <a:off x="1681150" y="2937588"/>
            <a:ext cx="5781675" cy="1266825"/>
          </a:xfrm>
          <a:prstGeom prst="rect">
            <a:avLst/>
          </a:prstGeom>
          <a:noFill/>
          <a:ln>
            <a:noFill/>
          </a:ln>
        </p:spPr>
      </p:pic>
      <p:sp>
        <p:nvSpPr>
          <p:cNvPr id="244" name="Google Shape;244;p46"/>
          <p:cNvSpPr txBox="1"/>
          <p:nvPr/>
        </p:nvSpPr>
        <p:spPr>
          <a:xfrm>
            <a:off x="1681150" y="2537400"/>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latin typeface="Proxima Nova"/>
                <a:ea typeface="Proxima Nova"/>
                <a:cs typeface="Proxima Nova"/>
                <a:sym typeface="Proxima Nova"/>
              </a:rPr>
              <a:t>LEFT TABLE - teams</a:t>
            </a:r>
            <a:endParaRPr b="1">
              <a:solidFill>
                <a:srgbClr val="3C78D8"/>
              </a:solidFill>
              <a:latin typeface="Proxima Nova"/>
              <a:ea typeface="Proxima Nova"/>
              <a:cs typeface="Proxima Nova"/>
              <a:sym typeface="Proxima Nova"/>
            </a:endParaRPr>
          </a:p>
        </p:txBody>
      </p:sp>
      <p:sp>
        <p:nvSpPr>
          <p:cNvPr id="245" name="Google Shape;245;p46"/>
          <p:cNvSpPr txBox="1"/>
          <p:nvPr/>
        </p:nvSpPr>
        <p:spPr>
          <a:xfrm>
            <a:off x="3902325" y="2537400"/>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A64D79"/>
                </a:solidFill>
                <a:latin typeface="Proxima Nova"/>
                <a:ea typeface="Proxima Nova"/>
                <a:cs typeface="Proxima Nova"/>
                <a:sym typeface="Proxima Nova"/>
              </a:rPr>
              <a:t>RIGHT TABLE - players</a:t>
            </a:r>
            <a:endParaRPr b="1">
              <a:solidFill>
                <a:srgbClr val="A64D79"/>
              </a:solidFill>
              <a:latin typeface="Proxima Nova"/>
              <a:ea typeface="Proxima Nova"/>
              <a:cs typeface="Proxima Nova"/>
              <a:sym typeface="Proxima Nova"/>
            </a:endParaRPr>
          </a:p>
        </p:txBody>
      </p:sp>
      <p:cxnSp>
        <p:nvCxnSpPr>
          <p:cNvPr id="246" name="Google Shape;246;p46"/>
          <p:cNvCxnSpPr/>
          <p:nvPr/>
        </p:nvCxnSpPr>
        <p:spPr>
          <a:xfrm flipH="1" rot="10800000">
            <a:off x="3471075" y="4204425"/>
            <a:ext cx="10500" cy="305100"/>
          </a:xfrm>
          <a:prstGeom prst="straightConnector1">
            <a:avLst/>
          </a:prstGeom>
          <a:noFill/>
          <a:ln cap="flat" cmpd="sng" w="9525">
            <a:solidFill>
              <a:srgbClr val="3C78D8"/>
            </a:solidFill>
            <a:prstDash val="solid"/>
            <a:round/>
            <a:headEnd len="med" w="med" type="none"/>
            <a:tailEnd len="med" w="med" type="triangle"/>
          </a:ln>
        </p:spPr>
      </p:cxnSp>
      <p:cxnSp>
        <p:nvCxnSpPr>
          <p:cNvPr id="247" name="Google Shape;247;p46"/>
          <p:cNvCxnSpPr/>
          <p:nvPr/>
        </p:nvCxnSpPr>
        <p:spPr>
          <a:xfrm flipH="1" rot="10800000">
            <a:off x="3974175" y="4204425"/>
            <a:ext cx="10500" cy="305100"/>
          </a:xfrm>
          <a:prstGeom prst="straightConnector1">
            <a:avLst/>
          </a:prstGeom>
          <a:noFill/>
          <a:ln cap="flat" cmpd="sng" w="9525">
            <a:solidFill>
              <a:srgbClr val="A64D79"/>
            </a:solidFill>
            <a:prstDash val="solid"/>
            <a:round/>
            <a:headEnd len="med" w="med" type="none"/>
            <a:tailEnd len="med" w="med" type="triangle"/>
          </a:ln>
        </p:spPr>
      </p:cxnSp>
      <p:cxnSp>
        <p:nvCxnSpPr>
          <p:cNvPr id="248" name="Google Shape;248;p46"/>
          <p:cNvCxnSpPr/>
          <p:nvPr/>
        </p:nvCxnSpPr>
        <p:spPr>
          <a:xfrm>
            <a:off x="3870775" y="2503375"/>
            <a:ext cx="0" cy="1998600"/>
          </a:xfrm>
          <a:prstGeom prst="straightConnector1">
            <a:avLst/>
          </a:prstGeom>
          <a:noFill/>
          <a:ln cap="flat" cmpd="sng" w="9525">
            <a:solidFill>
              <a:schemeClr val="dk2"/>
            </a:solidFill>
            <a:prstDash val="solid"/>
            <a:round/>
            <a:headEnd len="med" w="med" type="none"/>
            <a:tailEnd len="med" w="med" type="none"/>
          </a:ln>
        </p:spPr>
      </p:cxnSp>
      <p:pic>
        <p:nvPicPr>
          <p:cNvPr id="249" name="Google Shape;249;p46"/>
          <p:cNvPicPr preferRelativeResize="0"/>
          <p:nvPr/>
        </p:nvPicPr>
        <p:blipFill>
          <a:blip r:embed="rId5">
            <a:alphaModFix/>
          </a:blip>
          <a:stretch>
            <a:fillRect/>
          </a:stretch>
        </p:blipFill>
        <p:spPr>
          <a:xfrm>
            <a:off x="6489844" y="1525050"/>
            <a:ext cx="2303500" cy="1412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(Inner) joins</a:t>
            </a:r>
            <a:endParaRPr/>
          </a:p>
        </p:txBody>
      </p:sp>
      <p:sp>
        <p:nvSpPr>
          <p:cNvPr id="255" name="Google Shape;255;p47"/>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An (inner) join is used to connect two tables together.  ONLY the records that have a connection will appear.  Imagine this example with tables of cars and manufacturers (one-to-many with manufacturers to cars): if you start with manufacturers and join cars, any manufacturers with NO cars linked to them will not show up in the results.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Here is the syntax for an (inner) join:</a:t>
            </a:r>
            <a:endParaRPr sz="1500"/>
          </a:p>
          <a:p>
            <a:pPr indent="0" lvl="0" marL="0" rtl="0" algn="l">
              <a:spcBef>
                <a:spcPts val="0"/>
              </a:spcBef>
              <a:spcAft>
                <a:spcPts val="0"/>
              </a:spcAft>
              <a:buNone/>
            </a:pPr>
            <a:r>
              <a:rPr lang="en" sz="1200">
                <a:latin typeface="Courier New"/>
                <a:ea typeface="Courier New"/>
                <a:cs typeface="Courier New"/>
                <a:sym typeface="Courier New"/>
              </a:rPr>
              <a:t>SELECT columns FROM </a:t>
            </a:r>
            <a:r>
              <a:rPr b="1" lang="en" sz="1200">
                <a:solidFill>
                  <a:srgbClr val="3C78D8"/>
                </a:solidFill>
                <a:latin typeface="Courier New"/>
                <a:ea typeface="Courier New"/>
                <a:cs typeface="Courier New"/>
                <a:sym typeface="Courier New"/>
              </a:rPr>
              <a:t>left_table</a:t>
            </a:r>
            <a:r>
              <a:rPr lang="en" sz="1200">
                <a:latin typeface="Courier New"/>
                <a:ea typeface="Courier New"/>
                <a:cs typeface="Courier New"/>
                <a:sym typeface="Courier New"/>
              </a:rPr>
              <a:t> JOIN </a:t>
            </a:r>
            <a:r>
              <a:rPr b="1" lang="en" sz="1200">
                <a:solidFill>
                  <a:srgbClr val="A64D79"/>
                </a:solidFill>
                <a:latin typeface="Courier New"/>
                <a:ea typeface="Courier New"/>
                <a:cs typeface="Courier New"/>
                <a:sym typeface="Courier New"/>
              </a:rPr>
              <a:t>right_table</a:t>
            </a:r>
            <a:r>
              <a:rPr lang="en" sz="1200">
                <a:solidFill>
                  <a:srgbClr val="A64D79"/>
                </a:solidFill>
                <a:latin typeface="Courier New"/>
                <a:ea typeface="Courier New"/>
                <a:cs typeface="Courier New"/>
                <a:sym typeface="Courier New"/>
              </a:rPr>
              <a:t> </a:t>
            </a:r>
            <a:r>
              <a:rPr lang="en" sz="1200">
                <a:latin typeface="Courier New"/>
                <a:ea typeface="Courier New"/>
                <a:cs typeface="Courier New"/>
                <a:sym typeface="Courier New"/>
              </a:rPr>
              <a:t>ON left_table.key = right_table.key;</a:t>
            </a:r>
            <a:endParaRPr sz="1200">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Here is an example with teams and players:</a:t>
            </a:r>
            <a:endParaRPr sz="1500"/>
          </a:p>
          <a:p>
            <a:pPr indent="0" lvl="0" marL="0" rtl="0" algn="l">
              <a:spcBef>
                <a:spcPts val="0"/>
              </a:spcBef>
              <a:spcAft>
                <a:spcPts val="0"/>
              </a:spcAft>
              <a:buNone/>
            </a:pPr>
            <a:r>
              <a:rPr lang="en" sz="1200">
                <a:latin typeface="Courier New"/>
                <a:ea typeface="Courier New"/>
                <a:cs typeface="Courier New"/>
                <a:sym typeface="Courier New"/>
              </a:rPr>
              <a:t>SELECT * FROM </a:t>
            </a:r>
            <a:r>
              <a:rPr lang="en" sz="1200">
                <a:solidFill>
                  <a:srgbClr val="3C78D8"/>
                </a:solidFill>
                <a:latin typeface="Courier New"/>
                <a:ea typeface="Courier New"/>
                <a:cs typeface="Courier New"/>
                <a:sym typeface="Courier New"/>
              </a:rPr>
              <a:t>teams </a:t>
            </a:r>
            <a:r>
              <a:rPr lang="en" sz="1200">
                <a:latin typeface="Courier New"/>
                <a:ea typeface="Courier New"/>
                <a:cs typeface="Courier New"/>
                <a:sym typeface="Courier New"/>
              </a:rPr>
              <a:t>JOIN </a:t>
            </a:r>
            <a:r>
              <a:rPr lang="en" sz="1200">
                <a:solidFill>
                  <a:srgbClr val="A64D79"/>
                </a:solidFill>
                <a:latin typeface="Courier New"/>
                <a:ea typeface="Courier New"/>
                <a:cs typeface="Courier New"/>
                <a:sym typeface="Courier New"/>
              </a:rPr>
              <a:t>players </a:t>
            </a:r>
            <a:r>
              <a:rPr lang="en" sz="1200">
                <a:latin typeface="Courier New"/>
                <a:ea typeface="Courier New"/>
                <a:cs typeface="Courier New"/>
                <a:sym typeface="Courier New"/>
              </a:rPr>
              <a:t>ON teams.id = players.team_id;</a:t>
            </a:r>
            <a:endParaRPr sz="1200">
              <a:latin typeface="Courier New"/>
              <a:ea typeface="Courier New"/>
              <a:cs typeface="Courier New"/>
              <a:sym typeface="Courier New"/>
            </a:endParaRPr>
          </a:p>
        </p:txBody>
      </p:sp>
      <p:pic>
        <p:nvPicPr>
          <p:cNvPr id="256" name="Google Shape;256;p47"/>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257" name="Google Shape;257;p47"/>
          <p:cNvPicPr preferRelativeResize="0"/>
          <p:nvPr/>
        </p:nvPicPr>
        <p:blipFill>
          <a:blip r:embed="rId4">
            <a:alphaModFix/>
          </a:blip>
          <a:stretch>
            <a:fillRect/>
          </a:stretch>
        </p:blipFill>
        <p:spPr>
          <a:xfrm>
            <a:off x="0" y="3637686"/>
            <a:ext cx="9143999" cy="1148277"/>
          </a:xfrm>
          <a:prstGeom prst="rect">
            <a:avLst/>
          </a:prstGeom>
          <a:noFill/>
          <a:ln>
            <a:noFill/>
          </a:ln>
        </p:spPr>
      </p:pic>
      <p:cxnSp>
        <p:nvCxnSpPr>
          <p:cNvPr id="258" name="Google Shape;258;p47"/>
          <p:cNvCxnSpPr/>
          <p:nvPr/>
        </p:nvCxnSpPr>
        <p:spPr>
          <a:xfrm>
            <a:off x="6121700" y="3262725"/>
            <a:ext cx="10500" cy="1605300"/>
          </a:xfrm>
          <a:prstGeom prst="straightConnector1">
            <a:avLst/>
          </a:prstGeom>
          <a:noFill/>
          <a:ln cap="flat" cmpd="sng" w="9525">
            <a:solidFill>
              <a:schemeClr val="dk2"/>
            </a:solidFill>
            <a:prstDash val="solid"/>
            <a:round/>
            <a:headEnd len="med" w="med" type="none"/>
            <a:tailEnd len="med" w="med" type="none"/>
          </a:ln>
        </p:spPr>
      </p:cxnSp>
      <p:sp>
        <p:nvSpPr>
          <p:cNvPr id="259" name="Google Shape;259;p47"/>
          <p:cNvSpPr txBox="1"/>
          <p:nvPr/>
        </p:nvSpPr>
        <p:spPr>
          <a:xfrm>
            <a:off x="1849475" y="3262725"/>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latin typeface="Proxima Nova"/>
                <a:ea typeface="Proxima Nova"/>
                <a:cs typeface="Proxima Nova"/>
                <a:sym typeface="Proxima Nova"/>
              </a:rPr>
              <a:t>LEFT TABLE - teams</a:t>
            </a:r>
            <a:endParaRPr b="1">
              <a:solidFill>
                <a:srgbClr val="3C78D8"/>
              </a:solidFill>
              <a:latin typeface="Proxima Nova"/>
              <a:ea typeface="Proxima Nova"/>
              <a:cs typeface="Proxima Nova"/>
              <a:sym typeface="Proxima Nova"/>
            </a:endParaRPr>
          </a:p>
        </p:txBody>
      </p:sp>
      <p:sp>
        <p:nvSpPr>
          <p:cNvPr id="260" name="Google Shape;260;p47"/>
          <p:cNvSpPr txBox="1"/>
          <p:nvPr/>
        </p:nvSpPr>
        <p:spPr>
          <a:xfrm>
            <a:off x="6121700" y="3262725"/>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A64D79"/>
                </a:solidFill>
                <a:latin typeface="Proxima Nova"/>
                <a:ea typeface="Proxima Nova"/>
                <a:cs typeface="Proxima Nova"/>
                <a:sym typeface="Proxima Nova"/>
              </a:rPr>
              <a:t>RIGHT TABLE - players</a:t>
            </a:r>
            <a:endParaRPr b="1">
              <a:solidFill>
                <a:srgbClr val="A64D79"/>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Left</a:t>
            </a:r>
            <a:r>
              <a:rPr lang="en"/>
              <a:t> joins</a:t>
            </a:r>
            <a:endParaRPr/>
          </a:p>
        </p:txBody>
      </p:sp>
      <p:sp>
        <p:nvSpPr>
          <p:cNvPr id="266" name="Google Shape;266;p48"/>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A left join is another way to connect tables, with the expectation that ALL records from the left table will be returned, REGARDLESS of if there is any connection to the right table.  Here is an example with players and teams:</a:t>
            </a:r>
            <a:endParaRPr sz="1500"/>
          </a:p>
          <a:p>
            <a:pPr indent="0" lvl="0" marL="0" rtl="0" algn="l">
              <a:spcBef>
                <a:spcPts val="0"/>
              </a:spcBef>
              <a:spcAft>
                <a:spcPts val="0"/>
              </a:spcAft>
              <a:buNone/>
            </a:pPr>
            <a:r>
              <a:t/>
            </a:r>
            <a:endParaRPr sz="800"/>
          </a:p>
          <a:p>
            <a:pPr indent="0" lvl="0" marL="0" rtl="0" algn="l">
              <a:spcBef>
                <a:spcPts val="0"/>
              </a:spcBef>
              <a:spcAft>
                <a:spcPts val="0"/>
              </a:spcAft>
              <a:buNone/>
            </a:pPr>
            <a:r>
              <a:rPr lang="en" sz="1500"/>
              <a:t>Here is the syntax for a left join:</a:t>
            </a:r>
            <a:endParaRPr sz="1500"/>
          </a:p>
          <a:p>
            <a:pPr indent="0" lvl="0" marL="0" rtl="0" algn="l">
              <a:spcBef>
                <a:spcPts val="0"/>
              </a:spcBef>
              <a:spcAft>
                <a:spcPts val="0"/>
              </a:spcAft>
              <a:buNone/>
            </a:pPr>
            <a:r>
              <a:rPr lang="en" sz="1200">
                <a:latin typeface="Courier New"/>
                <a:ea typeface="Courier New"/>
                <a:cs typeface="Courier New"/>
                <a:sym typeface="Courier New"/>
              </a:rPr>
              <a:t>SELECT columns FROM </a:t>
            </a:r>
            <a:r>
              <a:rPr b="1" lang="en" sz="1200">
                <a:solidFill>
                  <a:srgbClr val="3C78D8"/>
                </a:solidFill>
                <a:latin typeface="Courier New"/>
                <a:ea typeface="Courier New"/>
                <a:cs typeface="Courier New"/>
                <a:sym typeface="Courier New"/>
              </a:rPr>
              <a:t>left_table</a:t>
            </a:r>
            <a:r>
              <a:rPr lang="en" sz="1200">
                <a:latin typeface="Courier New"/>
                <a:ea typeface="Courier New"/>
                <a:cs typeface="Courier New"/>
                <a:sym typeface="Courier New"/>
              </a:rPr>
              <a:t> </a:t>
            </a:r>
            <a:r>
              <a:rPr b="1" lang="en" sz="1200">
                <a:latin typeface="Courier New"/>
                <a:ea typeface="Courier New"/>
                <a:cs typeface="Courier New"/>
                <a:sym typeface="Courier New"/>
              </a:rPr>
              <a:t>LEFT JOIN</a:t>
            </a:r>
            <a:r>
              <a:rPr lang="en" sz="1200">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right_table</a:t>
            </a:r>
            <a:r>
              <a:rPr lang="en" sz="1200">
                <a:solidFill>
                  <a:srgbClr val="A64D79"/>
                </a:solidFill>
                <a:latin typeface="Courier New"/>
                <a:ea typeface="Courier New"/>
                <a:cs typeface="Courier New"/>
                <a:sym typeface="Courier New"/>
              </a:rPr>
              <a:t> </a:t>
            </a:r>
            <a:endParaRPr sz="1200">
              <a:solidFill>
                <a:srgbClr val="A64D79"/>
              </a:solidFill>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ON left_table.key = right_table.key;</a:t>
            </a:r>
            <a:endParaRPr sz="12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en" sz="1500"/>
              <a:t>Example:</a:t>
            </a:r>
            <a:endParaRPr sz="1500"/>
          </a:p>
          <a:p>
            <a:pPr indent="0" lvl="0" marL="0" rtl="0" algn="l">
              <a:spcBef>
                <a:spcPts val="0"/>
              </a:spcBef>
              <a:spcAft>
                <a:spcPts val="0"/>
              </a:spcAft>
              <a:buNone/>
            </a:pPr>
            <a:r>
              <a:rPr lang="en" sz="1200">
                <a:latin typeface="Courier New"/>
                <a:ea typeface="Courier New"/>
                <a:cs typeface="Courier New"/>
                <a:sym typeface="Courier New"/>
              </a:rPr>
              <a:t>SELECT * FROM </a:t>
            </a:r>
            <a:r>
              <a:rPr lang="en" sz="1200">
                <a:solidFill>
                  <a:srgbClr val="3C78D8"/>
                </a:solidFill>
                <a:latin typeface="Courier New"/>
                <a:ea typeface="Courier New"/>
                <a:cs typeface="Courier New"/>
                <a:sym typeface="Courier New"/>
              </a:rPr>
              <a:t>teams </a:t>
            </a:r>
            <a:r>
              <a:rPr lang="en" sz="1200">
                <a:latin typeface="Courier New"/>
                <a:ea typeface="Courier New"/>
                <a:cs typeface="Courier New"/>
                <a:sym typeface="Courier New"/>
              </a:rPr>
              <a:t>LEFT JOIN </a:t>
            </a:r>
            <a:r>
              <a:rPr lang="en" sz="1200">
                <a:solidFill>
                  <a:srgbClr val="A64D79"/>
                </a:solidFill>
                <a:latin typeface="Courier New"/>
                <a:ea typeface="Courier New"/>
                <a:cs typeface="Courier New"/>
                <a:sym typeface="Courier New"/>
              </a:rPr>
              <a:t>players </a:t>
            </a:r>
            <a:r>
              <a:rPr lang="en" sz="1200">
                <a:latin typeface="Courier New"/>
                <a:ea typeface="Courier New"/>
                <a:cs typeface="Courier New"/>
                <a:sym typeface="Courier New"/>
              </a:rPr>
              <a:t>ON teams.id = players.team_id;</a:t>
            </a:r>
            <a:endParaRPr sz="12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Notice how the Raiders have no players linked to the team, as those columns have NULL.</a:t>
            </a:r>
            <a:endParaRPr sz="1500"/>
          </a:p>
        </p:txBody>
      </p:sp>
      <p:pic>
        <p:nvPicPr>
          <p:cNvPr id="267" name="Google Shape;267;p48"/>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268" name="Google Shape;268;p48"/>
          <p:cNvPicPr preferRelativeResize="0"/>
          <p:nvPr/>
        </p:nvPicPr>
        <p:blipFill>
          <a:blip r:embed="rId4">
            <a:alphaModFix/>
          </a:blip>
          <a:stretch>
            <a:fillRect/>
          </a:stretch>
        </p:blipFill>
        <p:spPr>
          <a:xfrm>
            <a:off x="0" y="3324316"/>
            <a:ext cx="9143999" cy="1303819"/>
          </a:xfrm>
          <a:prstGeom prst="rect">
            <a:avLst/>
          </a:prstGeom>
          <a:noFill/>
          <a:ln>
            <a:noFill/>
          </a:ln>
        </p:spPr>
      </p:pic>
      <p:cxnSp>
        <p:nvCxnSpPr>
          <p:cNvPr id="269" name="Google Shape;269;p48"/>
          <p:cNvCxnSpPr/>
          <p:nvPr/>
        </p:nvCxnSpPr>
        <p:spPr>
          <a:xfrm>
            <a:off x="6027050" y="3089425"/>
            <a:ext cx="10500" cy="1605300"/>
          </a:xfrm>
          <a:prstGeom prst="straightConnector1">
            <a:avLst/>
          </a:prstGeom>
          <a:noFill/>
          <a:ln cap="flat" cmpd="sng" w="9525">
            <a:solidFill>
              <a:schemeClr val="dk2"/>
            </a:solidFill>
            <a:prstDash val="solid"/>
            <a:round/>
            <a:headEnd len="med" w="med" type="none"/>
            <a:tailEnd len="med" w="med" type="none"/>
          </a:ln>
        </p:spPr>
      </p:cxnSp>
      <p:sp>
        <p:nvSpPr>
          <p:cNvPr id="270" name="Google Shape;270;p48"/>
          <p:cNvSpPr txBox="1"/>
          <p:nvPr/>
        </p:nvSpPr>
        <p:spPr>
          <a:xfrm>
            <a:off x="1691675" y="2924125"/>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latin typeface="Proxima Nova"/>
                <a:ea typeface="Proxima Nova"/>
                <a:cs typeface="Proxima Nova"/>
                <a:sym typeface="Proxima Nova"/>
              </a:rPr>
              <a:t>LEFT TABLE - teams</a:t>
            </a:r>
            <a:endParaRPr b="1">
              <a:solidFill>
                <a:srgbClr val="3C78D8"/>
              </a:solidFill>
              <a:latin typeface="Proxima Nova"/>
              <a:ea typeface="Proxima Nova"/>
              <a:cs typeface="Proxima Nova"/>
              <a:sym typeface="Proxima Nova"/>
            </a:endParaRPr>
          </a:p>
        </p:txBody>
      </p:sp>
      <p:sp>
        <p:nvSpPr>
          <p:cNvPr id="271" name="Google Shape;271;p48"/>
          <p:cNvSpPr txBox="1"/>
          <p:nvPr/>
        </p:nvSpPr>
        <p:spPr>
          <a:xfrm>
            <a:off x="6027050" y="2924125"/>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A64D79"/>
                </a:solidFill>
                <a:latin typeface="Proxima Nova"/>
                <a:ea typeface="Proxima Nova"/>
                <a:cs typeface="Proxima Nova"/>
                <a:sym typeface="Proxima Nova"/>
              </a:rPr>
              <a:t>RIGHT TABLE - players</a:t>
            </a:r>
            <a:endParaRPr b="1">
              <a:solidFill>
                <a:srgbClr val="A64D79"/>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Narrowing results with joins</a:t>
            </a:r>
            <a:endParaRPr/>
          </a:p>
        </p:txBody>
      </p:sp>
      <p:sp>
        <p:nvSpPr>
          <p:cNvPr id="277" name="Google Shape;277;p49"/>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There’s nothing stopping you from adding a “WHERE” clause to your query!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For example, to grab all the players linked to a specific team: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SELECT * FROM </a:t>
            </a:r>
            <a:r>
              <a:rPr b="1" lang="en" sz="1200">
                <a:solidFill>
                  <a:srgbClr val="3C78D8"/>
                </a:solidFill>
                <a:latin typeface="Courier New"/>
                <a:ea typeface="Courier New"/>
                <a:cs typeface="Courier New"/>
                <a:sym typeface="Courier New"/>
              </a:rPr>
              <a:t>teams</a:t>
            </a:r>
            <a:r>
              <a:rPr lang="en" sz="1200">
                <a:latin typeface="Courier New"/>
                <a:ea typeface="Courier New"/>
                <a:cs typeface="Courier New"/>
                <a:sym typeface="Courier New"/>
              </a:rPr>
              <a:t> </a:t>
            </a:r>
            <a:r>
              <a:rPr b="1" lang="en" sz="1200">
                <a:latin typeface="Courier New"/>
                <a:ea typeface="Courier New"/>
                <a:cs typeface="Courier New"/>
                <a:sym typeface="Courier New"/>
              </a:rPr>
              <a:t>LEFT JOIN</a:t>
            </a:r>
            <a:r>
              <a:rPr lang="en" sz="1200">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players</a:t>
            </a:r>
            <a:r>
              <a:rPr b="1" lang="en" sz="1200">
                <a:solidFill>
                  <a:srgbClr val="A64D79"/>
                </a:solidFill>
                <a:latin typeface="Courier New"/>
                <a:ea typeface="Courier New"/>
                <a:cs typeface="Courier New"/>
                <a:sym typeface="Courier New"/>
              </a:rPr>
              <a:t> </a:t>
            </a:r>
            <a:endParaRPr b="1" sz="1200">
              <a:solidFill>
                <a:srgbClr val="A64D79"/>
              </a:solidFill>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ON teams.id = players.team_id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WHERE teams.id = 1; -- Grab the team whose id is 1 AND players (if any) who joined</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500"/>
              <a:t>Notice we need the table name “teams” in the WHERE clause as the “id” column exists in both tables!</a:t>
            </a:r>
            <a:endParaRPr sz="1500"/>
          </a:p>
          <a:p>
            <a:pPr indent="0" lvl="0" marL="0" rtl="0" algn="l">
              <a:spcBef>
                <a:spcPts val="0"/>
              </a:spcBef>
              <a:spcAft>
                <a:spcPts val="0"/>
              </a:spcAft>
              <a:buNone/>
            </a:pPr>
            <a:r>
              <a:t/>
            </a:r>
            <a:endParaRPr sz="1500"/>
          </a:p>
        </p:txBody>
      </p:sp>
      <p:pic>
        <p:nvPicPr>
          <p:cNvPr id="278" name="Google Shape;278;p4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Narrowing results with joins</a:t>
            </a:r>
            <a:endParaRPr/>
          </a:p>
        </p:txBody>
      </p:sp>
      <p:sp>
        <p:nvSpPr>
          <p:cNvPr id="284" name="Google Shape;284;p50"/>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Some of you might try this query:</a:t>
            </a:r>
            <a:endParaRPr sz="1500"/>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SELECT * FROM players JOIN teams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ON players.team_id = teams.id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WHERE teams.id = 1;</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500"/>
              <a:t>While this would work, there is a catch - would this query work if you wanted to show the team’s info when no players have joined?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a:t>
            </a:r>
            <a:r>
              <a:rPr lang="en" sz="1500"/>
              <a:t>answer</a:t>
            </a:r>
            <a:r>
              <a:rPr lang="en" sz="1500"/>
              <a:t> is </a:t>
            </a:r>
            <a:r>
              <a:rPr b="1" lang="en" sz="1500">
                <a:solidFill>
                  <a:srgbClr val="FF0000"/>
                </a:solidFill>
              </a:rPr>
              <a:t>NO</a:t>
            </a:r>
            <a:r>
              <a:rPr lang="en" sz="1500"/>
              <a:t>!  The query would return nothing at all if a team has no players - so you wouldn’t even get the information on the team at all.</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illustrates the importance of picking the correct table to start with!  (See next slide.)</a:t>
            </a:r>
            <a:endParaRPr sz="1500"/>
          </a:p>
        </p:txBody>
      </p:sp>
      <p:pic>
        <p:nvPicPr>
          <p:cNvPr id="285" name="Google Shape;285;p5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(Inner) join vs. left join</a:t>
            </a:r>
            <a:endParaRPr/>
          </a:p>
        </p:txBody>
      </p:sp>
      <p:sp>
        <p:nvSpPr>
          <p:cNvPr id="291" name="Google Shape;291;p51"/>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Knowing which type of join you should use is very important.  It comes down to asking yourself what information you must display.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The starting table is a good starting point.  Pick the table whose information you want to grab regardless of if there’s any connections to any other tables.</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example, if you want to show all the information about a specific user, regardless of any items connected to them, you should start with your users table.  Same logic with showing a team - start with the teams table.</a:t>
            </a:r>
            <a:endParaRPr sz="1800"/>
          </a:p>
          <a:p>
            <a:pPr indent="0" lvl="0" marL="0" rtl="0" algn="l">
              <a:spcBef>
                <a:spcPts val="0"/>
              </a:spcBef>
              <a:spcAft>
                <a:spcPts val="0"/>
              </a:spcAft>
              <a:buNone/>
            </a:pPr>
            <a:r>
              <a:t/>
            </a:r>
            <a:endParaRPr sz="1800"/>
          </a:p>
        </p:txBody>
      </p:sp>
      <p:pic>
        <p:nvPicPr>
          <p:cNvPr id="292" name="Google Shape;292;p5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(Inner) join vs. left join</a:t>
            </a:r>
            <a:endParaRPr/>
          </a:p>
        </p:txBody>
      </p:sp>
      <p:sp>
        <p:nvSpPr>
          <p:cNvPr id="298" name="Google Shape;298;p52"/>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sz="1800"/>
              <a:t>Now ask yourself - is this a one-to-many or many-to-many (or one-to-one) relationship?  </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If the relationship is…</a:t>
            </a:r>
            <a:endParaRPr sz="1800"/>
          </a:p>
          <a:p>
            <a:pPr indent="-342900" lvl="0" marL="457200" rtl="0" algn="l">
              <a:spcBef>
                <a:spcPts val="0"/>
              </a:spcBef>
              <a:spcAft>
                <a:spcPts val="0"/>
              </a:spcAft>
              <a:buSzPts val="1800"/>
              <a:buChar char="●"/>
            </a:pPr>
            <a:r>
              <a:rPr lang="en" sz="1800"/>
              <a:t>One-to-many:</a:t>
            </a:r>
            <a:endParaRPr sz="1800"/>
          </a:p>
          <a:p>
            <a:pPr indent="-342900" lvl="1" marL="914400" rtl="0" algn="l">
              <a:spcBef>
                <a:spcPts val="0"/>
              </a:spcBef>
              <a:spcAft>
                <a:spcPts val="0"/>
              </a:spcAft>
              <a:buSzPts val="1800"/>
              <a:buChar char="○"/>
            </a:pPr>
            <a:r>
              <a:rPr lang="en" sz="1800"/>
              <a:t>LEFT JOIN if starting with the one side of the relationship (e.g. the teams table in a teams-players one-to-many relationship)</a:t>
            </a:r>
            <a:endParaRPr sz="1800"/>
          </a:p>
          <a:p>
            <a:pPr indent="-342900" lvl="1" marL="914400" rtl="0" algn="l">
              <a:spcBef>
                <a:spcPts val="0"/>
              </a:spcBef>
              <a:spcAft>
                <a:spcPts val="0"/>
              </a:spcAft>
              <a:buSzPts val="1800"/>
              <a:buChar char="○"/>
            </a:pPr>
            <a:r>
              <a:rPr lang="en" sz="1800"/>
              <a:t>JOIN if starting with the many side of the relationship (e.g. the players table in the teams-players one-to-many relationship)</a:t>
            </a:r>
            <a:endParaRPr sz="1800"/>
          </a:p>
          <a:p>
            <a:pPr indent="-342900" lvl="0" marL="457200" rtl="0" algn="l">
              <a:spcBef>
                <a:spcPts val="0"/>
              </a:spcBef>
              <a:spcAft>
                <a:spcPts val="0"/>
              </a:spcAft>
              <a:buSzPts val="1800"/>
              <a:buChar char="●"/>
            </a:pPr>
            <a:r>
              <a:rPr lang="en" sz="1800"/>
              <a:t>Many-to-many: use LEFT JOINs always</a:t>
            </a:r>
            <a:endParaRPr sz="1800"/>
          </a:p>
          <a:p>
            <a:pPr indent="-342900" lvl="0" marL="457200" rtl="0" algn="l">
              <a:spcBef>
                <a:spcPts val="0"/>
              </a:spcBef>
              <a:spcAft>
                <a:spcPts val="0"/>
              </a:spcAft>
              <a:buSzPts val="1800"/>
              <a:buChar char="●"/>
            </a:pPr>
            <a:r>
              <a:rPr lang="en" sz="1800"/>
              <a:t>(One-to-one: JOIN if the table has a foreign key, LEFT JOIN if it doesn’t)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99" name="Google Shape;299;p5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0" y="19342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of joining tables</a:t>
            </a:r>
            <a:endParaRPr sz="4500"/>
          </a:p>
        </p:txBody>
      </p:sp>
      <p:pic>
        <p:nvPicPr>
          <p:cNvPr id="305" name="Google Shape;305;p5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7"/>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How are you feeling today?</a:t>
            </a:r>
            <a:endParaRPr sz="4500"/>
          </a:p>
        </p:txBody>
      </p:sp>
      <p:pic>
        <p:nvPicPr>
          <p:cNvPr id="91" name="Google Shape;91;p27"/>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92" name="Google Shape;92;p27"/>
          <p:cNvCxnSpPr/>
          <p:nvPr/>
        </p:nvCxnSpPr>
        <p:spPr>
          <a:xfrm>
            <a:off x="617700" y="4345825"/>
            <a:ext cx="7908600" cy="8100"/>
          </a:xfrm>
          <a:prstGeom prst="straightConnector1">
            <a:avLst/>
          </a:prstGeom>
          <a:noFill/>
          <a:ln cap="flat" cmpd="sng" w="19050">
            <a:solidFill>
              <a:schemeClr val="dk1"/>
            </a:solidFill>
            <a:prstDash val="solid"/>
            <a:round/>
            <a:headEnd len="med" w="med" type="none"/>
            <a:tailEnd len="med" w="med" type="none"/>
          </a:ln>
        </p:spPr>
      </p:cxnSp>
      <p:sp>
        <p:nvSpPr>
          <p:cNvPr id="93" name="Google Shape;93;p27"/>
          <p:cNvSpPr txBox="1"/>
          <p:nvPr/>
        </p:nvSpPr>
        <p:spPr>
          <a:xfrm>
            <a:off x="617700" y="37998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 = Not good</a:t>
            </a:r>
            <a:endParaRPr sz="2400">
              <a:latin typeface="Proxima Nova"/>
              <a:ea typeface="Proxima Nova"/>
              <a:cs typeface="Proxima Nova"/>
              <a:sym typeface="Proxima Nova"/>
            </a:endParaRPr>
          </a:p>
        </p:txBody>
      </p:sp>
      <p:sp>
        <p:nvSpPr>
          <p:cNvPr id="94" name="Google Shape;94;p27"/>
          <p:cNvSpPr txBox="1"/>
          <p:nvPr/>
        </p:nvSpPr>
        <p:spPr>
          <a:xfrm>
            <a:off x="5526300" y="3799825"/>
            <a:ext cx="3000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latin typeface="Proxima Nova"/>
                <a:ea typeface="Proxima Nova"/>
                <a:cs typeface="Proxima Nova"/>
                <a:sym typeface="Proxima Nova"/>
              </a:rPr>
              <a:t>10 = Very good</a:t>
            </a:r>
            <a:endParaRPr sz="240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0" y="19342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G</a:t>
            </a:r>
            <a:r>
              <a:rPr lang="en" sz="4500"/>
              <a:t>rouping results (if there’s time)</a:t>
            </a:r>
            <a:endParaRPr sz="4500"/>
          </a:p>
        </p:txBody>
      </p:sp>
      <p:pic>
        <p:nvPicPr>
          <p:cNvPr id="311" name="Google Shape;311;p5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15" name="Shape 315"/>
        <p:cNvGrpSpPr/>
        <p:nvPr/>
      </p:nvGrpSpPr>
      <p:grpSpPr>
        <a:xfrm>
          <a:off x="0" y="0"/>
          <a:ext cx="0" cy="0"/>
          <a:chOff x="0" y="0"/>
          <a:chExt cx="0" cy="0"/>
        </a:xfrm>
      </p:grpSpPr>
      <p:sp>
        <p:nvSpPr>
          <p:cNvPr id="316" name="Google Shape;316;p55"/>
          <p:cNvSpPr txBox="1"/>
          <p:nvPr>
            <p:ph type="title"/>
          </p:nvPr>
        </p:nvSpPr>
        <p:spPr>
          <a:xfrm>
            <a:off x="0" y="19342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Bonus/group exercises</a:t>
            </a:r>
            <a:endParaRPr sz="4500"/>
          </a:p>
        </p:txBody>
      </p:sp>
      <p:pic>
        <p:nvPicPr>
          <p:cNvPr id="317" name="Google Shape;317;p5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21" name="Shape 321"/>
        <p:cNvGrpSpPr/>
        <p:nvPr/>
      </p:nvGrpSpPr>
      <p:grpSpPr>
        <a:xfrm>
          <a:off x="0" y="0"/>
          <a:ext cx="0" cy="0"/>
          <a:chOff x="0" y="0"/>
          <a:chExt cx="0" cy="0"/>
        </a:xfrm>
      </p:grpSpPr>
      <p:sp>
        <p:nvSpPr>
          <p:cNvPr id="322" name="Google Shape;322;p5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MySQL ERD practice, plus queries</a:t>
            </a:r>
            <a:endParaRPr/>
          </a:p>
        </p:txBody>
      </p:sp>
      <p:sp>
        <p:nvSpPr>
          <p:cNvPr id="323" name="Google Shape;323;p56"/>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Create and forward-engineer this diagram.  (The name of the model can be anything you wish - but note that that will be what it will be called when you look at your schemas in local host.)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24" name="Google Shape;324;p56"/>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325" name="Google Shape;325;p56"/>
          <p:cNvPicPr preferRelativeResize="0"/>
          <p:nvPr/>
        </p:nvPicPr>
        <p:blipFill>
          <a:blip r:embed="rId4">
            <a:alphaModFix/>
          </a:blip>
          <a:stretch>
            <a:fillRect/>
          </a:stretch>
        </p:blipFill>
        <p:spPr>
          <a:xfrm>
            <a:off x="4287150" y="1966375"/>
            <a:ext cx="4324350" cy="2724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29" name="Shape 329"/>
        <p:cNvGrpSpPr/>
        <p:nvPr/>
      </p:nvGrpSpPr>
      <p:grpSpPr>
        <a:xfrm>
          <a:off x="0" y="0"/>
          <a:ext cx="0" cy="0"/>
          <a:chOff x="0" y="0"/>
          <a:chExt cx="0" cy="0"/>
        </a:xfrm>
      </p:grpSpPr>
      <p:sp>
        <p:nvSpPr>
          <p:cNvPr id="330" name="Google Shape;330;p5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MySQL ERD practice, plus queries</a:t>
            </a:r>
            <a:endParaRPr/>
          </a:p>
        </p:txBody>
      </p:sp>
      <p:sp>
        <p:nvSpPr>
          <p:cNvPr id="331" name="Google Shape;331;p57"/>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Practice the following in this order:</a:t>
            </a:r>
            <a:endParaRPr sz="1800"/>
          </a:p>
          <a:p>
            <a:pPr indent="-342900" lvl="0" marL="457200" rtl="0" algn="l">
              <a:spcBef>
                <a:spcPts val="0"/>
              </a:spcBef>
              <a:spcAft>
                <a:spcPts val="0"/>
              </a:spcAft>
              <a:buSzPts val="1800"/>
              <a:buAutoNum type="arabicPeriod"/>
            </a:pPr>
            <a:r>
              <a:rPr lang="en" sz="1800"/>
              <a:t>Create 5 carriers.</a:t>
            </a:r>
            <a:endParaRPr sz="1800"/>
          </a:p>
          <a:p>
            <a:pPr indent="-342900" lvl="0" marL="457200" rtl="0" algn="l">
              <a:spcBef>
                <a:spcPts val="0"/>
              </a:spcBef>
              <a:spcAft>
                <a:spcPts val="0"/>
              </a:spcAft>
              <a:buSzPts val="1800"/>
              <a:buAutoNum type="arabicPeriod"/>
            </a:pPr>
            <a:r>
              <a:rPr lang="en" sz="1800"/>
              <a:t>Create 5 flights.  (Make sure you link the carriers!  You can pick any carrier to link to, but try to have at least one carrier not be linked to any flights for this exercise.)</a:t>
            </a:r>
            <a:endParaRPr sz="1800"/>
          </a:p>
          <a:p>
            <a:pPr indent="-342900" lvl="0" marL="457200" rtl="0" algn="l">
              <a:spcBef>
                <a:spcPts val="0"/>
              </a:spcBef>
              <a:spcAft>
                <a:spcPts val="0"/>
              </a:spcAft>
              <a:buSzPts val="1800"/>
              <a:buAutoNum type="arabicPeriod"/>
            </a:pPr>
            <a:r>
              <a:rPr lang="en" sz="1800"/>
              <a:t>Now change the name of any single carrier.</a:t>
            </a:r>
            <a:endParaRPr sz="1800"/>
          </a:p>
          <a:p>
            <a:pPr indent="-342900" lvl="0" marL="457200" rtl="0" algn="l">
              <a:spcBef>
                <a:spcPts val="0"/>
              </a:spcBef>
              <a:spcAft>
                <a:spcPts val="0"/>
              </a:spcAft>
              <a:buSzPts val="1800"/>
              <a:buAutoNum type="arabicPeriod"/>
            </a:pPr>
            <a:r>
              <a:rPr lang="en" sz="1800"/>
              <a:t>Grab all the carriers WITH their flights - including those that don’t have any flights linked to them.  (HINT: what type of join should we use?)</a:t>
            </a:r>
            <a:endParaRPr sz="1800"/>
          </a:p>
          <a:p>
            <a:pPr indent="-342900" lvl="0" marL="457200" rtl="0" algn="l">
              <a:spcBef>
                <a:spcPts val="0"/>
              </a:spcBef>
              <a:spcAft>
                <a:spcPts val="0"/>
              </a:spcAft>
              <a:buSzPts val="1800"/>
              <a:buAutoNum type="arabicPeriod"/>
            </a:pPr>
            <a:r>
              <a:rPr lang="en" sz="1800"/>
              <a:t>Grab one flight WITH its carrier information linked.</a:t>
            </a:r>
            <a:endParaRPr sz="1800"/>
          </a:p>
          <a:p>
            <a:pPr indent="-342900" lvl="0" marL="457200" rtl="0" algn="l">
              <a:spcBef>
                <a:spcPts val="0"/>
              </a:spcBef>
              <a:spcAft>
                <a:spcPts val="0"/>
              </a:spcAft>
              <a:buSzPts val="1800"/>
              <a:buAutoNum type="arabicPeriod"/>
            </a:pPr>
            <a:r>
              <a:rPr lang="en" sz="1800"/>
              <a:t>Grab all the flights for one carrier - make sure you grab all the information about the carrier itself, even if there are no flights.</a:t>
            </a:r>
            <a:endParaRPr sz="1800"/>
          </a:p>
          <a:p>
            <a:pPr indent="-342900" lvl="0" marL="457200" rtl="0" algn="l">
              <a:spcBef>
                <a:spcPts val="0"/>
              </a:spcBef>
              <a:spcAft>
                <a:spcPts val="0"/>
              </a:spcAft>
              <a:buSzPts val="1800"/>
              <a:buAutoNum type="arabicPeriod"/>
            </a:pPr>
            <a:r>
              <a:rPr lang="en" sz="1800"/>
              <a:t>Delete any flight.</a:t>
            </a:r>
            <a:endParaRPr sz="1800"/>
          </a:p>
          <a:p>
            <a:pPr indent="-342900" lvl="0" marL="457200" rtl="0" algn="l">
              <a:spcBef>
                <a:spcPts val="0"/>
              </a:spcBef>
              <a:spcAft>
                <a:spcPts val="0"/>
              </a:spcAft>
              <a:buSzPts val="1800"/>
              <a:buAutoNum type="arabicPeriod"/>
            </a:pPr>
            <a:r>
              <a:rPr lang="en" sz="1800"/>
              <a:t>Delete any carrier.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32" name="Google Shape;332;p5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336" name="Shape 336"/>
        <p:cNvGrpSpPr/>
        <p:nvPr/>
      </p:nvGrpSpPr>
      <p:grpSpPr>
        <a:xfrm>
          <a:off x="0" y="0"/>
          <a:ext cx="0" cy="0"/>
          <a:chOff x="0" y="0"/>
          <a:chExt cx="0" cy="0"/>
        </a:xfrm>
      </p:grpSpPr>
      <p:sp>
        <p:nvSpPr>
          <p:cNvPr id="337" name="Google Shape;337;p5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MySQL ERD practice, plus queries</a:t>
            </a:r>
            <a:endParaRPr/>
          </a:p>
        </p:txBody>
      </p:sp>
      <p:sp>
        <p:nvSpPr>
          <p:cNvPr id="338" name="Google Shape;338;p58"/>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Answers will vary based on the IDs and values you use, but the general structure of the </a:t>
            </a:r>
            <a:r>
              <a:rPr lang="en" sz="1800"/>
              <a:t>queries</a:t>
            </a:r>
            <a:r>
              <a:rPr lang="en" sz="1800"/>
              <a:t> should be essentially the same.</a:t>
            </a:r>
            <a:endParaRPr sz="1800"/>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INSERT INTO carriers (name, hq_city, year_founded, total_workers) VALUES ("Alaska", "Seattle", 1935, 20000);</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INSERT INTO flights (number, starting_city, ending_city, carrier_id) VALUES (750, "Seattle", "San Francisco", 1);</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UPDATE carriers SET name="Alaska Airlines" WHERE id = 1;</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SELECT * FROM carriers </a:t>
            </a:r>
            <a:r>
              <a:rPr b="1" lang="en" sz="1600">
                <a:latin typeface="Courier New"/>
                <a:ea typeface="Courier New"/>
                <a:cs typeface="Courier New"/>
                <a:sym typeface="Courier New"/>
              </a:rPr>
              <a:t>LEFT JOIN</a:t>
            </a:r>
            <a:r>
              <a:rPr lang="en" sz="1600">
                <a:latin typeface="Courier New"/>
                <a:ea typeface="Courier New"/>
                <a:cs typeface="Courier New"/>
                <a:sym typeface="Courier New"/>
              </a:rPr>
              <a:t> flights ON carriers.id = flights.carrier_id;</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SELECT * FROM flights </a:t>
            </a:r>
            <a:r>
              <a:rPr b="1" lang="en" sz="1600">
                <a:latin typeface="Courier New"/>
                <a:ea typeface="Courier New"/>
                <a:cs typeface="Courier New"/>
                <a:sym typeface="Courier New"/>
              </a:rPr>
              <a:t>JOIN </a:t>
            </a:r>
            <a:r>
              <a:rPr lang="en" sz="1600">
                <a:latin typeface="Courier New"/>
                <a:ea typeface="Courier New"/>
                <a:cs typeface="Courier New"/>
                <a:sym typeface="Courier New"/>
              </a:rPr>
              <a:t>carriers ON carriers.id = flights.carrier_id WHERE flights.id = 1;</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SELECT * FROM carriers </a:t>
            </a:r>
            <a:r>
              <a:rPr b="1" lang="en" sz="1600">
                <a:latin typeface="Courier New"/>
                <a:ea typeface="Courier New"/>
                <a:cs typeface="Courier New"/>
                <a:sym typeface="Courier New"/>
              </a:rPr>
              <a:t>LEFT JOIN</a:t>
            </a:r>
            <a:r>
              <a:rPr lang="en" sz="1600">
                <a:latin typeface="Courier New"/>
                <a:ea typeface="Courier New"/>
                <a:cs typeface="Courier New"/>
                <a:sym typeface="Courier New"/>
              </a:rPr>
              <a:t> flights ON carriers.id = flights.carrier_id WHERE carriers.id = 1;</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DELETE FROM flights WHERE id = 1;</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DELETE FROM carriers WHERE id = 1;</a:t>
            </a:r>
            <a:endParaRPr sz="1600">
              <a:latin typeface="Courier New"/>
              <a:ea typeface="Courier New"/>
              <a:cs typeface="Courier New"/>
              <a:sym typeface="Courier New"/>
            </a:endParaRPr>
          </a:p>
          <a:p>
            <a:pPr indent="0" lvl="0" marL="0" rtl="0" algn="l">
              <a:spcBef>
                <a:spcPts val="0"/>
              </a:spcBef>
              <a:spcAft>
                <a:spcPts val="0"/>
              </a:spcAft>
              <a:buNone/>
            </a:pPr>
            <a:r>
              <a:t/>
            </a:r>
            <a:endParaRPr sz="1800"/>
          </a:p>
        </p:txBody>
      </p:sp>
      <p:pic>
        <p:nvPicPr>
          <p:cNvPr id="339" name="Google Shape;339;p5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43" name="Shape 343"/>
        <p:cNvGrpSpPr/>
        <p:nvPr/>
      </p:nvGrpSpPr>
      <p:grpSpPr>
        <a:xfrm>
          <a:off x="0" y="0"/>
          <a:ext cx="0" cy="0"/>
          <a:chOff x="0" y="0"/>
          <a:chExt cx="0" cy="0"/>
        </a:xfrm>
      </p:grpSpPr>
      <p:sp>
        <p:nvSpPr>
          <p:cNvPr id="344" name="Google Shape;344;p5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Python algo challenge</a:t>
            </a:r>
            <a:endParaRPr/>
          </a:p>
        </p:txBody>
      </p:sp>
      <p:sp>
        <p:nvSpPr>
          <p:cNvPr id="345" name="Google Shape;345;p59"/>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Write a </a:t>
            </a:r>
            <a:r>
              <a:rPr lang="en" sz="1800"/>
              <a:t>function</a:t>
            </a:r>
            <a:r>
              <a:rPr lang="en" sz="1800"/>
              <a:t> that accepts a string as input and determines whether it is a palindrome or not (returns True or False).  A palindrome is a word or phrase that reads the same forwards and backwards, such as “eye”, “madam”, “sees”, etc.  To simplify the problem, you may assume that the string will only consist of letters, numbers and spaces.  BONUS: make it case-insensitive - i.e. “Eye” should return True.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Examples:</a:t>
            </a:r>
            <a:endParaRPr sz="1800"/>
          </a:p>
          <a:p>
            <a:pPr indent="0" lvl="0" marL="0" rtl="0" algn="l">
              <a:spcBef>
                <a:spcPts val="0"/>
              </a:spcBef>
              <a:spcAft>
                <a:spcPts val="0"/>
              </a:spcAft>
              <a:buNone/>
            </a:pPr>
            <a:r>
              <a:rPr lang="en" sz="1800"/>
              <a:t>“hello” should return False</a:t>
            </a:r>
            <a:endParaRPr sz="1800"/>
          </a:p>
          <a:p>
            <a:pPr indent="0" lvl="0" marL="0" rtl="0" algn="l">
              <a:spcBef>
                <a:spcPts val="0"/>
              </a:spcBef>
              <a:spcAft>
                <a:spcPts val="0"/>
              </a:spcAft>
              <a:buNone/>
            </a:pPr>
            <a:r>
              <a:rPr lang="en" sz="1800"/>
              <a:t>“pep” should return True</a:t>
            </a:r>
            <a:endParaRPr sz="1800"/>
          </a:p>
          <a:p>
            <a:pPr indent="0" lvl="0" marL="0" rtl="0" algn="l">
              <a:spcBef>
                <a:spcPts val="0"/>
              </a:spcBef>
              <a:spcAft>
                <a:spcPts val="0"/>
              </a:spcAft>
              <a:buNone/>
            </a:pPr>
            <a:r>
              <a:rPr lang="en" sz="1800"/>
              <a:t>“abba” should return True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46" name="Google Shape;346;p5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350" name="Shape 350"/>
        <p:cNvGrpSpPr/>
        <p:nvPr/>
      </p:nvGrpSpPr>
      <p:grpSpPr>
        <a:xfrm>
          <a:off x="0" y="0"/>
          <a:ext cx="0" cy="0"/>
          <a:chOff x="0" y="0"/>
          <a:chExt cx="0" cy="0"/>
        </a:xfrm>
      </p:grpSpPr>
      <p:sp>
        <p:nvSpPr>
          <p:cNvPr id="351" name="Google Shape;351;p6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Python algo challenge</a:t>
            </a:r>
            <a:endParaRPr/>
          </a:p>
        </p:txBody>
      </p:sp>
      <p:sp>
        <p:nvSpPr>
          <p:cNvPr id="352" name="Google Shape;352;p60"/>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Here is one solution (answers will vary):</a:t>
            </a:r>
            <a:endParaRPr sz="1800"/>
          </a:p>
          <a:p>
            <a:pPr indent="0" lvl="0" marL="0" rtl="0" algn="l">
              <a:spcBef>
                <a:spcPts val="0"/>
              </a:spcBef>
              <a:spcAft>
                <a:spcPts val="0"/>
              </a:spcAft>
              <a:buNone/>
            </a:pPr>
            <a:r>
              <a:rPr lang="en" sz="1500">
                <a:latin typeface="Courier New"/>
                <a:ea typeface="Courier New"/>
                <a:cs typeface="Courier New"/>
                <a:sym typeface="Courier New"/>
              </a:rPr>
              <a:t>def is_palindrome(test_string):</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new_string = test_string.lower() # Convert to lower case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str_len = len(new_string) # Length of string</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for x in range(int(len(new_string)/2)): # Notice the divide by 2</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print(f"Character at index {x}: {new_string[x]}") # Character in first half</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print(f"Character at index {str_len-1-x}: {new_string[str_len-1-x]}") # Character in second half of string</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if new_string[x] != new_string[str_len-1-x]: # If letters at current points in first half and second half don't match</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return False # Stop the loop and return False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return True # It is a palindrome if we check the entire string out</a:t>
            </a:r>
            <a:endParaRPr sz="15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53" name="Google Shape;353;p6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Week 3, Lecture 6 agenda:</a:t>
            </a:r>
            <a:endParaRPr/>
          </a:p>
        </p:txBody>
      </p:sp>
      <p:sp>
        <p:nvSpPr>
          <p:cNvPr id="100" name="Google Shape;100;p28"/>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The CRUD operations</a:t>
            </a:r>
            <a:endParaRPr sz="1600"/>
          </a:p>
          <a:p>
            <a:pPr indent="-330200" lvl="1" marL="914400" rtl="0" algn="l">
              <a:spcBef>
                <a:spcPts val="0"/>
              </a:spcBef>
              <a:spcAft>
                <a:spcPts val="0"/>
              </a:spcAft>
              <a:buSzPts val="1600"/>
              <a:buChar char="○"/>
            </a:pPr>
            <a:r>
              <a:rPr lang="en" sz="1600"/>
              <a:t>INSERT (Create)</a:t>
            </a:r>
            <a:endParaRPr sz="1600"/>
          </a:p>
          <a:p>
            <a:pPr indent="-330200" lvl="1" marL="914400" rtl="0" algn="l">
              <a:spcBef>
                <a:spcPts val="0"/>
              </a:spcBef>
              <a:spcAft>
                <a:spcPts val="0"/>
              </a:spcAft>
              <a:buSzPts val="1600"/>
              <a:buChar char="○"/>
            </a:pPr>
            <a:r>
              <a:rPr lang="en" sz="1600"/>
              <a:t>SELECT (Read)</a:t>
            </a:r>
            <a:endParaRPr sz="1600"/>
          </a:p>
          <a:p>
            <a:pPr indent="-330200" lvl="1" marL="914400" rtl="0" algn="l">
              <a:spcBef>
                <a:spcPts val="0"/>
              </a:spcBef>
              <a:spcAft>
                <a:spcPts val="0"/>
              </a:spcAft>
              <a:buSzPts val="1600"/>
              <a:buChar char="○"/>
            </a:pPr>
            <a:r>
              <a:rPr lang="en" sz="1600"/>
              <a:t>UPDATE (Update)</a:t>
            </a:r>
            <a:endParaRPr sz="1600"/>
          </a:p>
          <a:p>
            <a:pPr indent="-330200" lvl="1" marL="914400" rtl="0" algn="l">
              <a:spcBef>
                <a:spcPts val="0"/>
              </a:spcBef>
              <a:spcAft>
                <a:spcPts val="0"/>
              </a:spcAft>
              <a:buSzPts val="1600"/>
              <a:buChar char="○"/>
            </a:pPr>
            <a:r>
              <a:rPr lang="en" sz="1600"/>
              <a:t>DELETE (Destroy)</a:t>
            </a:r>
            <a:endParaRPr sz="1600"/>
          </a:p>
          <a:p>
            <a:pPr indent="-330200" lvl="0" marL="457200" rtl="0" algn="l">
              <a:spcBef>
                <a:spcPts val="0"/>
              </a:spcBef>
              <a:spcAft>
                <a:spcPts val="0"/>
              </a:spcAft>
              <a:buSzPts val="1600"/>
              <a:buChar char="●"/>
            </a:pPr>
            <a:r>
              <a:rPr lang="en" sz="1600"/>
              <a:t>Joining tables</a:t>
            </a:r>
            <a:endParaRPr sz="1600"/>
          </a:p>
          <a:p>
            <a:pPr indent="-330200" lvl="1" marL="914400" rtl="0" algn="l">
              <a:spcBef>
                <a:spcPts val="0"/>
              </a:spcBef>
              <a:spcAft>
                <a:spcPts val="0"/>
              </a:spcAft>
              <a:buSzPts val="1600"/>
              <a:buChar char="○"/>
            </a:pPr>
            <a:r>
              <a:rPr lang="en" sz="1600"/>
              <a:t>How joins work</a:t>
            </a:r>
            <a:endParaRPr sz="1600"/>
          </a:p>
          <a:p>
            <a:pPr indent="-330200" lvl="1" marL="914400" rtl="0" algn="l">
              <a:spcBef>
                <a:spcPts val="0"/>
              </a:spcBef>
              <a:spcAft>
                <a:spcPts val="0"/>
              </a:spcAft>
              <a:buSzPts val="1600"/>
              <a:buChar char="○"/>
            </a:pPr>
            <a:r>
              <a:rPr lang="en" sz="1600"/>
              <a:t>(INNER) JOIN</a:t>
            </a:r>
            <a:endParaRPr sz="1600"/>
          </a:p>
          <a:p>
            <a:pPr indent="-330200" lvl="1" marL="914400" rtl="0" algn="l">
              <a:spcBef>
                <a:spcPts val="0"/>
              </a:spcBef>
              <a:spcAft>
                <a:spcPts val="0"/>
              </a:spcAft>
              <a:buSzPts val="1600"/>
              <a:buChar char="○"/>
            </a:pPr>
            <a:r>
              <a:rPr lang="en" sz="1600"/>
              <a:t>LEFT JOIN</a:t>
            </a:r>
            <a:endParaRPr sz="1600"/>
          </a:p>
          <a:p>
            <a:pPr indent="-330200" lvl="1" marL="914400" rtl="0" algn="l">
              <a:spcBef>
                <a:spcPts val="0"/>
              </a:spcBef>
              <a:spcAft>
                <a:spcPts val="0"/>
              </a:spcAft>
              <a:buSzPts val="1600"/>
              <a:buChar char="○"/>
            </a:pPr>
            <a:r>
              <a:rPr b="1" lang="en" sz="1600"/>
              <a:t>Identifying when to use each - important!</a:t>
            </a:r>
            <a:endParaRPr b="1" sz="1600"/>
          </a:p>
          <a:p>
            <a:pPr indent="-330200" lvl="0" marL="457200" rtl="0" algn="l">
              <a:spcBef>
                <a:spcPts val="0"/>
              </a:spcBef>
              <a:spcAft>
                <a:spcPts val="0"/>
              </a:spcAft>
              <a:buSzPts val="1600"/>
              <a:buChar char="●"/>
            </a:pPr>
            <a:r>
              <a:rPr lang="en" sz="1600"/>
              <a:t>Grouping results (if time permits)</a:t>
            </a:r>
            <a:endParaRPr sz="1600"/>
          </a:p>
        </p:txBody>
      </p:sp>
      <p:pic>
        <p:nvPicPr>
          <p:cNvPr id="101" name="Google Shape;101;p2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05" name="Shape 105"/>
        <p:cNvGrpSpPr/>
        <p:nvPr/>
      </p:nvGrpSpPr>
      <p:grpSpPr>
        <a:xfrm>
          <a:off x="0" y="0"/>
          <a:ext cx="0" cy="0"/>
          <a:chOff x="0" y="0"/>
          <a:chExt cx="0" cy="0"/>
        </a:xfrm>
      </p:grpSpPr>
      <p:sp>
        <p:nvSpPr>
          <p:cNvPr id="106" name="Google Shape;106;p2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07" name="Google Shape;107;p29"/>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What type of query would you run for each of these situations in a database of users?  (Your answer should be one word - the first word in the query, so for example “INSERT.”)</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Creating a new user</a:t>
            </a:r>
            <a:endParaRPr sz="1600"/>
          </a:p>
          <a:p>
            <a:pPr indent="-330200" lvl="0" marL="457200" rtl="0" algn="l">
              <a:spcBef>
                <a:spcPts val="0"/>
              </a:spcBef>
              <a:spcAft>
                <a:spcPts val="0"/>
              </a:spcAft>
              <a:buSzPts val="1600"/>
              <a:buAutoNum type="arabicPeriod"/>
            </a:pPr>
            <a:r>
              <a:rPr lang="en" sz="1600"/>
              <a:t>Grabbing the data for one user or any number of users</a:t>
            </a:r>
            <a:endParaRPr sz="1600"/>
          </a:p>
          <a:p>
            <a:pPr indent="-330200" lvl="0" marL="457200" rtl="0" algn="l">
              <a:spcBef>
                <a:spcPts val="0"/>
              </a:spcBef>
              <a:spcAft>
                <a:spcPts val="0"/>
              </a:spcAft>
              <a:buSzPts val="1600"/>
              <a:buAutoNum type="arabicPeriod"/>
            </a:pPr>
            <a:r>
              <a:rPr lang="en" sz="1600"/>
              <a:t>Saving changes to a user’s information</a:t>
            </a:r>
            <a:endParaRPr sz="1600"/>
          </a:p>
          <a:p>
            <a:pPr indent="-330200" lvl="0" marL="457200" rtl="0" algn="l">
              <a:spcBef>
                <a:spcPts val="0"/>
              </a:spcBef>
              <a:spcAft>
                <a:spcPts val="0"/>
              </a:spcAft>
              <a:buSzPts val="1600"/>
              <a:buAutoNum type="arabicPeriod"/>
            </a:pPr>
            <a:r>
              <a:rPr lang="en" sz="1600"/>
              <a:t>Removing a user permanently</a:t>
            </a:r>
            <a:endParaRPr sz="1600"/>
          </a:p>
        </p:txBody>
      </p:sp>
      <p:pic>
        <p:nvPicPr>
          <p:cNvPr id="108" name="Google Shape;108;p2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12" name="Shape 112"/>
        <p:cNvGrpSpPr/>
        <p:nvPr/>
      </p:nvGrpSpPr>
      <p:grpSpPr>
        <a:xfrm>
          <a:off x="0" y="0"/>
          <a:ext cx="0" cy="0"/>
          <a:chOff x="0" y="0"/>
          <a:chExt cx="0" cy="0"/>
        </a:xfrm>
      </p:grpSpPr>
      <p:sp>
        <p:nvSpPr>
          <p:cNvPr id="113" name="Google Shape;113;p3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14" name="Google Shape;114;p30"/>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What type of query would you run for each of these situations in a database of users?  (Your answer should be one word - the first word in the query, so for example “INSERT.”)</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Creating a new user: INSERT</a:t>
            </a:r>
            <a:endParaRPr sz="1600"/>
          </a:p>
          <a:p>
            <a:pPr indent="-330200" lvl="0" marL="457200" rtl="0" algn="l">
              <a:spcBef>
                <a:spcPts val="0"/>
              </a:spcBef>
              <a:spcAft>
                <a:spcPts val="0"/>
              </a:spcAft>
              <a:buSzPts val="1600"/>
              <a:buAutoNum type="arabicPeriod"/>
            </a:pPr>
            <a:r>
              <a:rPr lang="en" sz="1600"/>
              <a:t>Grabbing the data for one user or any number of users: SELECT</a:t>
            </a:r>
            <a:endParaRPr sz="1600"/>
          </a:p>
          <a:p>
            <a:pPr indent="-330200" lvl="0" marL="457200" rtl="0" algn="l">
              <a:spcBef>
                <a:spcPts val="0"/>
              </a:spcBef>
              <a:spcAft>
                <a:spcPts val="0"/>
              </a:spcAft>
              <a:buSzPts val="1600"/>
              <a:buAutoNum type="arabicPeriod"/>
            </a:pPr>
            <a:r>
              <a:rPr lang="en" sz="1600"/>
              <a:t>Saving changes to a user’s information: UPDATE</a:t>
            </a:r>
            <a:endParaRPr sz="1600"/>
          </a:p>
          <a:p>
            <a:pPr indent="-330200" lvl="0" marL="457200" rtl="0" algn="l">
              <a:spcBef>
                <a:spcPts val="0"/>
              </a:spcBef>
              <a:spcAft>
                <a:spcPts val="0"/>
              </a:spcAft>
              <a:buSzPts val="1600"/>
              <a:buAutoNum type="arabicPeriod"/>
            </a:pPr>
            <a:r>
              <a:rPr lang="en" sz="1600"/>
              <a:t>Removing a user permanently: DELETE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These are called </a:t>
            </a:r>
            <a:r>
              <a:rPr b="1" lang="en" sz="1600"/>
              <a:t>CRUD </a:t>
            </a:r>
            <a:r>
              <a:rPr lang="en" sz="1600"/>
              <a:t>operations - for </a:t>
            </a:r>
            <a:r>
              <a:rPr b="1" lang="en" sz="1600"/>
              <a:t>C</a:t>
            </a:r>
            <a:r>
              <a:rPr lang="en" sz="1600"/>
              <a:t>reate, </a:t>
            </a:r>
            <a:r>
              <a:rPr b="1" lang="en" sz="1600"/>
              <a:t>R</a:t>
            </a:r>
            <a:r>
              <a:rPr lang="en" sz="1600"/>
              <a:t>ead, </a:t>
            </a:r>
            <a:r>
              <a:rPr b="1" lang="en" sz="1600"/>
              <a:t>U</a:t>
            </a:r>
            <a:r>
              <a:rPr lang="en" sz="1600"/>
              <a:t>pdate and </a:t>
            </a:r>
            <a:r>
              <a:rPr b="1" lang="en" sz="1600"/>
              <a:t>D</a:t>
            </a:r>
            <a:r>
              <a:rPr lang="en" sz="1600"/>
              <a:t>estroy/</a:t>
            </a:r>
            <a:r>
              <a:rPr b="1" lang="en" sz="1600"/>
              <a:t>D</a:t>
            </a:r>
            <a:r>
              <a:rPr lang="en" sz="1600"/>
              <a:t>elete.</a:t>
            </a:r>
            <a:endParaRPr sz="1600"/>
          </a:p>
        </p:txBody>
      </p:sp>
      <p:pic>
        <p:nvPicPr>
          <p:cNvPr id="115" name="Google Shape;115;p3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1"/>
          <p:cNvSpPr txBox="1"/>
          <p:nvPr>
            <p:ph type="title"/>
          </p:nvPr>
        </p:nvSpPr>
        <p:spPr>
          <a:xfrm>
            <a:off x="0" y="19342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of MySQL queries</a:t>
            </a:r>
            <a:endParaRPr sz="4500"/>
          </a:p>
        </p:txBody>
      </p:sp>
      <p:pic>
        <p:nvPicPr>
          <p:cNvPr id="121" name="Google Shape;121;p3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INSERT queries</a:t>
            </a:r>
            <a:endParaRPr/>
          </a:p>
        </p:txBody>
      </p:sp>
      <p:sp>
        <p:nvSpPr>
          <p:cNvPr id="127" name="Google Shape;127;p32"/>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When you want to add a new record or item to your database, you use an </a:t>
            </a:r>
            <a:r>
              <a:rPr b="1" lang="en" sz="1500"/>
              <a:t>INSERT </a:t>
            </a:r>
            <a:r>
              <a:rPr lang="en" sz="1500"/>
              <a:t>query.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Using this as an example: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query to add a team would be:</a:t>
            </a:r>
            <a:endParaRPr sz="1500"/>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INSERT INTO teams (city, name, stadium_name) VALUES ("Seattle", "Seahawks", "Lumen Field");</a:t>
            </a:r>
            <a:endParaRPr sz="1500">
              <a:latin typeface="Courier New"/>
              <a:ea typeface="Courier New"/>
              <a:cs typeface="Courier New"/>
              <a:sym typeface="Courier New"/>
            </a:endParaRPr>
          </a:p>
          <a:p>
            <a:pPr indent="0" lvl="0" marL="0" rtl="0" algn="l">
              <a:spcBef>
                <a:spcPts val="0"/>
              </a:spcBef>
              <a:spcAft>
                <a:spcPts val="0"/>
              </a:spcAft>
              <a:buNone/>
            </a:pPr>
            <a:r>
              <a:t/>
            </a:r>
            <a:endParaRPr sz="800"/>
          </a:p>
          <a:p>
            <a:pPr indent="0" lvl="0" marL="0" rtl="0" algn="l">
              <a:spcBef>
                <a:spcPts val="0"/>
              </a:spcBef>
              <a:spcAft>
                <a:spcPts val="0"/>
              </a:spcAft>
              <a:buNone/>
            </a:pPr>
            <a:r>
              <a:rPr lang="en" sz="1500"/>
              <a:t>Notice that id, created_at and updated_at will be automatically generated if you set your tables up properly in advance (AI selected for id, NOW() default value for created_at and NOW() ON UPDATE NOW() default value for updated_at).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28" name="Google Shape;128;p32"/>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129" name="Google Shape;129;p32"/>
          <p:cNvPicPr preferRelativeResize="0"/>
          <p:nvPr/>
        </p:nvPicPr>
        <p:blipFill>
          <a:blip r:embed="rId4">
            <a:alphaModFix/>
          </a:blip>
          <a:stretch>
            <a:fillRect/>
          </a:stretch>
        </p:blipFill>
        <p:spPr>
          <a:xfrm>
            <a:off x="3742138" y="1368425"/>
            <a:ext cx="1715125" cy="189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INSERT queries</a:t>
            </a:r>
            <a:endParaRPr/>
          </a:p>
        </p:txBody>
      </p:sp>
      <p:sp>
        <p:nvSpPr>
          <p:cNvPr id="135" name="Google Shape;135;p33"/>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The general syntax is: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INSERT INTO table_name (column_1_name, column_2_name) VALUES ("Value_1", "</a:t>
            </a:r>
            <a:r>
              <a:rPr lang="en" sz="1200">
                <a:latin typeface="Courier New"/>
                <a:ea typeface="Courier New"/>
                <a:cs typeface="Courier New"/>
                <a:sym typeface="Courier New"/>
              </a:rPr>
              <a:t>Value_2");</a:t>
            </a:r>
            <a:endParaRPr sz="1200">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(For numbers and other functions you might use, you don’t need quotes.)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You can insert multiple records at once: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INSERT INTO teams (city, name, stadium_name) VALUES ("Chicago", "Bears", "Soldier Field"), ("Los Angeles", "Ram", "SoFi Stadium");</a:t>
            </a:r>
            <a:endParaRPr sz="1200">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Use commas to separate each set of values you want to insert.</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Remember to use commas to </a:t>
            </a:r>
            <a:r>
              <a:rPr lang="en" sz="1500"/>
              <a:t>separate</a:t>
            </a:r>
            <a:r>
              <a:rPr lang="en" sz="1500"/>
              <a:t> column names and values!</a:t>
            </a:r>
            <a:endParaRPr sz="1500"/>
          </a:p>
          <a:p>
            <a:pPr indent="-323850" lvl="0" marL="457200" rtl="0" algn="l">
              <a:spcBef>
                <a:spcPts val="0"/>
              </a:spcBef>
              <a:spcAft>
                <a:spcPts val="0"/>
              </a:spcAft>
              <a:buSzPts val="1500"/>
              <a:buChar char="●"/>
            </a:pPr>
            <a:r>
              <a:rPr lang="en" sz="1500"/>
              <a:t>Make sure the number of items in each set of parentheses </a:t>
            </a:r>
            <a:r>
              <a:rPr lang="en" sz="1500"/>
              <a:t>match</a:t>
            </a:r>
            <a:r>
              <a:rPr lang="en" sz="1500"/>
              <a:t> up!  So don’t have 3 columns you want to add values to and try to add only 2 values for 2 of the 3 columns.</a:t>
            </a:r>
            <a:endParaRPr sz="1500"/>
          </a:p>
          <a:p>
            <a:pPr indent="-323850" lvl="0" marL="457200" rtl="0" algn="l">
              <a:spcBef>
                <a:spcPts val="0"/>
              </a:spcBef>
              <a:spcAft>
                <a:spcPts val="0"/>
              </a:spcAft>
              <a:buSzPts val="1500"/>
              <a:buChar char="●"/>
            </a:pPr>
            <a:r>
              <a:rPr lang="en" sz="1500"/>
              <a:t>ALL queries should end with a semicolon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36" name="Google Shape;136;p3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