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262" r:id="rId9"/>
    <p:sldId id="263" r:id="rId10"/>
    <p:sldId id="259" r:id="rId11"/>
    <p:sldId id="261" r:id="rId12"/>
    <p:sldId id="264" r:id="rId13"/>
    <p:sldId id="266" r:id="rId14"/>
    <p:sldId id="267" r:id="rId15"/>
    <p:sldId id="26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r/right/" TargetMode="External"/><Relationship Id="rId2" Type="http://schemas.openxmlformats.org/officeDocument/2006/relationships/hyperlink" Target="https://css-tricks.com/almanac/properties/l/lef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almanac/properties/z/z-index/" TargetMode="External"/><Relationship Id="rId5" Type="http://schemas.openxmlformats.org/officeDocument/2006/relationships/hyperlink" Target="https://css-tricks.com/almanac/properties/b/bottom/" TargetMode="External"/><Relationship Id="rId4" Type="http://schemas.openxmlformats.org/officeDocument/2006/relationships/hyperlink" Target="https://css-tricks.com/almanac/properties/t/to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Class-06</a:t>
            </a:r>
          </a:p>
          <a:p>
            <a:r>
              <a:rPr lang="en-US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CSS-04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3E79-C96D-B8D2-ABC9-6A1DEE8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CSS Gradient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F016-5FE1-29BB-91C5-2ECC69A5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50503"/>
            <a:ext cx="9291499" cy="489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Linear Gradient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To create a linear gradient you must define at least two color stops. 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linear-gradient(to right, red , yellow)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background-image: linear-gradient (direction, color-stop1, color-stop2, ...);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Angle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To right , to left , to top , to bottom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Repeating linear gradient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B7A-2772-C5FB-1FEB-FBA7FF4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Radial 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2A26-F195-ACB0-81AA-DA6E270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A radial gradient is defined by its center.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radial-gradient(closest-side at 60% 55%, red, yellow, black)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background-image: radial-gradient(shape size at position, start-color, ..., last-color);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closest-side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farthest-side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closest-corner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farthest-corner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094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B7A-2772-C5FB-1FEB-FBA7FF4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Conic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2A26-F195-ACB0-81AA-DA6E270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A conic gradient is a gradient with color transitions rotated around a center point.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conic-gradient(from 90deg, red, yellow, green)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background-image: conic-gradient([from angle] [at position,] color [degree], color [degree</a:t>
            </a:r>
            <a:r>
              <a:rPr lang="en-US" sz="2800">
                <a:solidFill>
                  <a:schemeClr val="tx1"/>
                </a:solidFill>
              </a:rPr>
              <a:t>], ...);</a:t>
            </a:r>
          </a:p>
          <a:p>
            <a:pPr marL="0" indent="0" algn="l">
              <a:buNone/>
            </a:pPr>
            <a:br>
              <a:rPr lang="en-US" sz="2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repeating-conic-gradient(red 10%, yellow 20%)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repeating-conic-gradient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At position</a:t>
            </a:r>
          </a:p>
        </p:txBody>
      </p:sp>
    </p:spTree>
    <p:extLst>
      <p:ext uri="{BB962C8B-B14F-4D97-AF65-F5344CB8AC3E}">
        <p14:creationId xmlns:p14="http://schemas.microsoft.com/office/powerpoint/2010/main" val="413318698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Text Shadows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Box Shadows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dirty="0">
                <a:ea typeface="+mn-ea"/>
                <a:cs typeface="Times New Roman" panose="02020603050405020304" pitchFamily="18" charset="0"/>
              </a:rPr>
              <a:t>The position Property</a:t>
            </a:r>
            <a:br>
              <a:rPr lang="en-US" b="1" i="0" dirty="0">
                <a:solidFill>
                  <a:srgbClr val="000000"/>
                </a:solidFill>
                <a:effectLst/>
              </a:rPr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68" y="1940415"/>
            <a:ext cx="8915400" cy="377762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2800" b="1" i="0" dirty="0">
                <a:solidFill>
                  <a:schemeClr val="tx1"/>
                </a:solidFill>
                <a:effectLst/>
              </a:rPr>
              <a:t>position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 property in CSS tells about the method of positioning for an element or an HTML entity. There are five different types of position property available in CSS: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Static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Fixed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Relative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Absolute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Sticky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85A2-019A-428D-93FC-D21669B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</a:rPr>
              <a:t>CSS Positioning Elements</a:t>
            </a:r>
            <a:br>
              <a:rPr lang="en-US" b="1" i="0" dirty="0">
                <a:solidFill>
                  <a:schemeClr val="accent2"/>
                </a:solidFill>
                <a:effectLst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48EA-2F93-F8D4-4A53-6A9A6B07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27583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 positioning of an element can be done using the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top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right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bottom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 and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left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 These specify the distance of an HTML element from the edge of the viewport. 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</a:rPr>
              <a:t>To set the position by these four properties, we have to declare the positioning method.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They also work differently depending on the position value.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0" i="0" dirty="0">
                <a:solidFill>
                  <a:schemeClr val="tx1"/>
                </a:solidFill>
                <a:effectLst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Every element has a static position by default, so the element will stick to the normal page flow.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So if there is a </a:t>
            </a:r>
            <a:r>
              <a:rPr lang="en-US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left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right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bottom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z-index</a:t>
            </a:r>
            <a:r>
              <a:rPr lang="en-US" sz="2800" dirty="0">
                <a:solidFill>
                  <a:schemeClr val="tx1"/>
                </a:solidFill>
              </a:rPr>
              <a:t> set then there will be no effect on that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 This method of positioning is set by default.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If we don’t mention the method of positioning for any element, the element has the position: static method by default.</a:t>
            </a:r>
          </a:p>
        </p:txBody>
      </p:sp>
    </p:spTree>
    <p:extLst>
      <p:ext uri="{BB962C8B-B14F-4D97-AF65-F5344CB8AC3E}">
        <p14:creationId xmlns:p14="http://schemas.microsoft.com/office/powerpoint/2010/main" val="217675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An element with its position set to relative and when is adjusted using top , bottom ,left, right will be positioned relative to its original position.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Setting the top, right, bottom, and left properties of a relatively-positioned element will cause it to be adjusted away from its normal position.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 Other content will not be adjusted to fit into any gap left by the element.</a:t>
            </a:r>
          </a:p>
        </p:txBody>
      </p:sp>
    </p:spTree>
    <p:extLst>
      <p:ext uri="{BB962C8B-B14F-4D97-AF65-F5344CB8AC3E}">
        <p14:creationId xmlns:p14="http://schemas.microsoft.com/office/powerpoint/2010/main" val="123537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7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Absolute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3917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When you take an element out of the normal flow by using position: absolute, it will look for an ancestor element that has its own position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 An element with position: absolute; is positioned relative to the nearest positioned ancestor (instead of positioned relative to the viewport, like fixed).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This is so the child knows what element it should position itself in relation to.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However; if an absolute positioned element has no positioned ancestors, it uses the document body, and moves along with page scrolling.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Any HTML element with position: fixed will take the element out of the normal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An element with fixed positioning allows it to remain at the same position even we scroll the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We can set the position of the element using the top, right, bottom, left.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scrolling will not affect its position at all.</a:t>
            </a:r>
          </a:p>
        </p:txBody>
      </p:sp>
    </p:spTree>
    <p:extLst>
      <p:ext uri="{BB962C8B-B14F-4D97-AF65-F5344CB8AC3E}">
        <p14:creationId xmlns:p14="http://schemas.microsoft.com/office/powerpoint/2010/main" val="20539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273239"/>
                </a:solidFill>
              </a:rPr>
              <a:t>Position: sticky elements will initially behave like </a:t>
            </a:r>
            <a:r>
              <a:rPr lang="en-US" altLang="en-US" sz="2800" dirty="0">
                <a:solidFill>
                  <a:schemeClr val="accent2"/>
                </a:solidFill>
              </a:rPr>
              <a:t>position: relative elements</a:t>
            </a:r>
            <a:r>
              <a:rPr lang="en-US" altLang="en-US" sz="2800" dirty="0">
                <a:solidFill>
                  <a:srgbClr val="273239"/>
                </a:solidFill>
              </a:rPr>
              <a:t>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273239"/>
                </a:solidFill>
              </a:rPr>
              <a:t>but if you keep scrolling, they will get taken out of the normal flow and behave like</a:t>
            </a:r>
            <a:r>
              <a:rPr lang="en-US" altLang="en-US" sz="2800" dirty="0">
                <a:solidFill>
                  <a:schemeClr val="accent2"/>
                </a:solidFill>
              </a:rPr>
              <a:t> position: fixed </a:t>
            </a:r>
            <a:r>
              <a:rPr lang="en-US" altLang="en-US" sz="2800" dirty="0">
                <a:solidFill>
                  <a:srgbClr val="273239"/>
                </a:solidFill>
              </a:rPr>
              <a:t>wherever you have positioned them</a:t>
            </a:r>
            <a:r>
              <a:rPr lang="en-US" altLang="en-US" sz="28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75014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3E79-C96D-B8D2-ABC9-6A1DEE8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F016-5FE1-29BB-91C5-2ECC69A5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Background-Color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Background-Image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Background-Repeat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Background-Size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Background-Position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Short-Hand  Property</a:t>
            </a:r>
          </a:p>
        </p:txBody>
      </p:sp>
    </p:spTree>
    <p:extLst>
      <p:ext uri="{BB962C8B-B14F-4D97-AF65-F5344CB8AC3E}">
        <p14:creationId xmlns:p14="http://schemas.microsoft.com/office/powerpoint/2010/main" val="6092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Times New Roman</vt:lpstr>
      <vt:lpstr>Wingdings</vt:lpstr>
      <vt:lpstr>Wingdings 3</vt:lpstr>
      <vt:lpstr>Wisp</vt:lpstr>
      <vt:lpstr>Modern Application and API development</vt:lpstr>
      <vt:lpstr>The position Property  </vt:lpstr>
      <vt:lpstr>CSS Positioning Elements </vt:lpstr>
      <vt:lpstr>Static</vt:lpstr>
      <vt:lpstr>Relative</vt:lpstr>
      <vt:lpstr>Absolute</vt:lpstr>
      <vt:lpstr>Fixed</vt:lpstr>
      <vt:lpstr>Sticky</vt:lpstr>
      <vt:lpstr>CSS Backgrounds</vt:lpstr>
      <vt:lpstr>CSS Gradient Backgrounds</vt:lpstr>
      <vt:lpstr>Radial Gradient </vt:lpstr>
      <vt:lpstr>Conic Gradients</vt:lpstr>
      <vt:lpstr>CSS Properties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2022-06-25T06:59:52Z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