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775" r:id="rId4"/>
  </p:sldMasterIdLst>
  <p:notesMasterIdLst>
    <p:notesMasterId r:id="rId11"/>
  </p:notesMasterIdLst>
  <p:sldIdLst>
    <p:sldId id="256" r:id="rId5"/>
    <p:sldId id="257" r:id="rId6"/>
    <p:sldId id="259" r:id="rId7"/>
    <p:sldId id="260" r:id="rId8"/>
    <p:sldId id="258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E0A0D5-8F98-4CC1-A28E-021F0B6B475C}" type="datetimeFigureOut">
              <a:rPr lang="en-US" smtClean="0"/>
              <a:t>6/12/2022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03C52C-5E29-41AF-BAA3-8217E886DA0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9617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50590-9F9A-443B-9295-A3931D8194B1}" type="datetime1">
              <a:rPr lang="en-US" smtClean="0"/>
              <a:t>6/12/2022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186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59126-4846-4E88-BDD9-5585CC877E47}" type="datetime1">
              <a:rPr lang="en-US" smtClean="0"/>
              <a:t>6/12/2022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3941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59126-4846-4E88-BDD9-5585CC877E47}" type="datetime1">
              <a:rPr lang="en-US" smtClean="0"/>
              <a:t>6/12/2022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4544562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59126-4846-4E88-BDD9-5585CC877E47}" type="datetime1">
              <a:rPr lang="en-US" smtClean="0"/>
              <a:t>6/12/2022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09153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59126-4846-4E88-BDD9-5585CC877E47}" type="datetime1">
              <a:rPr lang="en-US" smtClean="0"/>
              <a:t>6/12/2022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7792948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59126-4846-4E88-BDD9-5585CC877E47}" type="datetime1">
              <a:rPr lang="en-US" smtClean="0"/>
              <a:t>6/12/2022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24842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6F347-1B2F-4097-AEB5-4A26FB45D67A}" type="datetime1">
              <a:rPr lang="en-US" smtClean="0"/>
              <a:t>6/12/2022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6602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1DEE0-34E5-4E0F-BEC1-4B8835F82CD1}" type="datetime1">
              <a:rPr lang="en-US" smtClean="0"/>
              <a:t>6/12/2022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063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5B4BE-627A-4EC1-99E1-6F1AA97AB802}" type="datetime1">
              <a:rPr lang="en-US" smtClean="0"/>
              <a:t>6/12/2022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831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FACF8-E63D-4673-A128-83547867BB7A}" type="datetime1">
              <a:rPr lang="en-US" smtClean="0"/>
              <a:t>6/12/2022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619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ED6AC-4FBA-40BD-BE75-20DB64DA4BAD}" type="datetime1">
              <a:rPr lang="en-US" smtClean="0"/>
              <a:t>6/12/2022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264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33C87-D201-458A-93C0-8EDD9AC92D93}" type="datetime1">
              <a:rPr lang="en-US" smtClean="0"/>
              <a:t>6/12/2022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1962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E6829-5A25-485A-91B1-5D6D58BB9F23}" type="datetime1">
              <a:rPr lang="en-US" smtClean="0"/>
              <a:t>6/12/2022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95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2F5CD-23D0-4DD1-85B1-71F1825FB3EC}" type="datetime1">
              <a:rPr lang="en-US" smtClean="0"/>
              <a:t>6/12/2022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983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A5035-C284-496A-B076-BA73A8FA5D8B}" type="datetime1">
              <a:rPr lang="en-US" smtClean="0"/>
              <a:t>6/12/2022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203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EB420-1875-490A-8C4B-7AAB939FBE08}" type="datetime1">
              <a:rPr lang="en-US" smtClean="0"/>
              <a:t>6/12/2022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568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59126-4846-4E88-BDD9-5585CC877E47}" type="datetime1">
              <a:rPr lang="en-US" smtClean="0"/>
              <a:t>6/12/2022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659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780" r:id="rId5"/>
    <p:sldLayoutId id="2147483781" r:id="rId6"/>
    <p:sldLayoutId id="2147483782" r:id="rId7"/>
    <p:sldLayoutId id="2147483783" r:id="rId8"/>
    <p:sldLayoutId id="2147483784" r:id="rId9"/>
    <p:sldLayoutId id="2147483785" r:id="rId10"/>
    <p:sldLayoutId id="2147483786" r:id="rId11"/>
    <p:sldLayoutId id="2147483787" r:id="rId12"/>
    <p:sldLayoutId id="2147483788" r:id="rId13"/>
    <p:sldLayoutId id="2147483789" r:id="rId14"/>
    <p:sldLayoutId id="2147483790" r:id="rId15"/>
    <p:sldLayoutId id="2147483791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5CD8D-E704-46A1-BC3E-9A644A9FF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84482" y="182279"/>
            <a:ext cx="6098705" cy="5222117"/>
          </a:xfrm>
        </p:spPr>
        <p:txBody>
          <a:bodyPr anchor="ctr"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Modern Application and API development</a:t>
            </a:r>
            <a:endParaRPr lang="en-US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3084482" y="4581436"/>
            <a:ext cx="8915399" cy="1991642"/>
          </a:xfrm>
        </p:spPr>
        <p:txBody>
          <a:bodyPr>
            <a:normAutofit fontScale="92500" lnSpcReduction="20000"/>
          </a:bodyPr>
          <a:lstStyle/>
          <a:p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 – 01</a:t>
            </a:r>
          </a:p>
          <a:p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Class-05</a:t>
            </a:r>
          </a:p>
          <a:p>
            <a:r>
              <a:rPr lang="en-US" sz="32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CSS-01</a:t>
            </a:r>
          </a:p>
          <a:p>
            <a:r>
              <a:rPr lang="en-US" sz="28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Saylani Mass IT Training Faisalabad</a:t>
            </a:r>
          </a:p>
        </p:txBody>
      </p:sp>
    </p:spTree>
    <p:extLst>
      <p:ext uri="{BB962C8B-B14F-4D97-AF65-F5344CB8AC3E}">
        <p14:creationId xmlns:p14="http://schemas.microsoft.com/office/powerpoint/2010/main" val="37546649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71EBE-2107-7FFE-E7A4-5809430AE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Introduction To CSS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22FF71-71D1-60D9-093D-0F7864773C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2002382"/>
            <a:ext cx="9318003" cy="4231508"/>
          </a:xfrm>
        </p:spPr>
        <p:txBody>
          <a:bodyPr>
            <a:normAutofit/>
          </a:bodyPr>
          <a:lstStyle/>
          <a:p>
            <a:pPr fontAlgn="ctr">
              <a:buFont typeface="Wingdings" panose="05000000000000000000" pitchFamily="2" charset="2"/>
              <a:buChar char="Ø"/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CSS stands for Cascading Style Sheets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CSS is used to design HTML tags.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CSS describes how HTML elements are to be displayed on screen , paper, or in other media.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It is a language used to design a webpage to make it attractive. 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Now , we will look at how to make your web pages more attractive, controlling the design of them using CSS.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9597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22F36-BCB5-B807-AE83-8EE188E4B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Selectors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2A6A6-4BD9-BC1E-B9C2-6F9FB48B42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Universal Selector   * { }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ID Selector              #introduction { }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Class Selector         .note { }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Type Selector       </a:t>
            </a:r>
            <a:r>
              <a:rPr lang="pt-BR" sz="2600" dirty="0">
                <a:latin typeface="Arial" panose="020B0604020202020204" pitchFamily="34" charset="0"/>
                <a:cs typeface="Arial" panose="020B0604020202020204" pitchFamily="34" charset="0"/>
              </a:rPr>
              <a:t>h1, h2, h3 { }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sz="2600" dirty="0">
                <a:latin typeface="Arial" panose="020B0604020202020204" pitchFamily="34" charset="0"/>
                <a:cs typeface="Arial" panose="020B0604020202020204" pitchFamily="34" charset="0"/>
              </a:rPr>
              <a:t>Attribute Selector tagname[attribute]{ }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sz="2600" dirty="0">
                <a:latin typeface="Arial" panose="020B0604020202020204" pitchFamily="34" charset="0"/>
                <a:cs typeface="Arial" panose="020B0604020202020204" pitchFamily="34" charset="0"/>
              </a:rPr>
              <a:t>Attribute start with  ^=  (wedge symbol)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sz="2600" dirty="0">
                <a:latin typeface="Arial" panose="020B0604020202020204" pitchFamily="34" charset="0"/>
                <a:cs typeface="Arial" panose="020B0604020202020204" pitchFamily="34" charset="0"/>
              </a:rPr>
              <a:t>Attribute end with  $=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sz="2600" dirty="0">
                <a:latin typeface="Arial" panose="020B0604020202020204" pitchFamily="34" charset="0"/>
                <a:cs typeface="Arial" panose="020B0604020202020204" pitchFamily="34" charset="0"/>
              </a:rPr>
              <a:t>Attribute contain words ~= (tilde symbol)</a:t>
            </a:r>
          </a:p>
          <a:p>
            <a:pPr>
              <a:buFont typeface="Wingdings" panose="05000000000000000000" pitchFamily="2" charset="2"/>
              <a:buChar char="Ø"/>
            </a:pPr>
            <a:endParaRPr lang="pt-BR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6944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2C3C6-64E0-7EF0-D5C3-965F07DE8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6638" y="173812"/>
            <a:ext cx="8911687" cy="1280890"/>
          </a:xfrm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Styling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0AB50E-202D-07D3-F881-D2C63E828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328154"/>
            <a:ext cx="8915400" cy="5675620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Inline CSS</a:t>
            </a:r>
          </a:p>
          <a:p>
            <a:pPr marL="0" indent="0">
              <a:buNone/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              </a:t>
            </a:r>
            <a:r>
              <a:rPr 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&lt;h1</a:t>
            </a:r>
            <a:r>
              <a:rPr 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"background-color: aquamarine;"</a:t>
            </a:r>
            <a:r>
              <a:rPr lang="en-US" sz="2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Welcome To CSS Class</a:t>
            </a:r>
            <a:r>
              <a:rPr lang="en-US" sz="2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&lt;/h1&gt;</a:t>
            </a:r>
          </a:p>
          <a:p>
            <a:pPr marL="0" indent="0">
              <a:buNone/>
            </a:pP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Internal CSS</a:t>
            </a:r>
          </a:p>
          <a:p>
            <a:pPr marL="0" indent="0">
              <a:buNone/>
            </a:pPr>
            <a:r>
              <a:rPr lang="en-US" sz="2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   &lt;style&gt;</a:t>
            </a:r>
            <a:endParaRPr lang="en-US" sz="2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28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background-color</a:t>
            </a:r>
            <a:r>
              <a:rPr lang="en-US" sz="2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2800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aquamarine</a:t>
            </a:r>
            <a:r>
              <a:rPr 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pPr marL="0" indent="0">
              <a:buNone/>
            </a:pPr>
            <a:r>
              <a:rPr 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&lt;/style&gt;</a:t>
            </a:r>
          </a:p>
          <a:p>
            <a:pPr marL="0" indent="0">
              <a:buNone/>
            </a:pP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External CSS </a:t>
            </a:r>
          </a:p>
          <a:p>
            <a:pPr marL="0" indent="0">
              <a:buNone/>
            </a:pPr>
            <a:r>
              <a:rPr lang="en-US" sz="2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   </a:t>
            </a: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696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E28B4-C61B-7F17-54E9-D7A7735A0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CSS Style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95D74-3F71-75FD-2F66-06FBE4EEE8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sz="4400" b="0" i="0" dirty="0">
              <a:solidFill>
                <a:srgbClr val="A52A2A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4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p </a:t>
            </a:r>
            <a:r>
              <a:rPr lang="en-US" sz="4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sz="4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sz="4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 color  </a:t>
            </a:r>
            <a:r>
              <a:rPr lang="en-US" sz="4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4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  red</a:t>
            </a:r>
            <a:r>
              <a:rPr lang="en-US" sz="4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4400" b="0" i="0" dirty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sz="4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sz="4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 text-align</a:t>
            </a:r>
            <a:r>
              <a:rPr lang="en-US" sz="4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4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center</a:t>
            </a:r>
            <a:r>
              <a:rPr lang="en-US" sz="4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sz="4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sz="4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BE6920-E224-8595-EB14-FD31A8FB9119}"/>
              </a:ext>
            </a:extLst>
          </p:cNvPr>
          <p:cNvSpPr txBox="1"/>
          <p:nvPr/>
        </p:nvSpPr>
        <p:spPr>
          <a:xfrm>
            <a:off x="2443939" y="1458211"/>
            <a:ext cx="13914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Selector</a:t>
            </a:r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1C42218F-3401-EFA3-4B13-2D27E1A276FA}"/>
              </a:ext>
            </a:extLst>
          </p:cNvPr>
          <p:cNvSpPr/>
          <p:nvPr/>
        </p:nvSpPr>
        <p:spPr>
          <a:xfrm rot="5400000">
            <a:off x="5660977" y="3208248"/>
            <a:ext cx="461666" cy="4688831"/>
          </a:xfrm>
          <a:prstGeom prst="leftBrac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F2C8ECE-5D7B-ADBE-4467-DDBB788F00AF}"/>
              </a:ext>
            </a:extLst>
          </p:cNvPr>
          <p:cNvCxnSpPr/>
          <p:nvPr/>
        </p:nvCxnSpPr>
        <p:spPr>
          <a:xfrm flipH="1">
            <a:off x="2834878" y="1924878"/>
            <a:ext cx="304800" cy="87464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AD106CB-71F1-0F25-BCD8-C28AACBDA2CA}"/>
              </a:ext>
            </a:extLst>
          </p:cNvPr>
          <p:cNvSpPr txBox="1"/>
          <p:nvPr/>
        </p:nvSpPr>
        <p:spPr>
          <a:xfrm>
            <a:off x="4961283" y="5707999"/>
            <a:ext cx="3120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Declaration</a:t>
            </a:r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85355A32-EC75-86CD-2A2A-56C4A6D0E0B7}"/>
              </a:ext>
            </a:extLst>
          </p:cNvPr>
          <p:cNvSpPr/>
          <p:nvPr/>
        </p:nvSpPr>
        <p:spPr>
          <a:xfrm rot="5400000">
            <a:off x="3672938" y="2933265"/>
            <a:ext cx="461666" cy="1832986"/>
          </a:xfrm>
          <a:prstGeom prst="lef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E3934BFC-DA6A-0049-4DDB-2DC34DC8382B}"/>
              </a:ext>
            </a:extLst>
          </p:cNvPr>
          <p:cNvSpPr/>
          <p:nvPr/>
        </p:nvSpPr>
        <p:spPr>
          <a:xfrm rot="5400000">
            <a:off x="6290456" y="2875085"/>
            <a:ext cx="461666" cy="1832986"/>
          </a:xfrm>
          <a:prstGeom prst="leftBrac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C45A6B4-CFDB-E1C2-5FE8-6DD8455FA72A}"/>
              </a:ext>
            </a:extLst>
          </p:cNvPr>
          <p:cNvSpPr txBox="1"/>
          <p:nvPr/>
        </p:nvSpPr>
        <p:spPr>
          <a:xfrm>
            <a:off x="3187148" y="3906781"/>
            <a:ext cx="16331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Property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63CFE97-8247-03CD-ADC2-6234ACA753BA}"/>
              </a:ext>
            </a:extLst>
          </p:cNvPr>
          <p:cNvSpPr txBox="1"/>
          <p:nvPr/>
        </p:nvSpPr>
        <p:spPr>
          <a:xfrm>
            <a:off x="6075221" y="3849757"/>
            <a:ext cx="13914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</a:p>
        </p:txBody>
      </p:sp>
    </p:spTree>
    <p:extLst>
      <p:ext uri="{BB962C8B-B14F-4D97-AF65-F5344CB8AC3E}">
        <p14:creationId xmlns:p14="http://schemas.microsoft.com/office/powerpoint/2010/main" val="433866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F35B7-F623-ABFD-26E4-374CA8B75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CSS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F8082-C1D8-20F3-6DDA-9CD87C4373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 2" panose="05020102010507070707" pitchFamily="18" charset="2"/>
              <a:buChar char=""/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Color</a:t>
            </a:r>
          </a:p>
          <a:p>
            <a:pPr>
              <a:buFont typeface="Wingdings 2" panose="05020102010507070707" pitchFamily="18" charset="2"/>
              <a:buChar char=""/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Background Color</a:t>
            </a:r>
          </a:p>
          <a:p>
            <a:pPr>
              <a:buFont typeface="Wingdings 2" panose="05020102010507070707" pitchFamily="18" charset="2"/>
              <a:buChar char=""/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Font Size</a:t>
            </a:r>
          </a:p>
          <a:p>
            <a:pPr>
              <a:buFont typeface="Wingdings 2" panose="05020102010507070707" pitchFamily="18" charset="2"/>
              <a:buChar char=""/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Text Shadow</a:t>
            </a:r>
          </a:p>
          <a:p>
            <a:pPr>
              <a:buFont typeface="Wingdings 2" panose="05020102010507070707" pitchFamily="18" charset="2"/>
              <a:buChar char=""/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Text Decoration</a:t>
            </a:r>
          </a:p>
          <a:p>
            <a:pPr>
              <a:buFont typeface="Wingdings 2" panose="05020102010507070707" pitchFamily="18" charset="2"/>
              <a:buChar char=""/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Text Align</a:t>
            </a:r>
          </a:p>
          <a:p>
            <a:pPr>
              <a:buFont typeface="Wingdings 2" panose="05020102010507070707" pitchFamily="18" charset="2"/>
              <a:buChar char=""/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Border(width ,color , style) clockwise: top right bottom left</a:t>
            </a:r>
          </a:p>
          <a:p>
            <a:pPr>
              <a:buFont typeface="Wingdings 2" panose="05020102010507070707" pitchFamily="18" charset="2"/>
              <a:buChar char=""/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Border Radius (top ,right ,bottom , left)</a:t>
            </a:r>
          </a:p>
          <a:p>
            <a:pPr>
              <a:buFont typeface="Wingdings 2" panose="05020102010507070707" pitchFamily="18" charset="2"/>
              <a:buChar char="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053013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B96CC85-5758-41C0-8EFD-737AFB6912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0BEB954-4024-4CCF-A9D6-4C00FDC028D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710EE66-8707-456F-8F2E-091D581CB03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245</Words>
  <Application>Microsoft Office PowerPoint</Application>
  <PresentationFormat>Widescreen</PresentationFormat>
  <Paragraphs>52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Arial</vt:lpstr>
      <vt:lpstr>Calibri</vt:lpstr>
      <vt:lpstr>Century Gothic</vt:lpstr>
      <vt:lpstr>Consolas</vt:lpstr>
      <vt:lpstr>Times New Roman</vt:lpstr>
      <vt:lpstr>Wingdings</vt:lpstr>
      <vt:lpstr>Wingdings 2</vt:lpstr>
      <vt:lpstr>Wingdings 3</vt:lpstr>
      <vt:lpstr>Wisp</vt:lpstr>
      <vt:lpstr>Modern Application and API development</vt:lpstr>
      <vt:lpstr>Introduction To CSS</vt:lpstr>
      <vt:lpstr>Selectors</vt:lpstr>
      <vt:lpstr>Styling</vt:lpstr>
      <vt:lpstr>CSS Style Rules</vt:lpstr>
      <vt:lpstr>CSS Properties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2022-05-28T04:39:04Z</dcterms:created>
  <dcterms:modified xsi:type="dcterms:W3CDTF">2022-06-12T10:30:07Z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