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65366" y="10212323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5">
                <a:moveTo>
                  <a:pt x="337108" y="0"/>
                </a:moveTo>
                <a:lnTo>
                  <a:pt x="0" y="0"/>
                </a:lnTo>
                <a:lnTo>
                  <a:pt x="0" y="321563"/>
                </a:lnTo>
                <a:lnTo>
                  <a:pt x="337108" y="321563"/>
                </a:lnTo>
                <a:lnTo>
                  <a:pt x="337108" y="0"/>
                </a:lnTo>
                <a:close/>
              </a:path>
            </a:pathLst>
          </a:custGeom>
          <a:solidFill>
            <a:srgbClr val="17C6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872" y="0"/>
            <a:ext cx="6736715" cy="609600"/>
          </a:xfrm>
          <a:custGeom>
            <a:avLst/>
            <a:gdLst/>
            <a:ahLst/>
            <a:cxnLst/>
            <a:rect l="l" t="t" r="r" b="b"/>
            <a:pathLst>
              <a:path w="6736715" h="609600">
                <a:moveTo>
                  <a:pt x="6736396" y="0"/>
                </a:moveTo>
                <a:lnTo>
                  <a:pt x="0" y="0"/>
                </a:lnTo>
                <a:lnTo>
                  <a:pt x="0" y="609599"/>
                </a:lnTo>
                <a:lnTo>
                  <a:pt x="6517894" y="609599"/>
                </a:lnTo>
                <a:lnTo>
                  <a:pt x="6736396" y="0"/>
                </a:lnTo>
                <a:close/>
              </a:path>
            </a:pathLst>
          </a:custGeom>
          <a:solidFill>
            <a:srgbClr val="17C6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20" y="0"/>
            <a:ext cx="6736715" cy="609600"/>
          </a:xfrm>
          <a:custGeom>
            <a:avLst/>
            <a:gdLst/>
            <a:ahLst/>
            <a:cxnLst/>
            <a:rect l="l" t="t" r="r" b="b"/>
            <a:pathLst>
              <a:path w="6736715" h="609600">
                <a:moveTo>
                  <a:pt x="6736396" y="0"/>
                </a:moveTo>
                <a:lnTo>
                  <a:pt x="0" y="0"/>
                </a:lnTo>
                <a:lnTo>
                  <a:pt x="0" y="609599"/>
                </a:lnTo>
                <a:lnTo>
                  <a:pt x="6517894" y="609599"/>
                </a:lnTo>
                <a:lnTo>
                  <a:pt x="6736396" y="0"/>
                </a:lnTo>
                <a:close/>
              </a:path>
            </a:pathLst>
          </a:custGeom>
          <a:solidFill>
            <a:srgbClr val="115C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499" y="152399"/>
            <a:ext cx="1374648" cy="2865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963" y="871473"/>
            <a:ext cx="44589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11085" y="10275020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wileynxtsupport@wiley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wileynxtsupport@wiley.com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wileynxtsupport@wiley.com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wileynxtsupport@wiley.co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lifewire.com/wireless-access-point-816545" TargetMode="External"/><Relationship Id="rId3" Type="http://schemas.openxmlformats.org/officeDocument/2006/relationships/hyperlink" Target="mailto:wileynxtsupport@wiley.com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lifewire.com/story-of-hertz-megahertz-and-gigahertz-818308" TargetMode="External"/><Relationship Id="rId3" Type="http://schemas.openxmlformats.org/officeDocument/2006/relationships/hyperlink" Target="mailto:wileynxtsupport@wiley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ileynxtsupport@wiley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hyperlink" Target="mailto:wileynxtsupport@wiley.co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hyperlink" Target="mailto:wileynxtsupport@wiley.com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hyperlink" Target="mailto:wileynxtsupport@wiley.com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hyperlink" Target="mailto:wileynxtsupport@wiley.com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hyperlink" Target="mailto:wileynxtsupport@wiley.com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hyperlink" Target="mailto:wileynxtsupport@wiley.co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hyperlink" Target="mailto:wileynxtsupport@wiley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" y="1034541"/>
            <a:ext cx="6503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0335" algn="l"/>
              </a:tabLst>
            </a:pPr>
            <a:r>
              <a:rPr dirty="0" u="sng" spc="-10" b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Contents</a:t>
            </a:r>
            <a:r>
              <a:rPr dirty="0" u="sng" b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5480" y="1442996"/>
            <a:ext cx="3269615" cy="167830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241935" algn="l"/>
              </a:tabLst>
            </a:pPr>
            <a:r>
              <a:rPr dirty="0" sz="1600" b="1">
                <a:solidFill>
                  <a:srgbClr val="585858"/>
                </a:solidFill>
                <a:latin typeface="Arial"/>
                <a:cs typeface="Arial"/>
              </a:rPr>
              <a:t>Introduction</a:t>
            </a:r>
            <a:r>
              <a:rPr dirty="0" sz="16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6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  <a:p>
            <a:pPr lvl="1" marL="954405" indent="-450850">
              <a:lnSpc>
                <a:spcPct val="100000"/>
              </a:lnSpc>
              <a:spcBef>
                <a:spcPts val="930"/>
              </a:spcBef>
              <a:buFont typeface="Times New Roman"/>
              <a:buAutoNum type="arabicPeriod"/>
              <a:tabLst>
                <a:tab pos="954405" algn="l"/>
              </a:tabLst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Network?</a:t>
            </a:r>
            <a:endParaRPr sz="1400">
              <a:latin typeface="Arial MT"/>
              <a:cs typeface="Arial MT"/>
            </a:endParaRPr>
          </a:p>
          <a:p>
            <a:pPr lvl="1" marL="954405" indent="-450850">
              <a:lnSpc>
                <a:spcPct val="100000"/>
              </a:lnSpc>
              <a:spcBef>
                <a:spcPts val="795"/>
              </a:spcBef>
              <a:buFont typeface="Times New Roman"/>
              <a:buAutoNum type="arabicPeriod"/>
              <a:tabLst>
                <a:tab pos="954405" algn="l"/>
              </a:tabLst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Topologies</a:t>
            </a:r>
            <a:endParaRPr sz="1400">
              <a:latin typeface="Arial MT"/>
              <a:cs typeface="Arial MT"/>
            </a:endParaRPr>
          </a:p>
          <a:p>
            <a:pPr lvl="1" marL="954405" indent="-450850">
              <a:lnSpc>
                <a:spcPct val="100000"/>
              </a:lnSpc>
              <a:spcBef>
                <a:spcPts val="790"/>
              </a:spcBef>
              <a:buFont typeface="Times New Roman"/>
              <a:buAutoNum type="arabicPeriod"/>
              <a:tabLst>
                <a:tab pos="954405" algn="l"/>
              </a:tabLst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Cabling?</a:t>
            </a:r>
            <a:endParaRPr sz="1400">
              <a:latin typeface="Arial MT"/>
              <a:cs typeface="Arial MT"/>
            </a:endParaRPr>
          </a:p>
          <a:p>
            <a:pPr lvl="1" marL="954405" indent="-450850">
              <a:lnSpc>
                <a:spcPct val="100000"/>
              </a:lnSpc>
              <a:spcBef>
                <a:spcPts val="805"/>
              </a:spcBef>
              <a:buFont typeface="Times New Roman"/>
              <a:buAutoNum type="arabicPeriod"/>
              <a:tabLst>
                <a:tab pos="954405" algn="l"/>
              </a:tabLst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9606"/>
            <a:ext cx="7560563" cy="565848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3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880" y="877569"/>
            <a:ext cx="6777990" cy="90563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Characteristics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PAN</a:t>
            </a:r>
            <a:endParaRPr sz="1200">
              <a:latin typeface="Arial"/>
              <a:cs typeface="Arial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personal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equipped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limited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area.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Allows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handle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interconnection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surrounding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user.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includes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mobile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tablet,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laptop.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wirelessly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internet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called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WPAN.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Appliances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PAN: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cordless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mice,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keyboards,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Bluetooth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systems.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Advantages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PAN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pros/benefits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relatively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safe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offers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short-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range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solution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 ten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meters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Strictly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restricted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small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area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Disadvantages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PAN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cons/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drawback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establish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bands.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limits.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Local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Area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5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(LAN)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group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peripheral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limited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such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school,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laboratory,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home,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office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building.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widely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useful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for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sharing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files,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printers,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games,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applications.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simplest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printer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someone's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home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office.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general,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transmission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medium.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consists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less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5000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interconnected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across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several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buildings.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Characteristics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LAN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characteristics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network: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private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outside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regulatory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body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never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controls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it.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operates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relatively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higher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speed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compared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systems.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various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kinds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media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access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control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methods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token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Ethernet.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Advantages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LAN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pros/benefits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LAN:</a:t>
            </a:r>
            <a:endParaRPr sz="1200">
              <a:latin typeface="Arial MT"/>
              <a:cs typeface="Arial MT"/>
            </a:endParaRPr>
          </a:p>
          <a:p>
            <a:pPr marL="465455" marR="8890" indent="-226060">
              <a:lnSpc>
                <a:spcPts val="1380"/>
              </a:lnSpc>
              <a:spcBef>
                <a:spcPts val="74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hard-disks,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DVD-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ROM,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printers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significantly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reduces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hardware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purchases.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2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880" y="933957"/>
            <a:ext cx="6773545" cy="88779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65455" marR="8255" indent="-226060">
              <a:lnSpc>
                <a:spcPts val="1380"/>
              </a:lnSpc>
              <a:spcBef>
                <a:spcPts val="19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 use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same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software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network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instead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purchasing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licensed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software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client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409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stored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hard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disk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server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43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easily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transfer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messages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networked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computers.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4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easy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manage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place,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makes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secure.</a:t>
            </a:r>
            <a:endParaRPr sz="1200">
              <a:latin typeface="Arial MT"/>
              <a:cs typeface="Arial MT"/>
            </a:endParaRPr>
          </a:p>
          <a:p>
            <a:pPr marL="465455" marR="6350" indent="-226060">
              <a:lnSpc>
                <a:spcPts val="1380"/>
              </a:lnSpc>
              <a:spcBef>
                <a:spcPts val="540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 Network offers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facility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 single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internet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 among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LAN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users.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Disadvantages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LAN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cons/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drawbacks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LAN: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Arial MT"/>
              <a:cs typeface="Arial MT"/>
            </a:endParaRPr>
          </a:p>
          <a:p>
            <a:pPr marL="465455" marR="6985" indent="-226060">
              <a:lnSpc>
                <a:spcPts val="1380"/>
              </a:lnSpc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indeed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save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because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shared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resources,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initial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installing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quite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high.</a:t>
            </a:r>
            <a:endParaRPr sz="1200">
              <a:latin typeface="Arial MT"/>
              <a:cs typeface="Arial MT"/>
            </a:endParaRPr>
          </a:p>
          <a:p>
            <a:pPr marL="465455" marR="7620" indent="-226060">
              <a:lnSpc>
                <a:spcPts val="1380"/>
              </a:lnSpc>
              <a:spcBef>
                <a:spcPts val="50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admin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personal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files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user,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does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offer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good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privacy.</a:t>
            </a:r>
            <a:endParaRPr sz="1200">
              <a:latin typeface="Arial MT"/>
              <a:cs typeface="Arial MT"/>
            </a:endParaRPr>
          </a:p>
          <a:p>
            <a:pPr marL="465455" marR="6985" indent="-226060">
              <a:lnSpc>
                <a:spcPts val="1380"/>
              </a:lnSpc>
              <a:spcBef>
                <a:spcPts val="490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Unauthorized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access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critical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organization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case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admin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able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centralized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repository.</a:t>
            </a:r>
            <a:endParaRPr sz="1200">
              <a:latin typeface="Arial MT"/>
              <a:cs typeface="Arial MT"/>
            </a:endParaRPr>
          </a:p>
          <a:p>
            <a:pPr marL="465455" marR="6985" indent="-226060">
              <a:lnSpc>
                <a:spcPts val="1380"/>
              </a:lnSpc>
              <a:spcBef>
                <a:spcPts val="50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requires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constant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administration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issues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related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software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setup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hardware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failures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Wide</a:t>
            </a:r>
            <a:r>
              <a:rPr dirty="0" sz="14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Area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1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(Wide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Network)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another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spread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across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large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geographical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 network system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could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 of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 which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LAN's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telephone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waves.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limited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enterprise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organization.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Characteristics</a:t>
            </a:r>
            <a:r>
              <a:rPr dirty="0" sz="12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585858"/>
                </a:solidFill>
                <a:latin typeface="Arial"/>
                <a:cs typeface="Arial"/>
              </a:rPr>
              <a:t> WAN:</a:t>
            </a:r>
            <a:endParaRPr sz="1200">
              <a:latin typeface="Arial"/>
              <a:cs typeface="Arial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software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files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among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users;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therefore,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access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latest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files.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organization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form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global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integrated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WAN.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Advantages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WAN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benefits/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WAN:</a:t>
            </a:r>
            <a:endParaRPr sz="1200">
              <a:latin typeface="Arial MT"/>
              <a:cs typeface="Arial MT"/>
            </a:endParaRPr>
          </a:p>
          <a:p>
            <a:pPr marL="465455" marR="6985" indent="-226060">
              <a:lnSpc>
                <a:spcPts val="1380"/>
              </a:lnSpc>
              <a:spcBef>
                <a:spcPts val="74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cover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larger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geographical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area.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Therefore,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business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offices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situated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longer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easily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communicate.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409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Contains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mobile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phones,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laptop,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tablet,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computers,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gaming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consoles,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43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WLAN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work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transmitters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receivers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client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devices.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Disadvantage</a:t>
            </a:r>
            <a:r>
              <a:rPr dirty="0" sz="12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WAN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drawbacks/cons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WAN: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initial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setup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investment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high.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2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880" y="959865"/>
            <a:ext cx="6780530" cy="87331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65455" marR="10160" indent="-226060">
              <a:lnSpc>
                <a:spcPts val="1380"/>
              </a:lnSpc>
              <a:spcBef>
                <a:spcPts val="19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3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3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difficult</a:t>
            </a:r>
            <a:r>
              <a:rPr dirty="0" sz="1200" spc="3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maintain</a:t>
            </a:r>
            <a:r>
              <a:rPr dirty="0" sz="1200" spc="3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</a:t>
            </a:r>
            <a:r>
              <a:rPr dirty="0" sz="1200" spc="3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3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r>
              <a:rPr dirty="0" sz="1200" spc="4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skilled</a:t>
            </a:r>
            <a:r>
              <a:rPr dirty="0" sz="1200" spc="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technicians</a:t>
            </a:r>
            <a:r>
              <a:rPr dirty="0" sz="1200" spc="3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administrators.</a:t>
            </a:r>
            <a:endParaRPr sz="1200">
              <a:latin typeface="Arial MT"/>
              <a:cs typeface="Arial MT"/>
            </a:endParaRPr>
          </a:p>
          <a:p>
            <a:pPr marL="465455" marR="16510" indent="-226060">
              <a:lnSpc>
                <a:spcPts val="1380"/>
              </a:lnSpc>
              <a:spcBef>
                <a:spcPts val="50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errors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issues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because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wide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coverage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different technologies.</a:t>
            </a:r>
            <a:endParaRPr sz="1200">
              <a:latin typeface="Arial MT"/>
              <a:cs typeface="Arial MT"/>
            </a:endParaRPr>
          </a:p>
          <a:p>
            <a:pPr marL="465455" marR="15240" indent="-226060">
              <a:lnSpc>
                <a:spcPts val="1380"/>
              </a:lnSpc>
              <a:spcBef>
                <a:spcPts val="50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requires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resolve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issues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because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involvement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wired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technologies.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39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Offers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security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compared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WLAN</a:t>
            </a:r>
            <a:r>
              <a:rPr dirty="0" sz="14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(Wireless</a:t>
            </a:r>
            <a:r>
              <a:rPr dirty="0" sz="1400" spc="-3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Local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Area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Network)</a:t>
            </a:r>
            <a:endParaRPr sz="1400">
              <a:latin typeface="Arial"/>
              <a:cs typeface="Arial"/>
            </a:endParaRPr>
          </a:p>
          <a:p>
            <a:pPr algn="just" marL="12700" marR="11430">
              <a:lnSpc>
                <a:spcPct val="1101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WLAN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(Wireless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Network)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wireless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within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limited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home,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school,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office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building.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gives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users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ability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move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within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local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coverage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Today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most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modern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day's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WLAN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systems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based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IEEE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standards.</a:t>
            </a:r>
            <a:endParaRPr sz="1200">
              <a:latin typeface="Arial MT"/>
              <a:cs typeface="Arial MT"/>
            </a:endParaRPr>
          </a:p>
          <a:p>
            <a:pPr algn="just" marL="12700" marR="8890">
              <a:lnSpc>
                <a:spcPct val="110000"/>
              </a:lnSpc>
              <a:spcBef>
                <a:spcPts val="50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1997,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Institute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Electrical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Electronics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Engineers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first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WLAN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standard.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They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called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after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name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group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formed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oversee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development.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Unfortunately,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supported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Mbps—too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slow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applications.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this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reason,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ordinary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products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longer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manufactured.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entire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family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has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sprung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initial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standard.</a:t>
            </a:r>
            <a:endParaRPr sz="1200">
              <a:latin typeface="Arial MT"/>
              <a:cs typeface="Arial MT"/>
            </a:endParaRPr>
          </a:p>
          <a:p>
            <a:pPr algn="just" marL="12700" marR="13970">
              <a:lnSpc>
                <a:spcPct val="110000"/>
              </a:lnSpc>
              <a:spcBef>
                <a:spcPts val="515"/>
              </a:spcBef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way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look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these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consider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foundation,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iterations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blocks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upon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foundation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focus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improving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both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small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aspects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technology.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blocks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minor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touch-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while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quite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large.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09700"/>
              </a:lnSpc>
              <a:spcBef>
                <a:spcPts val="52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largest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changes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 wireless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when the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"rolled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up"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include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most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small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updates.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So,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example,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recent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rollup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occurred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December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2016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802.11-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2016.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Since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then,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minor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updates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still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occurring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and,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eventually,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another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roll-up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will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encompass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them.</a:t>
            </a:r>
            <a:endParaRPr sz="1200">
              <a:latin typeface="Arial MT"/>
              <a:cs typeface="Arial MT"/>
            </a:endParaRPr>
          </a:p>
          <a:p>
            <a:pPr algn="just" marL="12700" marR="12065">
              <a:lnSpc>
                <a:spcPct val="110000"/>
              </a:lnSpc>
              <a:spcBef>
                <a:spcPts val="51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Below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brief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look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recently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approved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iterations,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outlined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newest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oldest.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iterations,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(Wi-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7),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still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approval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process.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8890">
              <a:lnSpc>
                <a:spcPct val="1100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802.11ax:</a:t>
            </a:r>
            <a:r>
              <a:rPr dirty="0" sz="12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Branded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6,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802.11ax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went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live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2019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replace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802.11ac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facto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standard.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6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maxes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out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Gbps,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less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power,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reliable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congested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environments,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better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security.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12065">
              <a:lnSpc>
                <a:spcPct val="1096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802.11aj:</a:t>
            </a:r>
            <a:r>
              <a:rPr dirty="0" sz="1200" spc="1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China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Millimeter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Wave,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applies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China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basically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rebranding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802.11ad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certain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areas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world.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goal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maintain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backward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compatibility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802.11ad.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8890">
              <a:lnSpc>
                <a:spcPct val="1096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802.11ah:</a:t>
            </a:r>
            <a:r>
              <a:rPr dirty="0" sz="1200" spc="21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Approved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2017,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targets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energy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consumption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creates extended-range</a:t>
            </a:r>
            <a:r>
              <a:rPr dirty="0" sz="1200" spc="-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go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beyond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reach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typical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2.4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expected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compete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Bluetooth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given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power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needs.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2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880" y="943102"/>
            <a:ext cx="6780530" cy="851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430">
              <a:lnSpc>
                <a:spcPct val="110000"/>
              </a:lnSpc>
              <a:spcBef>
                <a:spcPts val="100"/>
              </a:spcBef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802.11ad:</a:t>
            </a:r>
            <a:r>
              <a:rPr dirty="0" sz="1200" spc="5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Approved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December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2012,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freakishly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fast.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client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device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located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feet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access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point.</a:t>
            </a:r>
            <a:endParaRPr sz="1200">
              <a:latin typeface="Arial MT"/>
              <a:cs typeface="Arial MT"/>
            </a:endParaRPr>
          </a:p>
          <a:p>
            <a:pPr algn="just" marL="12700" marR="8890">
              <a:lnSpc>
                <a:spcPct val="109200"/>
              </a:lnSpc>
              <a:spcBef>
                <a:spcPts val="52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Keep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mind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mentioned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ranges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greatly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impacted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obstacles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that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block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signal,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range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mentioned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situations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absolutely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interference.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ct val="1100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802.11ac:</a:t>
            </a:r>
            <a:r>
              <a:rPr dirty="0" sz="1200" spc="-1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generation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first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popular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802.11ac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dual-band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wireless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technology,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supporting</a:t>
            </a:r>
            <a:r>
              <a:rPr dirty="0" sz="1200" spc="3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simultaneous</a:t>
            </a:r>
            <a:r>
              <a:rPr dirty="0" sz="1200" spc="3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connections</a:t>
            </a:r>
            <a:r>
              <a:rPr dirty="0" sz="1200" spc="3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both</a:t>
            </a:r>
            <a:r>
              <a:rPr dirty="0" sz="1200" spc="3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2.4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3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2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devices.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802.11ac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offers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backward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compatibility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802.11a/b/g/n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rated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1300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plus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450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2.4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GHz.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home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routers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compliant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this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standard.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50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802.11ac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expensive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implement;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improvements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noticeable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high-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applications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10160">
              <a:lnSpc>
                <a:spcPct val="1100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802.11n:</a:t>
            </a:r>
            <a:r>
              <a:rPr dirty="0" sz="1200" spc="-4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802.11n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(also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sometimes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N)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designed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improve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amount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supports,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several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antennas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(called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MIMO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technology)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instead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one.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Industry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groups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ratified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802.11n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2009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specifications providing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600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bandwidth.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offers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somewhat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better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range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over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Wi-Fi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due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increased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intensity,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backward-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compatible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with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802.11a/b/g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gear.</a:t>
            </a:r>
            <a:endParaRPr sz="1200">
              <a:latin typeface="Arial MT"/>
              <a:cs typeface="Arial MT"/>
            </a:endParaRPr>
          </a:p>
          <a:p>
            <a:pPr algn="just" marL="465455" marR="15240" indent="-226060">
              <a:lnSpc>
                <a:spcPts val="1380"/>
              </a:lnSpc>
              <a:spcBef>
                <a:spcPts val="74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802.11n: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Significant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improvement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previous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standards;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wide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support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across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gear</a:t>
            </a:r>
            <a:endParaRPr sz="1200">
              <a:latin typeface="Arial MT"/>
              <a:cs typeface="Arial MT"/>
            </a:endParaRPr>
          </a:p>
          <a:p>
            <a:pPr algn="just" marL="465455" marR="13970" indent="-226060">
              <a:lnSpc>
                <a:spcPts val="1380"/>
              </a:lnSpc>
              <a:spcBef>
                <a:spcPts val="49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802.11n: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expensive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implement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802.11g;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may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nearby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802.11b/g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based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algn="just" marL="12700" marR="10160">
              <a:lnSpc>
                <a:spcPct val="1100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802.11g:</a:t>
            </a:r>
            <a:r>
              <a:rPr dirty="0" sz="1200" spc="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2002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2003,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WLAN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products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supporting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newer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called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emerged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market.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-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attempts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combine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both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supports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54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Mbps,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2.4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greater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range.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backward compatible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802.11b,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meaning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  <a:hlinkClick r:id="rId2"/>
              </a:rPr>
              <a:t>access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  <a:hlinkClick r:id="rId2"/>
              </a:rPr>
              <a:t>points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adapters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vice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versa.</a:t>
            </a:r>
            <a:endParaRPr sz="1200">
              <a:latin typeface="Arial MT"/>
              <a:cs typeface="Arial MT"/>
            </a:endParaRPr>
          </a:p>
          <a:p>
            <a:pPr algn="just" marL="465455" marR="14604" indent="-226060">
              <a:lnSpc>
                <a:spcPts val="1380"/>
              </a:lnSpc>
              <a:spcBef>
                <a:spcPts val="730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802.11g: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Supported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essentially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wireless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equipment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use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today;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least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expensive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  <a:p>
            <a:pPr algn="just" marL="465455" marR="14604" indent="-226060">
              <a:lnSpc>
                <a:spcPts val="1380"/>
              </a:lnSpc>
              <a:spcBef>
                <a:spcPts val="509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</a:t>
            </a:r>
            <a:r>
              <a:rPr dirty="0" sz="1200" spc="3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802.11g: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Entire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slows</a:t>
            </a:r>
            <a:r>
              <a:rPr dirty="0" sz="1200" spc="3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match</a:t>
            </a:r>
            <a:r>
              <a:rPr dirty="0" sz="1200" spc="3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3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network;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slowest/oldest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still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10160">
              <a:lnSpc>
                <a:spcPct val="110000"/>
              </a:lnSpc>
            </a:pPr>
            <a:r>
              <a:rPr dirty="0" sz="1200" spc="-10" b="1">
                <a:solidFill>
                  <a:srgbClr val="006600"/>
                </a:solidFill>
                <a:latin typeface="Arial"/>
                <a:cs typeface="Arial"/>
              </a:rPr>
              <a:t>802.11a:</a:t>
            </a:r>
            <a:r>
              <a:rPr dirty="0" sz="1200" spc="-7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While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development,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IEEE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second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extension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original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called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802.11a.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Because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gained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popularity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much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faster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did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some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folks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believe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after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802.11b.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fact,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time.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Due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higher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usually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found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business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whereas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better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serves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home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market.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3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880" y="675894"/>
            <a:ext cx="6775450" cy="3568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6985">
              <a:lnSpc>
                <a:spcPct val="110100"/>
              </a:lnSpc>
              <a:spcBef>
                <a:spcPts val="11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 up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 54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 signals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 regulated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spectrum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5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GHz.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higher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compared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shortens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range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higher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difficulty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penetrating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walls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obstructions.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09600"/>
              </a:lnSpc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Because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frequencies,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technologies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incompatible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with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vendors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offer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hybrid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802.11a/b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gear,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these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products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merely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implement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side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side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(each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must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other).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802.11b:</a:t>
            </a:r>
            <a:r>
              <a:rPr dirty="0" sz="1200" spc="28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IEEE</a:t>
            </a:r>
            <a:r>
              <a:rPr dirty="0" sz="1200" spc="3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expanded</a:t>
            </a:r>
            <a:r>
              <a:rPr dirty="0" sz="1200" spc="3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original</a:t>
            </a:r>
            <a:r>
              <a:rPr dirty="0" sz="1200" spc="3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July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1999,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creating</a:t>
            </a:r>
            <a:r>
              <a:rPr dirty="0" sz="1200" spc="3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802.11b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specification.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theoretical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speed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11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Mbps.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realistic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2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Mbps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(TCP)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3 Mbps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(UDP)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expected.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50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uses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unregulated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signaling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(2.4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  <a:hlinkClick r:id="rId2"/>
              </a:rPr>
              <a:t>GHz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original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standard.</a:t>
            </a:r>
            <a:r>
              <a:rPr dirty="0" sz="1200" spc="2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Vendors</a:t>
            </a:r>
            <a:r>
              <a:rPr dirty="0" sz="1200" spc="2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often</a:t>
            </a:r>
            <a:r>
              <a:rPr dirty="0" sz="1200" spc="2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prefer</a:t>
            </a:r>
            <a:r>
              <a:rPr dirty="0" sz="1200" spc="2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3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these</a:t>
            </a:r>
            <a:r>
              <a:rPr dirty="0" sz="1200" spc="2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frequencies</a:t>
            </a:r>
            <a:r>
              <a:rPr dirty="0" sz="1200" spc="2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3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</a:t>
            </a:r>
            <a:r>
              <a:rPr dirty="0" sz="1200" spc="3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their</a:t>
            </a:r>
            <a:r>
              <a:rPr dirty="0" sz="1200" spc="2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production</a:t>
            </a:r>
            <a:r>
              <a:rPr dirty="0" sz="1200" spc="3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costs.</a:t>
            </a:r>
            <a:r>
              <a:rPr dirty="0" sz="1200" spc="3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Being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unregulated,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gear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incur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interference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microwave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ovens,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cordless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phones,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 appliances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2.4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GHz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range.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installing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802.11b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gear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reasonable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distance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appliances,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easily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avoided.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3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7200" y="4597018"/>
          <a:ext cx="6815455" cy="161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/>
                <a:gridCol w="1348740"/>
                <a:gridCol w="1348739"/>
                <a:gridCol w="1348739"/>
                <a:gridCol w="1346200"/>
              </a:tblGrid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(meter)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4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6FAC46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10" b="1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802.11b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150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Feet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37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45.72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37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2.4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 spc="-10" b="1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802.11g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54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Feet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15.24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2.4</a:t>
                      </a:r>
                      <a:r>
                        <a:rPr dirty="0" sz="12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 spc="-10" b="1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802.11a*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54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Feet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15.24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5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E1EED9"/>
                    </a:solidFill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 spc="-10" b="1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802.11n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1936" marR="1936" marB="1936" marT="12512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1370"/>
                        </a:lnSpc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300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Mbps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384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450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93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175</a:t>
                      </a:r>
                      <a:r>
                        <a:rPr dirty="0" sz="12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Feet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2512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51.85</a:t>
                      </a:r>
                      <a:r>
                        <a:rPr dirty="0" sz="12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25126">
                    <a:solidFill>
                      <a:srgbClr val="C5DF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2.4/5</a:t>
                      </a:r>
                      <a:r>
                        <a:rPr dirty="0" sz="12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1936" marR="1936" marB="1936" marT="125126">
                    <a:solidFill>
                      <a:srgbClr val="C5D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</a:tabLst>
            </a:pPr>
            <a:r>
              <a:rPr dirty="0" spc="-25"/>
              <a:t>1)</a:t>
            </a:r>
            <a:r>
              <a:rPr dirty="0"/>
              <a:t>	Introduction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 spc="-10"/>
              <a:t>Networking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6880" y="1680717"/>
            <a:ext cx="6777355" cy="8230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51155" indent="-33845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1155" algn="l"/>
              </a:tabLst>
            </a:pP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What</a:t>
            </a:r>
            <a:r>
              <a:rPr dirty="0" sz="1600" spc="-2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is</a:t>
            </a:r>
            <a:r>
              <a:rPr dirty="0" sz="1600" spc="-1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6600"/>
                </a:solidFill>
                <a:latin typeface="Arial MT"/>
                <a:cs typeface="Arial MT"/>
              </a:rPr>
              <a:t>Network?</a:t>
            </a:r>
            <a:endParaRPr sz="1600">
              <a:latin typeface="Arial MT"/>
              <a:cs typeface="Arial MT"/>
            </a:endParaRPr>
          </a:p>
          <a:p>
            <a:pPr algn="just" marL="12700" marR="12065">
              <a:lnSpc>
                <a:spcPct val="109600"/>
              </a:lnSpc>
              <a:spcBef>
                <a:spcPts val="128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consists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linked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order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(such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printers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CDs), exchange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files,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allow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electronic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communications.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computers on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telephone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waves,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satellites,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infrared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light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beams.</a:t>
            </a: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ct val="110000"/>
              </a:lnSpc>
              <a:spcBef>
                <a:spcPts val="51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world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(IT)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block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effective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communication.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drive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our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day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day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professional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personal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operations.</a:t>
            </a:r>
            <a:r>
              <a:rPr dirty="0" sz="1200" spc="-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acts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base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everything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most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important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solutions.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Below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points</a:t>
            </a:r>
            <a:r>
              <a:rPr dirty="0" sz="1200" spc="-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things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benefit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become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possible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effective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due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Provides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business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communication.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660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Streamline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communication.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Cost-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effective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sharing.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5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Improving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storage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efficiency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volume.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Cut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software.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Cut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hardware.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Utilizes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Centralized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Database.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5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Increase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efficiency.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Optimize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convenience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flexibility.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Allows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File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sharing.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sharing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peripherals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internet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access.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5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gaming.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Voice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IP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(VoIP).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Media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Server.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0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Centralized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administration,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meaningless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support.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60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Flexibility.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0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Allowing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sharing.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distributed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processing.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User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communication.</a:t>
            </a:r>
            <a:endParaRPr sz="1200">
              <a:latin typeface="Arial MT"/>
              <a:cs typeface="Arial MT"/>
            </a:endParaRPr>
          </a:p>
          <a:p>
            <a:pPr lvl="2" marL="469900" indent="-228600">
              <a:lnSpc>
                <a:spcPct val="100000"/>
              </a:lnSpc>
              <a:spcBef>
                <a:spcPts val="15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Overcoming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geographic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separation.</a:t>
            </a:r>
            <a:endParaRPr sz="1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10"/>
              </a:spcBef>
              <a:buClr>
                <a:srgbClr val="115C36"/>
              </a:buClr>
              <a:buFont typeface="Wingdings"/>
              <a:buChar char=""/>
            </a:pPr>
            <a:endParaRPr sz="1200">
              <a:latin typeface="Arial MT"/>
              <a:cs typeface="Arial MT"/>
            </a:endParaRPr>
          </a:p>
          <a:p>
            <a:pPr lvl="1" marL="351155" indent="-33845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Network</a:t>
            </a:r>
            <a:r>
              <a:rPr dirty="0" sz="1600" spc="-4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6600"/>
                </a:solidFill>
                <a:latin typeface="Arial MT"/>
                <a:cs typeface="Arial MT"/>
              </a:rPr>
              <a:t>Topologies</a:t>
            </a: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128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2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2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dirty="0" sz="1200" spc="2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various</a:t>
            </a:r>
            <a:r>
              <a:rPr dirty="0" sz="1200" spc="2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nodes,</a:t>
            </a:r>
            <a:r>
              <a:rPr dirty="0" sz="1200" spc="2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devices,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connections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2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are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physically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logically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arranged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relation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other.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Think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city,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road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map.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Just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many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ways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arrange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maintain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city—such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making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sure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avenues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boulevards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facilitate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passage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parts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town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getting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traffic—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several ways 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arrange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advantages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disadvantages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depending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needs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company,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certain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arrangements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give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greater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degree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connectivity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security.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9862" y="1974341"/>
            <a:ext cx="6507480" cy="0"/>
          </a:xfrm>
          <a:custGeom>
            <a:avLst/>
            <a:gdLst/>
            <a:ahLst/>
            <a:cxnLst/>
            <a:rect l="l" t="t" r="r" b="b"/>
            <a:pathLst>
              <a:path w="6507480" h="0">
                <a:moveTo>
                  <a:pt x="0" y="0"/>
                </a:moveTo>
                <a:lnTo>
                  <a:pt x="65074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862" y="8362950"/>
            <a:ext cx="6507480" cy="0"/>
          </a:xfrm>
          <a:custGeom>
            <a:avLst/>
            <a:gdLst/>
            <a:ahLst/>
            <a:cxnLst/>
            <a:rect l="l" t="t" r="r" b="b"/>
            <a:pathLst>
              <a:path w="6507480" h="0">
                <a:moveTo>
                  <a:pt x="0" y="0"/>
                </a:moveTo>
                <a:lnTo>
                  <a:pt x="65074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2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652" y="3737837"/>
            <a:ext cx="5197613" cy="968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676" y="7305825"/>
            <a:ext cx="4190459" cy="193249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941578"/>
            <a:ext cx="6771640" cy="2529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1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approaches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topology: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physical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logical.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Physical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name suggests, refers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physical connections and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interconnections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nodes 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network—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wires,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cables,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forth.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Logical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little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abstract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strategic,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referring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conceptual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understanding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arranged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way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is,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moves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it.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well-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topologies.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Point-to-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  <a:p>
            <a:pPr algn="just" marL="12700" marR="5715">
              <a:lnSpc>
                <a:spcPct val="109700"/>
              </a:lnSpc>
              <a:spcBef>
                <a:spcPts val="565"/>
              </a:spcBef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Point-to-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contain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exactly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such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computers,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switches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routers,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servers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back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back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piece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cable.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Often,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receiving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sending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vice-versa.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4886070"/>
            <a:ext cx="6776084" cy="226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9600"/>
              </a:lnSpc>
              <a:spcBef>
                <a:spcPts val="10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 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point-to-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 logically, then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they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 multiple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intermediate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devices.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unaware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underlying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connected directly.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Bus</a:t>
            </a:r>
            <a:r>
              <a:rPr dirty="0" sz="1400" spc="-1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case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cable.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may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problems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while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sending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time.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Therefore,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either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CSMA/CD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recognizes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 as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Master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solve the issue. It is one of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simple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forms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networking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does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affect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devices.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failure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make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stop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functioning.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6880" y="9329115"/>
            <a:ext cx="6773545" cy="43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Both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shared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channel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terminator.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direction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soon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reaches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extreme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terminator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removes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line.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701" y="3828613"/>
            <a:ext cx="3375159" cy="25889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3567" y="8068380"/>
            <a:ext cx="2849015" cy="18725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789844"/>
            <a:ext cx="6780530" cy="28968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Star</a:t>
            </a:r>
            <a:r>
              <a:rPr dirty="0" sz="1400" spc="-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9600"/>
              </a:lnSpc>
              <a:spcBef>
                <a:spcPts val="56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Star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central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device,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hub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device,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to-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connection.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is,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exists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hub.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hub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 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following: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Layer-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 such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 hub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repeater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Layer-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such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switch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bridge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Clr>
                <a:srgbClr val="115C36"/>
              </a:buClr>
              <a:buFont typeface="Wingdings"/>
              <a:buChar char=""/>
              <a:tabLst>
                <a:tab pos="469900" algn="l"/>
              </a:tabLst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Layer-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3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 such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router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gateway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715">
              <a:lnSpc>
                <a:spcPct val="110300"/>
              </a:lnSpc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hub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acts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hub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connectivity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fails.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takes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place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hub.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Star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 expensive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 one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host, only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required and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configuration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simple.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6593871"/>
            <a:ext cx="6774815" cy="12185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Ring</a:t>
            </a:r>
            <a:r>
              <a:rPr dirty="0" sz="14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9700"/>
              </a:lnSpc>
              <a:spcBef>
                <a:spcPts val="56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machine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exactly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machines,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creating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circular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structure.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When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tries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communicate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send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message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not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adjacent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travels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intermediate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existing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structure,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administrator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extra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cable.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571" y="2503931"/>
            <a:ext cx="3629798" cy="23776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5083" y="8145779"/>
            <a:ext cx="4011168" cy="21640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880617"/>
            <a:ext cx="6779259" cy="153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335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results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whole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ring. Thus,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 in the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failure.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methods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employ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backup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ring.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Mesh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point- 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3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3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3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3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3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3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3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3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to-point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few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only.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5071998"/>
            <a:ext cx="6777355" cy="293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Mesh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work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relays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direct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to-point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links.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technology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types: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Arial MT"/>
              <a:cs typeface="Arial MT"/>
            </a:endParaRPr>
          </a:p>
          <a:p>
            <a:pPr algn="just" marL="465455" marR="7620" indent="-226060">
              <a:lnSpc>
                <a:spcPct val="109600"/>
              </a:lnSpc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Full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Mesh: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 have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 the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Thus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new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n(n-1)/2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connections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required.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provides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reliable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structure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among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topologies.</a:t>
            </a:r>
            <a:endParaRPr sz="1200">
              <a:latin typeface="Arial MT"/>
              <a:cs typeface="Arial MT"/>
            </a:endParaRPr>
          </a:p>
          <a:p>
            <a:pPr algn="just" marL="465455" marR="7620" indent="-226060">
              <a:lnSpc>
                <a:spcPct val="109600"/>
              </a:lnSpc>
              <a:spcBef>
                <a:spcPts val="525"/>
              </a:spcBef>
              <a:buClr>
                <a:srgbClr val="115C36"/>
              </a:buClr>
              <a:buFont typeface="Wingdings"/>
              <a:buChar char="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Partially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Mesh: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host.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 to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arbitrary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fashion.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exists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we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provide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reliability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out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all.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Tree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marL="12700" marR="10795">
              <a:lnSpc>
                <a:spcPct val="109400"/>
              </a:lnSpc>
              <a:spcBef>
                <a:spcPts val="57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Hierarchical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common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form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use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presently.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imitates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extended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inherits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properties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774" y="4326261"/>
            <a:ext cx="5422716" cy="92931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291" y="6874061"/>
            <a:ext cx="4257384" cy="30784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1206753"/>
            <a:ext cx="6779259" cy="293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1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divides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levels/layers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Mainly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LANs,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bifurcated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three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lowermost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access-layer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attached.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middle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distribution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works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mediator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between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upper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lower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layer.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highest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core layer,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central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i.e.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root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tree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nodes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fork.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51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neighboring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them.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Similar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root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goes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down,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then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entire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suffers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even.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Though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Every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connection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serves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failing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divides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unreachable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segments.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Daisy</a:t>
            </a:r>
            <a:r>
              <a:rPr dirty="0" sz="14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Chain</a:t>
            </a:r>
            <a:endParaRPr sz="1400">
              <a:latin typeface="Arial"/>
              <a:cs typeface="Arial"/>
            </a:endParaRPr>
          </a:p>
          <a:p>
            <a:pPr algn="just" marL="12700" marR="11430">
              <a:lnSpc>
                <a:spcPct val="1100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2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connects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fashion.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Similar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2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2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are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2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only,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except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hosts.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Means,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hosts</a:t>
            </a:r>
            <a:r>
              <a:rPr dirty="0" sz="1200" spc="2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daisy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chain</a:t>
            </a:r>
            <a:r>
              <a:rPr dirty="0" sz="1200" spc="20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are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represents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5312536"/>
            <a:ext cx="6775450" cy="133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11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daisy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chain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represents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failure.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link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failure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splits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segments.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intermediate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host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works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immediate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hosts.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Hybrid</a:t>
            </a:r>
            <a:r>
              <a:rPr dirty="0" sz="14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Topology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9200"/>
              </a:lnSpc>
              <a:spcBef>
                <a:spcPts val="57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structure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whose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design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contains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said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hybrid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Hybrid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inherits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merits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demerits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incorporating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topologies.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760" y="7104519"/>
            <a:ext cx="1943035" cy="8867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6183" y="9371076"/>
            <a:ext cx="1653540" cy="9768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1081786"/>
            <a:ext cx="6778625" cy="6062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525">
              <a:lnSpc>
                <a:spcPct val="110300"/>
              </a:lnSpc>
              <a:spcBef>
                <a:spcPts val="9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above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picture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represents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arbitrarily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hybrid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topology.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combining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topologies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contain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attributes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Star,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Ring,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Bus,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Daisy-chain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topologies.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WANs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Dual-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Ring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connected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them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mostly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Star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topology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Internet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example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largest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Hybrid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1.3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What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is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Network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6600"/>
                </a:solidFill>
                <a:latin typeface="Arial MT"/>
                <a:cs typeface="Arial MT"/>
              </a:rPr>
              <a:t>Cabling?</a:t>
            </a: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10200"/>
              </a:lnSpc>
              <a:spcBef>
                <a:spcPts val="127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usually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moves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another.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several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commonly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LANs.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cases,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will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utilize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cable,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variety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types.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chosen for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related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network's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topology,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protocol,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size.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Understanding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characteristics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they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aspects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necessary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development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successful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following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sections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discuss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related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topics.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Unshielded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(UTP)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Cable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Shielded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(STP)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Cable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50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4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Optic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endParaRPr sz="1200">
              <a:latin typeface="Arial MT"/>
              <a:cs typeface="Arial MT"/>
            </a:endParaRPr>
          </a:p>
          <a:p>
            <a:pPr marL="464820" indent="-225425">
              <a:lnSpc>
                <a:spcPct val="100000"/>
              </a:lnSpc>
              <a:spcBef>
                <a:spcPts val="635"/>
              </a:spcBef>
              <a:buClr>
                <a:srgbClr val="115C36"/>
              </a:buClr>
              <a:buFont typeface="Wingdings"/>
              <a:buChar char=""/>
              <a:tabLst>
                <a:tab pos="464820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Installation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Guides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715">
              <a:lnSpc>
                <a:spcPct val="110000"/>
              </a:lnSpc>
              <a:spcBef>
                <a:spcPts val="5"/>
              </a:spcBef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Twisted</a:t>
            </a:r>
            <a:r>
              <a:rPr dirty="0" sz="12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pair</a:t>
            </a:r>
            <a:r>
              <a:rPr dirty="0" sz="12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cabling</a:t>
            </a:r>
            <a:r>
              <a:rPr dirty="0" sz="12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comes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varieties: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shielded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unshielded.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Unshielded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(UTP)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popular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generally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best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option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school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quality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UTP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vary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telephone-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grade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extremely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high-speed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four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inside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jacket.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inch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eliminate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interference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adjacent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pairs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electrical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devices.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tighter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twisting,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higher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supported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transmission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rate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foot.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8070341"/>
            <a:ext cx="6778625" cy="145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Unshielded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Twisted</a:t>
            </a:r>
            <a:r>
              <a:rPr dirty="0" sz="14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Pair</a:t>
            </a:r>
            <a:r>
              <a:rPr dirty="0" sz="14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Connector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unshielded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RJ-45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connector.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plastic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looks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like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telephone-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style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connector.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slot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allows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RJ-45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inserted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only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way.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RJ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Registered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Jack,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implying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follows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borrowed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telephone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industry.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designates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goes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pin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inside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connector.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19862" y="2394965"/>
            <a:ext cx="6507480" cy="0"/>
          </a:xfrm>
          <a:custGeom>
            <a:avLst/>
            <a:gdLst/>
            <a:ahLst/>
            <a:cxnLst/>
            <a:rect l="l" t="t" r="r" b="b"/>
            <a:pathLst>
              <a:path w="6507480" h="0">
                <a:moveTo>
                  <a:pt x="0" y="0"/>
                </a:moveTo>
                <a:lnTo>
                  <a:pt x="65074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774" y="7034626"/>
            <a:ext cx="2861709" cy="59898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36880" y="823372"/>
            <a:ext cx="6777355" cy="59937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Shielded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Twisted</a:t>
            </a:r>
            <a:r>
              <a:rPr dirty="0" sz="14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Pair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(STP)</a:t>
            </a:r>
            <a:r>
              <a:rPr dirty="0" sz="14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Cable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56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Although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UTP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least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expensive</a:t>
            </a:r>
            <a:r>
              <a:rPr dirty="0" sz="1200" spc="2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cable,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susceptible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radio</a:t>
            </a:r>
            <a:r>
              <a:rPr dirty="0" sz="1200" spc="2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29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electrical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frequency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(it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too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close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electric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motors,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fluorescent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lights,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etc.).</a:t>
            </a:r>
            <a:r>
              <a:rPr dirty="0" sz="12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you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must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place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environments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lots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potential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interference,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200" spc="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must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place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in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extremely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sensitive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environments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susceptible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electrical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current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UTP,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shielded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may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solution.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Shielded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extend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available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three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configurations: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Arial MT"/>
              <a:cs typeface="Arial MT"/>
            </a:endParaRPr>
          </a:p>
          <a:p>
            <a:pPr marL="465455" indent="-226060">
              <a:lnSpc>
                <a:spcPct val="100000"/>
              </a:lnSpc>
              <a:buAutoNum type="arabicParenR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individually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shielded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foil.</a:t>
            </a:r>
            <a:endParaRPr sz="1200">
              <a:latin typeface="Arial MT"/>
              <a:cs typeface="Arial MT"/>
            </a:endParaRPr>
          </a:p>
          <a:p>
            <a:pPr marL="465455" indent="-226060">
              <a:lnSpc>
                <a:spcPct val="100000"/>
              </a:lnSpc>
              <a:spcBef>
                <a:spcPts val="640"/>
              </a:spcBef>
              <a:buAutoNum type="arabicParenR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foil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braid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inside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jacket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covering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wires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(as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group).</a:t>
            </a:r>
            <a:endParaRPr sz="1200">
              <a:latin typeface="Arial MT"/>
              <a:cs typeface="Arial MT"/>
            </a:endParaRPr>
          </a:p>
          <a:p>
            <a:pPr marL="465455" marR="8890" indent="-226060">
              <a:lnSpc>
                <a:spcPct val="110000"/>
              </a:lnSpc>
              <a:spcBef>
                <a:spcPts val="515"/>
              </a:spcBef>
              <a:buAutoNum type="arabicParenR"/>
              <a:tabLst>
                <a:tab pos="465455" algn="l"/>
              </a:tabLst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individual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pair,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well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entire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group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wires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(referred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double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pair).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Coaxial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Cable</a:t>
            </a:r>
            <a:endParaRPr sz="1400">
              <a:latin typeface="Arial"/>
              <a:cs typeface="Arial"/>
            </a:endParaRPr>
          </a:p>
          <a:p>
            <a:pPr algn="just" marL="12700" marR="8255">
              <a:lnSpc>
                <a:spcPct val="110000"/>
              </a:lnSpc>
              <a:spcBef>
                <a:spcPts val="560"/>
              </a:spcBef>
            </a:pP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copper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conductor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its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center.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plastic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layer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provides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insulation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between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center</a:t>
            </a:r>
            <a:r>
              <a:rPr dirty="0" sz="1200" spc="2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conductor</a:t>
            </a:r>
            <a:r>
              <a:rPr dirty="0" sz="1200" spc="2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braided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metal</a:t>
            </a:r>
            <a:r>
              <a:rPr dirty="0" sz="1200" spc="2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shield.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metal</a:t>
            </a:r>
            <a:r>
              <a:rPr dirty="0" sz="1200" spc="2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shield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block</a:t>
            </a:r>
            <a:r>
              <a:rPr dirty="0" sz="1200" spc="2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25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outside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fluorescent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lights,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motors,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computers.</a:t>
            </a:r>
            <a:endParaRPr sz="1200">
              <a:latin typeface="Arial MT"/>
              <a:cs typeface="Arial MT"/>
            </a:endParaRPr>
          </a:p>
          <a:p>
            <a:pPr algn="just" marL="12700" marR="9525">
              <a:lnSpc>
                <a:spcPct val="109700"/>
              </a:lnSpc>
              <a:spcBef>
                <a:spcPts val="52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Although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 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difficult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install,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highly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resistant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interference.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addition,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support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greater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lengths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cable.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thick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coaxial.</a:t>
            </a: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ct val="110000"/>
              </a:lnSpc>
              <a:spcBef>
                <a:spcPts val="52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referred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thinnet.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10Base2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specifications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coaxial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carrying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Ethernet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signals.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approximate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segment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length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being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200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meters.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fact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segment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length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185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meters.</a:t>
            </a:r>
            <a:r>
              <a:rPr dirty="0" sz="1200" spc="1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Thin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been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popular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school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networks,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especially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networks.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3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36880" y="7914893"/>
            <a:ext cx="6777990" cy="2029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6985">
              <a:lnSpc>
                <a:spcPct val="110000"/>
              </a:lnSpc>
              <a:spcBef>
                <a:spcPts val="11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Thick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referred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thicknet.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10Base5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specifications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thick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coaxial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carrying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Ethernet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signals.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segment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length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being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500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meters.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Thick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extra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protective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plastic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cover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helps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keep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moisture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away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center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conductor.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makes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thick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2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choice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when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running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longer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lengths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bus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disadvantage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thick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does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easily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difficult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install.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Coaxial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585858"/>
                </a:solidFill>
                <a:latin typeface="Arial"/>
                <a:cs typeface="Arial"/>
              </a:rPr>
              <a:t>Cable</a:t>
            </a:r>
            <a:r>
              <a:rPr dirty="0" sz="12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585858"/>
                </a:solidFill>
                <a:latin typeface="Arial"/>
                <a:cs typeface="Arial"/>
              </a:rPr>
              <a:t>Connectors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9200"/>
              </a:lnSpc>
              <a:spcBef>
                <a:spcPts val="53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common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Bayonet-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Neill-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Concelman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(BNC)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adapters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available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BNC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including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T-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connector,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381" y="1583895"/>
            <a:ext cx="2473314" cy="7896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575" y="5532498"/>
            <a:ext cx="3219074" cy="79781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6880" y="941578"/>
            <a:ext cx="6774180" cy="630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1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barrel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connector,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terminator. Connectors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weakest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points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network.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avoid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problems</a:t>
            </a:r>
            <a:r>
              <a:rPr dirty="0" sz="12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your</a:t>
            </a:r>
            <a:r>
              <a:rPr dirty="0" sz="1200" spc="-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always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BNC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connectors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crimp,</a:t>
            </a:r>
            <a:r>
              <a:rPr dirty="0" sz="12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rather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screw,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onto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cable.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6880" y="2698749"/>
            <a:ext cx="6777990" cy="276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Fiber</a:t>
            </a:r>
            <a:r>
              <a:rPr dirty="0" sz="14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Optic</a:t>
            </a:r>
            <a:r>
              <a:rPr dirty="0" sz="1400" spc="-20" b="1">
                <a:solidFill>
                  <a:srgbClr val="006600"/>
                </a:solidFill>
                <a:latin typeface="Arial"/>
                <a:cs typeface="Arial"/>
              </a:rPr>
              <a:t> Cable</a:t>
            </a:r>
            <a:endParaRPr sz="1400">
              <a:latin typeface="Arial"/>
              <a:cs typeface="Arial"/>
            </a:endParaRPr>
          </a:p>
          <a:p>
            <a:pPr marL="12700" marR="125730">
              <a:lnSpc>
                <a:spcPct val="110300"/>
              </a:lnSpc>
              <a:spcBef>
                <a:spcPts val="124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optic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consists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 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center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glass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surrounded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several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layers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protective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materials.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transmits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light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rather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electronic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eliminating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problem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electrical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interference.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makes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ideal</a:t>
            </a:r>
            <a:r>
              <a:rPr dirty="0" sz="12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certain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environments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contain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amount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electrical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interference.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standard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connecting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buildings,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due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its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immunity</a:t>
            </a:r>
            <a:r>
              <a:rPr dirty="0" sz="12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effects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moisture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lighting.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1200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optic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ability</a:t>
            </a:r>
            <a:r>
              <a:rPr dirty="0" sz="1200" spc="1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transmit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signals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much</a:t>
            </a:r>
            <a:r>
              <a:rPr dirty="0" sz="1200" spc="1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longer</a:t>
            </a:r>
            <a:r>
              <a:rPr dirty="0" sz="1200" spc="1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distances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than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coaxial</a:t>
            </a:r>
            <a:r>
              <a:rPr dirty="0" sz="1200" spc="1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twisted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pairs.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capability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carry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vastly</a:t>
            </a:r>
            <a:r>
              <a:rPr dirty="0" sz="1200" spc="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greater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speeds.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200" spc="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capacity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broadens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possibilities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include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services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such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video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conferencing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interactive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services. The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cost of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optic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 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comparable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copper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cabling;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difficult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install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modify.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10BaseF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refers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specifications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optic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carrying</a:t>
            </a:r>
            <a:r>
              <a:rPr dirty="0" sz="1200" spc="1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Ethernet signals.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6880" y="6638925"/>
            <a:ext cx="6777990" cy="2945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715">
              <a:lnSpc>
                <a:spcPct val="109600"/>
              </a:lnSpc>
              <a:spcBef>
                <a:spcPts val="10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center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glass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plastic</a:t>
            </a:r>
            <a:r>
              <a:rPr dirty="0" sz="12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fibers.</a:t>
            </a:r>
            <a:r>
              <a:rPr dirty="0" sz="1200" spc="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plastic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coating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then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cushions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center,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Kevlar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fibers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help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strengthen</a:t>
            </a:r>
            <a:r>
              <a:rPr dirty="0" sz="1200" spc="1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1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prevent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breakage.</a:t>
            </a:r>
            <a:r>
              <a:rPr dirty="0" sz="1200" spc="9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outer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insulating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jacket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Teflon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2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PVC.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110100"/>
              </a:lnSpc>
              <a:spcBef>
                <a:spcPts val="51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common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fiber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mode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multimode.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Multimode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</a:t>
            </a:r>
            <a:r>
              <a:rPr dirty="0" sz="12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larger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diameter;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however,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both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cables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provide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bandwidth</a:t>
            </a:r>
            <a:r>
              <a:rPr dirty="0" sz="1200" spc="18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speeds.</a:t>
            </a:r>
            <a:r>
              <a:rPr dirty="0" sz="1200" spc="1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200" spc="1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mode</a:t>
            </a:r>
            <a:r>
              <a:rPr dirty="0" sz="1200" spc="1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can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provide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distance,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more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 expensive.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1.4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6600"/>
                </a:solidFill>
                <a:latin typeface="Arial MT"/>
                <a:cs typeface="Arial MT"/>
              </a:rPr>
              <a:t>Computer</a:t>
            </a:r>
            <a:r>
              <a:rPr dirty="0" sz="1600" spc="-35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6600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390"/>
              </a:spcBef>
            </a:pP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Personal</a:t>
            </a:r>
            <a:r>
              <a:rPr dirty="0" sz="1400" spc="-3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6600"/>
                </a:solidFill>
                <a:latin typeface="Arial"/>
                <a:cs typeface="Arial"/>
              </a:rPr>
              <a:t>Area</a:t>
            </a:r>
            <a:r>
              <a:rPr dirty="0" sz="14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algn="just" marL="12700" marR="10160">
              <a:lnSpc>
                <a:spcPct val="109600"/>
              </a:lnSpc>
              <a:spcBef>
                <a:spcPts val="565"/>
              </a:spcBef>
            </a:pP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formed</a:t>
            </a:r>
            <a:r>
              <a:rPr dirty="0" sz="12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around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person.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generally</a:t>
            </a:r>
            <a:r>
              <a:rPr dirty="0" sz="12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consists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2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computer,</a:t>
            </a:r>
            <a:r>
              <a:rPr dirty="0" sz="12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mobile,</a:t>
            </a:r>
            <a:r>
              <a:rPr dirty="0" sz="12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or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personal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digital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assistant.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PAN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200" spc="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establishing</a:t>
            </a:r>
            <a:r>
              <a:rPr dirty="0" sz="1200" spc="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communication</a:t>
            </a:r>
            <a:r>
              <a:rPr dirty="0" sz="1200" spc="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among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these</a:t>
            </a:r>
            <a:r>
              <a:rPr dirty="0" sz="12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personal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devices</a:t>
            </a:r>
            <a:r>
              <a:rPr dirty="0" sz="12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connecting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2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digital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network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 MT"/>
                <a:cs typeface="Arial MT"/>
              </a:rPr>
              <a:t>internet.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19862" y="8545829"/>
            <a:ext cx="6507480" cy="0"/>
          </a:xfrm>
          <a:custGeom>
            <a:avLst/>
            <a:gdLst/>
            <a:ahLst/>
            <a:cxnLst/>
            <a:rect l="l" t="t" r="r" b="b"/>
            <a:pathLst>
              <a:path w="6507480" h="0">
                <a:moveTo>
                  <a:pt x="0" y="0"/>
                </a:moveTo>
                <a:lnTo>
                  <a:pt x="65074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97256" y="10273784"/>
            <a:ext cx="3959860" cy="195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10" b="1">
                <a:solidFill>
                  <a:srgbClr val="084711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084711"/>
                </a:solidFill>
                <a:latin typeface="Arial"/>
                <a:cs typeface="Arial"/>
              </a:rPr>
              <a:t>support,</a:t>
            </a:r>
            <a:r>
              <a:rPr dirty="0" sz="1100" spc="-25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queries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084711"/>
                </a:solidFill>
                <a:latin typeface="Arial"/>
                <a:cs typeface="Arial"/>
              </a:rPr>
              <a:t>and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100" b="1">
                <a:solidFill>
                  <a:srgbClr val="084711"/>
                </a:solidFill>
                <a:latin typeface="Arial"/>
                <a:cs typeface="Arial"/>
              </a:rPr>
              <a:t>issues</a:t>
            </a:r>
            <a:r>
              <a:rPr dirty="0" sz="1100" spc="-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</a:rPr>
              <a:t>mail</a:t>
            </a:r>
            <a:r>
              <a:rPr dirty="0" sz="1100" spc="-2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84711"/>
                </a:solidFill>
                <a:latin typeface="Arial"/>
                <a:cs typeface="Arial"/>
              </a:rPr>
              <a:t>at:</a:t>
            </a:r>
            <a:r>
              <a:rPr dirty="0" sz="1100" spc="10" b="1">
                <a:solidFill>
                  <a:srgbClr val="084711"/>
                </a:solidFill>
                <a:latin typeface="Arial"/>
                <a:cs typeface="Arial"/>
              </a:rPr>
              <a:t> </a:t>
            </a:r>
            <a:r>
              <a:rPr dirty="0" sz="1100" spc="-80" b="1">
                <a:solidFill>
                  <a:srgbClr val="084711"/>
                </a:solidFill>
                <a:latin typeface="Arial"/>
                <a:cs typeface="Arial"/>
                <a:hlinkClick r:id="rId4"/>
              </a:rPr>
              <a:t>wileynxtsupport@wiley.com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Jeetu TU</dc:creator>
  <dcterms:created xsi:type="dcterms:W3CDTF">2024-04-17T05:18:21Z</dcterms:created>
  <dcterms:modified xsi:type="dcterms:W3CDTF">2024-04-17T05:18:21Z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2024-04-17T00:00:00Z</vt:filetime>
  </property>
  <property fmtid="{D5CDD505-2E9C-101B-9397-08002B2CF9AE}" pid="5" name="Producer">
    <vt:lpwstr>Microsoft® Word 2016</vt:lpwstr>
  </property>
</Properties>
</file>