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310" y="629158"/>
            <a:ext cx="1067937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5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62656" y="500888"/>
            <a:ext cx="6266687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310" y="1487804"/>
            <a:ext cx="10679379" cy="1650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mailto:habib@cse.green.edu.bd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jp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3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64235" cy="5690870"/>
          </a:xfrm>
          <a:custGeom>
            <a:avLst/>
            <a:gdLst/>
            <a:ahLst/>
            <a:cxnLst/>
            <a:rect l="l" t="t" r="r" b="b"/>
            <a:pathLst>
              <a:path w="864235" h="5690870">
                <a:moveTo>
                  <a:pt x="864108" y="0"/>
                </a:moveTo>
                <a:lnTo>
                  <a:pt x="90279" y="0"/>
                </a:lnTo>
                <a:lnTo>
                  <a:pt x="0" y="889"/>
                </a:lnTo>
                <a:lnTo>
                  <a:pt x="0" y="5690616"/>
                </a:lnTo>
                <a:lnTo>
                  <a:pt x="864108" y="9271"/>
                </a:lnTo>
                <a:lnTo>
                  <a:pt x="864108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20356" y="0"/>
            <a:ext cx="4772660" cy="6868159"/>
            <a:chOff x="7420356" y="0"/>
            <a:chExt cx="4772660" cy="6868159"/>
          </a:xfrm>
        </p:grpSpPr>
        <p:sp>
          <p:nvSpPr>
            <p:cNvPr id="4" name="object 4"/>
            <p:cNvSpPr/>
            <p:nvPr/>
          </p:nvSpPr>
          <p:spPr>
            <a:xfrm>
              <a:off x="9371076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9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24928" y="3681983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16" y="0"/>
                  </a:moveTo>
                  <a:lnTo>
                    <a:pt x="0" y="3176586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1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6850" y="0"/>
                  </a:moveTo>
                  <a:lnTo>
                    <a:pt x="2042483" y="0"/>
                  </a:lnTo>
                  <a:lnTo>
                    <a:pt x="0" y="6857996"/>
                  </a:lnTo>
                  <a:lnTo>
                    <a:pt x="3006850" y="6857996"/>
                  </a:lnTo>
                  <a:lnTo>
                    <a:pt x="3006850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4335" y="0"/>
              <a:ext cx="2588260" cy="6858000"/>
            </a:xfrm>
            <a:custGeom>
              <a:avLst/>
              <a:gdLst/>
              <a:ahLst/>
              <a:cxnLst/>
              <a:rect l="l" t="t" r="r" b="b"/>
              <a:pathLst>
                <a:path w="2588259" h="6858000">
                  <a:moveTo>
                    <a:pt x="2587664" y="0"/>
                  </a:moveTo>
                  <a:lnTo>
                    <a:pt x="0" y="0"/>
                  </a:lnTo>
                  <a:lnTo>
                    <a:pt x="1208190" y="6857996"/>
                  </a:lnTo>
                  <a:lnTo>
                    <a:pt x="2587664" y="6857996"/>
                  </a:lnTo>
                  <a:lnTo>
                    <a:pt x="2587664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2164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5" y="0"/>
                  </a:moveTo>
                  <a:lnTo>
                    <a:pt x="0" y="3809999"/>
                  </a:lnTo>
                  <a:lnTo>
                    <a:pt x="3259835" y="3809999"/>
                  </a:lnTo>
                  <a:lnTo>
                    <a:pt x="325983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790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61" y="0"/>
                  </a:moveTo>
                  <a:lnTo>
                    <a:pt x="0" y="0"/>
                  </a:lnTo>
                  <a:lnTo>
                    <a:pt x="2467620" y="6857996"/>
                  </a:lnTo>
                  <a:lnTo>
                    <a:pt x="2851161" y="6857996"/>
                  </a:lnTo>
                  <a:lnTo>
                    <a:pt x="2851161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8125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827" y="0"/>
                  </a:moveTo>
                  <a:lnTo>
                    <a:pt x="1018958" y="0"/>
                  </a:lnTo>
                  <a:lnTo>
                    <a:pt x="0" y="6857996"/>
                  </a:lnTo>
                  <a:lnTo>
                    <a:pt x="1290827" y="6857996"/>
                  </a:lnTo>
                  <a:lnTo>
                    <a:pt x="1290827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555619" y="2146503"/>
            <a:ext cx="39871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9350" algn="l"/>
              </a:tabLst>
            </a:pPr>
            <a:r>
              <a:rPr sz="5400" spc="-10" dirty="0"/>
              <a:t>Git	</a:t>
            </a:r>
            <a:r>
              <a:rPr sz="5400" dirty="0"/>
              <a:t>&amp;</a:t>
            </a:r>
            <a:r>
              <a:rPr sz="5400" spc="-85" dirty="0"/>
              <a:t> </a:t>
            </a:r>
            <a:r>
              <a:rPr sz="5400" spc="-10" dirty="0"/>
              <a:t>GitHub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468" y="500888"/>
            <a:ext cx="2171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0" dirty="0">
                <a:solidFill>
                  <a:srgbClr val="5FCAEE"/>
                </a:solidFill>
                <a:latin typeface="Trebuchet MS"/>
                <a:cs typeface="Trebuchet MS"/>
              </a:rPr>
              <a:t>R</a:t>
            </a:r>
            <a:r>
              <a:rPr sz="3600" spc="-5" dirty="0">
                <a:solidFill>
                  <a:srgbClr val="5FCAEE"/>
                </a:solidFill>
                <a:latin typeface="Trebuchet MS"/>
                <a:cs typeface="Trebuchet MS"/>
              </a:rPr>
              <a:t>ep</a:t>
            </a:r>
            <a:r>
              <a:rPr sz="3600" spc="5" dirty="0">
                <a:solidFill>
                  <a:srgbClr val="5FCAEE"/>
                </a:solidFill>
                <a:latin typeface="Trebuchet MS"/>
                <a:cs typeface="Trebuchet MS"/>
              </a:rPr>
              <a:t>o</a:t>
            </a:r>
            <a:r>
              <a:rPr sz="3600" dirty="0">
                <a:solidFill>
                  <a:srgbClr val="5FCAEE"/>
                </a:solidFill>
                <a:latin typeface="Trebuchet MS"/>
                <a:cs typeface="Trebuchet MS"/>
              </a:rPr>
              <a:t>sito</a:t>
            </a:r>
            <a:r>
              <a:rPr sz="3600" spc="10" dirty="0">
                <a:solidFill>
                  <a:srgbClr val="5FCAEE"/>
                </a:solidFill>
                <a:latin typeface="Trebuchet MS"/>
                <a:cs typeface="Trebuchet MS"/>
              </a:rPr>
              <a:t>r</a:t>
            </a:r>
            <a:r>
              <a:rPr sz="3600" dirty="0">
                <a:solidFill>
                  <a:srgbClr val="5FCAEE"/>
                </a:solidFill>
                <a:latin typeface="Trebuchet MS"/>
                <a:cs typeface="Trebuchet MS"/>
              </a:rPr>
              <a:t>y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297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Contd..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423" y="1528572"/>
            <a:ext cx="10463784" cy="47838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7447" y="2477846"/>
            <a:ext cx="456565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b="1" spc="-35" dirty="0">
                <a:solidFill>
                  <a:srgbClr val="006FC0"/>
                </a:solidFill>
                <a:latin typeface="Trebuchet MS"/>
                <a:cs typeface="Trebuchet MS"/>
              </a:rPr>
              <a:t>Practical</a:t>
            </a:r>
            <a:endParaRPr sz="8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725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Initialization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498219"/>
            <a:ext cx="6954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Create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folder in any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directory.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For example,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created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folder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named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“Coffee”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my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desktop.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65847" y="731519"/>
            <a:ext cx="4897120" cy="2924810"/>
            <a:chOff x="7165847" y="731519"/>
            <a:chExt cx="4897120" cy="29248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40267" y="731519"/>
              <a:ext cx="3558539" cy="16459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5847" y="2407919"/>
              <a:ext cx="4896611" cy="124815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65847" y="3794759"/>
            <a:ext cx="4849367" cy="104698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44128" y="4922520"/>
            <a:ext cx="2750820" cy="113080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56310" y="2853944"/>
            <a:ext cx="2973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Then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open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Git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Bash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here.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6310" y="4060063"/>
            <a:ext cx="4206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Then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type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“git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init”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initialization.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6310" y="5325617"/>
            <a:ext cx="509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Now you can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“.git” folder in you “Coffee”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directory.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914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Trebuchet MS"/>
                <a:cs typeface="Trebuchet MS"/>
              </a:rPr>
              <a:t>Configuration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26835" y="1328927"/>
            <a:ext cx="6265545" cy="1915795"/>
            <a:chOff x="5926835" y="1328927"/>
            <a:chExt cx="6265545" cy="1915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6835" y="1328927"/>
              <a:ext cx="6265164" cy="12649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1907" y="1523999"/>
              <a:ext cx="5893308" cy="6766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1907" y="2633472"/>
              <a:ext cx="5940551" cy="61112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170419" y="4407408"/>
            <a:ext cx="5021580" cy="1659889"/>
            <a:chOff x="7170419" y="4407408"/>
            <a:chExt cx="5021580" cy="1659889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0419" y="4407408"/>
              <a:ext cx="5021580" cy="11978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65491" y="4602480"/>
              <a:ext cx="4567428" cy="609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67599" y="5481828"/>
              <a:ext cx="3249168" cy="58521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56310" y="1371473"/>
            <a:ext cx="6265545" cy="425386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114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set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username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17AFE3"/>
                </a:solidFill>
                <a:latin typeface="Trebuchet MS"/>
                <a:cs typeface="Trebuchet MS"/>
              </a:rPr>
              <a:t>globally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git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config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--global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user.name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“nayan”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114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set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email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17AFE3"/>
                </a:solidFill>
                <a:latin typeface="Trebuchet MS"/>
                <a:cs typeface="Trebuchet MS"/>
              </a:rPr>
              <a:t>globally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git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config --global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user.email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  <a:hlinkClick r:id="rId8"/>
              </a:rPr>
              <a:t>“habib@cse.green.edu.b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d”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rebuchet MS"/>
              <a:cs typeface="Trebuchet MS"/>
            </a:endParaRPr>
          </a:p>
          <a:p>
            <a:pPr marL="469900" marR="2336800" indent="-457200">
              <a:lnSpc>
                <a:spcPct val="146100"/>
              </a:lnSpc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114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set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username and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email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17AFE3"/>
                </a:solidFill>
                <a:latin typeface="Trebuchet MS"/>
                <a:cs typeface="Trebuchet MS"/>
              </a:rPr>
              <a:t>locally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git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config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user.name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“nayan”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git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config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user.email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  <a:hlinkClick r:id="rId8"/>
              </a:rPr>
              <a:t>“habib@cse.green.edu.bd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”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Now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type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“git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config --list” to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show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your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configuration.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326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Commands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32220" y="1328927"/>
            <a:ext cx="5081270" cy="1264920"/>
            <a:chOff x="6332220" y="1328927"/>
            <a:chExt cx="5081270" cy="12649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32220" y="1328927"/>
              <a:ext cx="5081016" cy="12649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7292" y="1523999"/>
              <a:ext cx="4492752" cy="676655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930396" y="2644139"/>
            <a:ext cx="8261984" cy="4213860"/>
            <a:chOff x="3930396" y="2644139"/>
            <a:chExt cx="8261984" cy="42138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09944" y="2644139"/>
              <a:ext cx="5728715" cy="13655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0396" y="4014215"/>
              <a:ext cx="8261604" cy="284378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5468" y="4209287"/>
              <a:ext cx="7909559" cy="245211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56310" y="1371473"/>
            <a:ext cx="4192904" cy="2434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695960" indent="-457200">
              <a:lnSpc>
                <a:spcPct val="1462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114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clear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your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screen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just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type: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clear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Let’s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create two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files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“Coffee”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dir.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  <a:tabLst>
                <a:tab pos="8121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cold.txt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8121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hot.txt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6310" y="4949240"/>
            <a:ext cx="1432560" cy="82740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R="24765" algn="r">
              <a:lnSpc>
                <a:spcPct val="100000"/>
              </a:lnSpc>
              <a:spcBef>
                <a:spcPts val="1095"/>
              </a:spcBef>
              <a:tabLst>
                <a:tab pos="3422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Now</a:t>
            </a: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type:</a:t>
            </a:r>
            <a:endParaRPr sz="18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994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git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326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371473"/>
            <a:ext cx="2854325" cy="82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462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Let’s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add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command: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git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add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cold.txt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74108" y="1222247"/>
            <a:ext cx="7428230" cy="4418330"/>
            <a:chOff x="4674108" y="1222247"/>
            <a:chExt cx="7428230" cy="44183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1696" y="1222247"/>
              <a:ext cx="4427220" cy="14112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6768" y="1417319"/>
              <a:ext cx="3838955" cy="8229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4108" y="2439923"/>
              <a:ext cx="7427976" cy="32004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9180" y="2634995"/>
              <a:ext cx="6839711" cy="261213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56310" y="3067939"/>
            <a:ext cx="1432560" cy="82740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R="24765" algn="r">
              <a:lnSpc>
                <a:spcPct val="100000"/>
              </a:lnSpc>
              <a:spcBef>
                <a:spcPts val="1095"/>
              </a:spcBef>
              <a:tabLst>
                <a:tab pos="3422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Now</a:t>
            </a: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type:</a:t>
            </a:r>
            <a:endParaRPr sz="18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994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git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326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371473"/>
            <a:ext cx="3966845" cy="2523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46200"/>
              </a:lnSpc>
              <a:spcBef>
                <a:spcPts val="100"/>
              </a:spcBef>
              <a:tabLst>
                <a:tab pos="354965" algn="l"/>
                <a:tab pos="1808480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Add all files using single command: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git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add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--all	or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git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add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rebuchet MS"/>
              <a:cs typeface="Trebuchet MS"/>
            </a:endParaRPr>
          </a:p>
          <a:p>
            <a:pPr marR="2558415" algn="r">
              <a:lnSpc>
                <a:spcPct val="100000"/>
              </a:lnSpc>
              <a:tabLst>
                <a:tab pos="3422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Now</a:t>
            </a: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type:</a:t>
            </a:r>
            <a:endParaRPr sz="1800">
              <a:latin typeface="Trebuchet MS"/>
              <a:cs typeface="Trebuchet MS"/>
            </a:endParaRPr>
          </a:p>
          <a:p>
            <a:pPr marR="2538730" algn="r">
              <a:lnSpc>
                <a:spcPct val="100000"/>
              </a:lnSpc>
              <a:spcBef>
                <a:spcPts val="994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git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80788" y="1136903"/>
            <a:ext cx="7411720" cy="5191125"/>
            <a:chOff x="4780788" y="1136903"/>
            <a:chExt cx="7411720" cy="51911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7723" y="1949195"/>
              <a:ext cx="3153155" cy="8534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2964" y="1136903"/>
              <a:ext cx="3122676" cy="8229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0788" y="3112008"/>
              <a:ext cx="7411211" cy="32156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75860" y="3307080"/>
              <a:ext cx="6839711" cy="262737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97723" y="2891027"/>
              <a:ext cx="3153155" cy="70713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12964" y="2225039"/>
              <a:ext cx="3122676" cy="6766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4585" y="2570480"/>
            <a:ext cx="4910455" cy="1657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700" b="1" dirty="0">
                <a:latin typeface="Trebuchet MS"/>
                <a:cs typeface="Trebuchet MS"/>
              </a:rPr>
              <a:t>Commit</a:t>
            </a:r>
            <a:endParaRPr sz="10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6694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rebuchet MS"/>
                <a:cs typeface="Trebuchet MS"/>
              </a:rPr>
              <a:t>Co</a:t>
            </a:r>
            <a:r>
              <a:rPr b="1" spc="5" dirty="0">
                <a:latin typeface="Trebuchet MS"/>
                <a:cs typeface="Trebuchet MS"/>
              </a:rPr>
              <a:t>m</a:t>
            </a:r>
            <a:r>
              <a:rPr b="1" spc="-5" dirty="0">
                <a:latin typeface="Trebuchet MS"/>
                <a:cs typeface="Trebuchet MS"/>
              </a:rPr>
              <a:t>m</a:t>
            </a:r>
            <a:r>
              <a:rPr b="1" spc="5" dirty="0">
                <a:latin typeface="Trebuchet MS"/>
                <a:cs typeface="Trebuchet MS"/>
              </a:rPr>
              <a:t>i</a:t>
            </a:r>
            <a:r>
              <a:rPr b="1" dirty="0">
                <a:latin typeface="Trebuchet MS"/>
                <a:cs typeface="Trebuchet MS"/>
              </a:rPr>
              <a:t>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05500" y="1328927"/>
            <a:ext cx="6062980" cy="3815079"/>
            <a:chOff x="5905500" y="1328927"/>
            <a:chExt cx="6062980" cy="38150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65748" y="1328927"/>
              <a:ext cx="5602224" cy="12649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0819" y="1523999"/>
              <a:ext cx="5013960" cy="6766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5500" y="2496311"/>
              <a:ext cx="5757672" cy="140665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41236" y="3794760"/>
              <a:ext cx="4953000" cy="13487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36308" y="3989832"/>
              <a:ext cx="4364736" cy="76047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56310" y="1371473"/>
            <a:ext cx="5628005" cy="396557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Staging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area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Local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repo: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git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commit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–m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“Added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two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files”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850">
              <a:latin typeface="Trebuchet MS"/>
              <a:cs typeface="Trebuchet MS"/>
            </a:endParaRPr>
          </a:p>
          <a:p>
            <a:pPr marR="4220210" algn="r">
              <a:lnSpc>
                <a:spcPct val="100000"/>
              </a:lnSpc>
              <a:tabLst>
                <a:tab pos="3422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Now</a:t>
            </a: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type:</a:t>
            </a:r>
            <a:endParaRPr sz="1800">
              <a:latin typeface="Trebuchet MS"/>
              <a:cs typeface="Trebuchet MS"/>
            </a:endParaRPr>
          </a:p>
          <a:p>
            <a:pPr marR="4199890" algn="r">
              <a:lnSpc>
                <a:spcPct val="100000"/>
              </a:lnSpc>
              <a:spcBef>
                <a:spcPts val="994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git</a:t>
            </a: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Let’s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commit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again: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812165" algn="l"/>
              </a:tabLst>
            </a:pPr>
            <a:r>
              <a:rPr sz="1450" spc="-145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First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create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file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“chocolate.txt”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“Coffee”.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  <a:tabLst>
                <a:tab pos="8121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Now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add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file.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8121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Then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commit.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05711" y="4899659"/>
            <a:ext cx="8315325" cy="1750060"/>
            <a:chOff x="1505711" y="4899659"/>
            <a:chExt cx="8315325" cy="175006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74991" y="4899659"/>
              <a:ext cx="2645663" cy="58369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05711" y="5390387"/>
              <a:ext cx="5385816" cy="12588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6694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rebuchet MS"/>
                <a:cs typeface="Trebuchet MS"/>
              </a:rPr>
              <a:t>Co</a:t>
            </a:r>
            <a:r>
              <a:rPr b="1" spc="5" dirty="0">
                <a:latin typeface="Trebuchet MS"/>
                <a:cs typeface="Trebuchet MS"/>
              </a:rPr>
              <a:t>m</a:t>
            </a:r>
            <a:r>
              <a:rPr b="1" spc="-5" dirty="0">
                <a:latin typeface="Trebuchet MS"/>
                <a:cs typeface="Trebuchet MS"/>
              </a:rPr>
              <a:t>m</a:t>
            </a:r>
            <a:r>
              <a:rPr b="1" spc="5" dirty="0">
                <a:latin typeface="Trebuchet MS"/>
                <a:cs typeface="Trebuchet MS"/>
              </a:rPr>
              <a:t>i</a:t>
            </a:r>
            <a:r>
              <a:rPr b="1" dirty="0">
                <a:latin typeface="Trebuchet MS"/>
                <a:cs typeface="Trebuchet MS"/>
              </a:rPr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9208" y="2130298"/>
            <a:ext cx="2501265" cy="827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461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229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 show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mm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it: 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git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log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25467" y="655319"/>
            <a:ext cx="8067040" cy="5611495"/>
            <a:chOff x="4125467" y="655319"/>
            <a:chExt cx="8067040" cy="56114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25467" y="655319"/>
              <a:ext cx="8066532" cy="40446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0539" y="850392"/>
              <a:ext cx="7586471" cy="34564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79591" y="4712207"/>
              <a:ext cx="5759196" cy="155448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56310" y="5004105"/>
            <a:ext cx="2656840" cy="827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461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Another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way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[Simple]: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git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log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--oneline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052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Outcom</a:t>
            </a:r>
            <a:r>
              <a:rPr spc="10" dirty="0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9" y="1776425"/>
            <a:ext cx="165417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Trebuchet MS"/>
                <a:cs typeface="Trebuchet MS"/>
              </a:rPr>
              <a:t>Commit</a:t>
            </a:r>
            <a:endParaRPr sz="24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Trebuchet MS"/>
                <a:cs typeface="Trebuchet MS"/>
              </a:rPr>
              <a:t>Push</a:t>
            </a:r>
            <a:endParaRPr sz="24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Trebuchet MS"/>
                <a:cs typeface="Trebuchet MS"/>
              </a:rPr>
              <a:t>Pull</a:t>
            </a:r>
            <a:endParaRPr sz="24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Trebuchet MS"/>
                <a:cs typeface="Trebuchet MS"/>
              </a:rPr>
              <a:t>Clone</a:t>
            </a:r>
            <a:endParaRPr sz="24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Trebuchet MS"/>
                <a:cs typeface="Trebuchet MS"/>
              </a:rPr>
              <a:t>Fetch</a:t>
            </a:r>
            <a:endParaRPr sz="24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Trebuchet MS"/>
                <a:cs typeface="Trebuchet MS"/>
              </a:rPr>
              <a:t>Merge</a:t>
            </a:r>
            <a:endParaRPr sz="24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Trebuchet MS"/>
                <a:cs typeface="Trebuchet MS"/>
              </a:rPr>
              <a:t>Diff</a:t>
            </a:r>
            <a:endParaRPr sz="24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Trebuchet MS"/>
                <a:cs typeface="Trebuchet MS"/>
              </a:rPr>
              <a:t>Branching</a:t>
            </a:r>
            <a:endParaRPr sz="24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Trebuchet MS"/>
                <a:cs typeface="Trebuchet MS"/>
              </a:rPr>
              <a:t>Git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GUI</a:t>
            </a:r>
            <a:endParaRPr sz="24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Trebuchet MS"/>
                <a:cs typeface="Trebuchet MS"/>
              </a:rPr>
              <a:t>Fork</a:t>
            </a:r>
            <a:endParaRPr sz="24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Trebuchet MS"/>
                <a:cs typeface="Trebuchet MS"/>
              </a:rPr>
              <a:t>.gitignore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6694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rebuchet MS"/>
                <a:cs typeface="Trebuchet MS"/>
              </a:rPr>
              <a:t>Co</a:t>
            </a:r>
            <a:r>
              <a:rPr b="1" spc="5" dirty="0">
                <a:latin typeface="Trebuchet MS"/>
                <a:cs typeface="Trebuchet MS"/>
              </a:rPr>
              <a:t>m</a:t>
            </a:r>
            <a:r>
              <a:rPr b="1" spc="-5" dirty="0">
                <a:latin typeface="Trebuchet MS"/>
                <a:cs typeface="Trebuchet MS"/>
              </a:rPr>
              <a:t>m</a:t>
            </a:r>
            <a:r>
              <a:rPr b="1" spc="5" dirty="0">
                <a:latin typeface="Trebuchet MS"/>
                <a:cs typeface="Trebuchet MS"/>
              </a:rPr>
              <a:t>i</a:t>
            </a:r>
            <a:r>
              <a:rPr b="1" dirty="0">
                <a:latin typeface="Trebuchet MS"/>
                <a:cs typeface="Trebuchet MS"/>
              </a:rPr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498219"/>
            <a:ext cx="4215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Let’s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write something in cold.txt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file.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36591" y="554736"/>
            <a:ext cx="6817359" cy="3287395"/>
            <a:chOff x="4736591" y="554736"/>
            <a:chExt cx="6817359" cy="32873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5955" y="554736"/>
              <a:ext cx="4331208" cy="17434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1027" y="749807"/>
              <a:ext cx="3742944" cy="115519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6591" y="2042160"/>
              <a:ext cx="6816852" cy="179984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56310" y="2467483"/>
            <a:ext cx="5317490" cy="286956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R="3909695" algn="r">
              <a:lnSpc>
                <a:spcPct val="100000"/>
              </a:lnSpc>
              <a:spcBef>
                <a:spcPts val="1095"/>
              </a:spcBef>
              <a:tabLst>
                <a:tab pos="3422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Now</a:t>
            </a: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type:</a:t>
            </a:r>
            <a:endParaRPr sz="1800">
              <a:latin typeface="Trebuchet MS"/>
              <a:cs typeface="Trebuchet MS"/>
            </a:endParaRPr>
          </a:p>
          <a:p>
            <a:pPr marR="3889375" algn="r">
              <a:lnSpc>
                <a:spcPct val="100000"/>
              </a:lnSpc>
              <a:spcBef>
                <a:spcPts val="994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git</a:t>
            </a: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Let’s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commit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again: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812165" algn="l"/>
              </a:tabLst>
            </a:pPr>
            <a:r>
              <a:rPr sz="1450" spc="-145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Add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changed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file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[cold.txt].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8121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Then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commit.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  <a:tabLst>
                <a:tab pos="8121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Now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git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log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command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show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commits.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55535" y="4120896"/>
            <a:ext cx="2645664" cy="58369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06183" y="4985003"/>
            <a:ext cx="5385816" cy="138226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4585" y="2570480"/>
            <a:ext cx="5999480" cy="1657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700" b="1" dirty="0">
                <a:latin typeface="Trebuchet MS"/>
                <a:cs typeface="Trebuchet MS"/>
              </a:rPr>
              <a:t>Checkout</a:t>
            </a:r>
            <a:endParaRPr sz="10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0345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rebuchet MS"/>
                <a:cs typeface="Trebuchet MS"/>
              </a:rPr>
              <a:t>Checkout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371473"/>
            <a:ext cx="6289040" cy="443865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Let’s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need to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go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back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our previous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version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cold.txt.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that?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Yes,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It’s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simple.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Just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checkout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command.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229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 do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this.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8121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First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log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commits.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812165" algn="l"/>
              </a:tabLst>
            </a:pPr>
            <a:r>
              <a:rPr sz="1450" spc="-145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Then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use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checkout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commit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id.</a:t>
            </a:r>
            <a:endParaRPr sz="1800">
              <a:latin typeface="Trebuchet MS"/>
              <a:cs typeface="Trebuchet MS"/>
            </a:endParaRPr>
          </a:p>
          <a:p>
            <a:pPr marL="812165" marR="1673860" indent="-342900">
              <a:lnSpc>
                <a:spcPct val="100000"/>
              </a:lnSpc>
              <a:spcBef>
                <a:spcPts val="1015"/>
              </a:spcBef>
              <a:tabLst>
                <a:tab pos="8121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You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that you cold.txt file got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empty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again.</a:t>
            </a:r>
            <a:endParaRPr sz="1800">
              <a:latin typeface="Trebuchet MS"/>
              <a:cs typeface="Trebuchet MS"/>
            </a:endParaRPr>
          </a:p>
          <a:p>
            <a:pPr marL="812165" marR="1925320" indent="-342900">
              <a:lnSpc>
                <a:spcPct val="100000"/>
              </a:lnSpc>
              <a:spcBef>
                <a:spcPts val="994"/>
              </a:spcBef>
              <a:tabLst>
                <a:tab pos="8121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Note: we are not in master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branch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now.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2432" y="2983992"/>
            <a:ext cx="6449567" cy="12451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4308" y="4399788"/>
            <a:ext cx="5385816" cy="130149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618488" y="6138670"/>
            <a:ext cx="8844280" cy="623570"/>
            <a:chOff x="1618488" y="6138670"/>
            <a:chExt cx="8844280" cy="62357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8488" y="6138670"/>
              <a:ext cx="8249411" cy="62331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742169" y="6351269"/>
              <a:ext cx="710565" cy="317500"/>
            </a:xfrm>
            <a:custGeom>
              <a:avLst/>
              <a:gdLst/>
              <a:ahLst/>
              <a:cxnLst/>
              <a:rect l="l" t="t" r="r" b="b"/>
              <a:pathLst>
                <a:path w="710565" h="317500">
                  <a:moveTo>
                    <a:pt x="158496" y="0"/>
                  </a:moveTo>
                  <a:lnTo>
                    <a:pt x="0" y="158495"/>
                  </a:lnTo>
                  <a:lnTo>
                    <a:pt x="158496" y="316991"/>
                  </a:lnTo>
                  <a:lnTo>
                    <a:pt x="158496" y="237743"/>
                  </a:lnTo>
                  <a:lnTo>
                    <a:pt x="710183" y="237743"/>
                  </a:lnTo>
                  <a:lnTo>
                    <a:pt x="710183" y="79247"/>
                  </a:lnTo>
                  <a:lnTo>
                    <a:pt x="158496" y="79247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42169" y="6351269"/>
              <a:ext cx="710565" cy="317500"/>
            </a:xfrm>
            <a:custGeom>
              <a:avLst/>
              <a:gdLst/>
              <a:ahLst/>
              <a:cxnLst/>
              <a:rect l="l" t="t" r="r" b="b"/>
              <a:pathLst>
                <a:path w="710565" h="317500">
                  <a:moveTo>
                    <a:pt x="0" y="158495"/>
                  </a:moveTo>
                  <a:lnTo>
                    <a:pt x="158496" y="0"/>
                  </a:lnTo>
                  <a:lnTo>
                    <a:pt x="158496" y="79247"/>
                  </a:lnTo>
                  <a:lnTo>
                    <a:pt x="710183" y="79247"/>
                  </a:lnTo>
                  <a:lnTo>
                    <a:pt x="710183" y="237743"/>
                  </a:lnTo>
                  <a:lnTo>
                    <a:pt x="158496" y="237743"/>
                  </a:lnTo>
                  <a:lnTo>
                    <a:pt x="158496" y="316991"/>
                  </a:lnTo>
                  <a:lnTo>
                    <a:pt x="0" y="158495"/>
                  </a:lnTo>
                  <a:close/>
                </a:path>
              </a:pathLst>
            </a:custGeom>
            <a:ln w="19812">
              <a:solidFill>
                <a:srgbClr val="4494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0345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rebuchet MS"/>
                <a:cs typeface="Trebuchet MS"/>
              </a:rPr>
              <a:t>Checkout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498219"/>
            <a:ext cx="5903595" cy="1468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Let’s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use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git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log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again.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You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see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there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are only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two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commits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exist.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you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switch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one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commit-ids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?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3280" y="1235963"/>
            <a:ext cx="4683252" cy="11750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310" y="3734180"/>
            <a:ext cx="1687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try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Wingdings"/>
                <a:cs typeface="Wingdings"/>
              </a:rPr>
              <a:t>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310" y="4716017"/>
            <a:ext cx="3716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Let’s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back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our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master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branch.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75859" y="4664964"/>
            <a:ext cx="6780276" cy="95097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3747" y="2570480"/>
            <a:ext cx="2312670" cy="1657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700" b="1" dirty="0">
                <a:latin typeface="Trebuchet MS"/>
                <a:cs typeface="Trebuchet MS"/>
              </a:rPr>
              <a:t>Diff</a:t>
            </a:r>
            <a:endParaRPr sz="10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794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rebuchet MS"/>
                <a:cs typeface="Trebuchet MS"/>
              </a:rPr>
              <a:t>Diff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498219"/>
            <a:ext cx="6383020" cy="4008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Let’s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compare two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files.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have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git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diff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command.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229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 do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this.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8121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First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add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some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text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chocolate.txt.</a:t>
            </a:r>
            <a:endParaRPr sz="1800">
              <a:latin typeface="Trebuchet MS"/>
              <a:cs typeface="Trebuchet MS"/>
            </a:endParaRPr>
          </a:p>
          <a:p>
            <a:pPr marL="812165" marR="2275840" indent="-342900">
              <a:lnSpc>
                <a:spcPct val="100000"/>
              </a:lnSpc>
              <a:spcBef>
                <a:spcPts val="1000"/>
              </a:spcBef>
              <a:tabLst>
                <a:tab pos="8121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You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can use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git status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show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if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chocolate.txt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changes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not.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8121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Then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use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git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diff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comman.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8121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You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changes.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812165" marR="1864995" indent="-342900">
              <a:lnSpc>
                <a:spcPct val="100000"/>
              </a:lnSpc>
              <a:spcBef>
                <a:spcPts val="1730"/>
              </a:spcBef>
              <a:tabLst>
                <a:tab pos="8121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Note: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git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diff always works between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latest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changes.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2308" y="2151888"/>
            <a:ext cx="6544056" cy="19994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9279" y="4267200"/>
            <a:ext cx="6006083" cy="236829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794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rebuchet MS"/>
                <a:cs typeface="Trebuchet MS"/>
              </a:rPr>
              <a:t>Diff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470786"/>
            <a:ext cx="604710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114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show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changes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particular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commit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you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git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ts val="2050"/>
              </a:lnSpc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show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commit-id.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755" y="2221992"/>
            <a:ext cx="7629144" cy="430987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794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rebuchet MS"/>
                <a:cs typeface="Trebuchet MS"/>
              </a:rPr>
              <a:t>Diff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498219"/>
            <a:ext cx="6336030" cy="1650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haven’t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add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updated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chocolate.txt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file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yet.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Just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add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file.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commit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it.</a:t>
            </a:r>
            <a:endParaRPr sz="18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Now we again added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some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text in chocolate.txt file.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Then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add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commit it.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git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log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you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like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this.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1991" y="2479548"/>
            <a:ext cx="6097523" cy="15849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310" y="3875913"/>
            <a:ext cx="5140960" cy="1376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Now we want 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show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differences between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two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chocolate.txt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files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[previous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current].</a:t>
            </a:r>
            <a:endParaRPr sz="1800">
              <a:latin typeface="Trebuchet MS"/>
              <a:cs typeface="Trebuchet MS"/>
            </a:endParaRPr>
          </a:p>
          <a:p>
            <a:pPr marL="926465" marR="380365" indent="-914400">
              <a:lnSpc>
                <a:spcPct val="146100"/>
              </a:lnSpc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114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git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diff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with two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commit-ids.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git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diff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id1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id2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9235" y="4427218"/>
            <a:ext cx="6003036" cy="231648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794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rebuchet MS"/>
                <a:cs typeface="Trebuchet MS"/>
              </a:rPr>
              <a:t>Diff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498219"/>
            <a:ext cx="5786120" cy="3890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What if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we want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differences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staged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section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ie.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Afer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adding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before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commit.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Use: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git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diff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--staged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229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thi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s:</a:t>
            </a:r>
            <a:endParaRPr sz="1800">
              <a:latin typeface="Trebuchet MS"/>
              <a:cs typeface="Trebuchet MS"/>
            </a:endParaRPr>
          </a:p>
          <a:p>
            <a:pPr marL="756285" marR="592455" indent="-287020" algn="just">
              <a:lnSpc>
                <a:spcPct val="100000"/>
              </a:lnSpc>
              <a:spcBef>
                <a:spcPts val="1005"/>
              </a:spcBef>
            </a:pPr>
            <a:r>
              <a:rPr sz="1250" spc="-10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250" spc="-9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Update</a:t>
            </a:r>
            <a:r>
              <a:rPr sz="16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chocolate.txt</a:t>
            </a:r>
            <a:r>
              <a:rPr sz="16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again.</a:t>
            </a:r>
            <a:r>
              <a:rPr sz="16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sz="1600" b="1" dirty="0">
                <a:solidFill>
                  <a:srgbClr val="404040"/>
                </a:solidFill>
                <a:latin typeface="Trebuchet MS"/>
                <a:cs typeface="Trebuchet MS"/>
              </a:rPr>
              <a:t> git</a:t>
            </a:r>
            <a:r>
              <a:rPr sz="1600" b="1" spc="4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diff</a:t>
            </a:r>
            <a:r>
              <a:rPr sz="1600" b="1" spc="4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6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show</a:t>
            </a:r>
            <a:r>
              <a:rPr sz="16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changes.</a:t>
            </a:r>
            <a:endParaRPr sz="1600">
              <a:latin typeface="Trebuchet MS"/>
              <a:cs typeface="Trebuchet MS"/>
            </a:endParaRPr>
          </a:p>
          <a:p>
            <a:pPr marL="756285" marR="592455" indent="-287020" algn="just">
              <a:lnSpc>
                <a:spcPct val="100000"/>
              </a:lnSpc>
              <a:spcBef>
                <a:spcPts val="994"/>
              </a:spcBef>
            </a:pPr>
            <a:r>
              <a:rPr sz="1250" spc="-10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250" spc="-9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Now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sz="16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404040"/>
                </a:solidFill>
                <a:latin typeface="Trebuchet MS"/>
                <a:cs typeface="Trebuchet MS"/>
              </a:rPr>
              <a:t>git</a:t>
            </a:r>
            <a:r>
              <a:rPr sz="16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404040"/>
                </a:solidFill>
                <a:latin typeface="Trebuchet MS"/>
                <a:cs typeface="Trebuchet MS"/>
              </a:rPr>
              <a:t>add</a:t>
            </a:r>
            <a:r>
              <a:rPr sz="16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command.</a:t>
            </a:r>
            <a:r>
              <a:rPr sz="1600" b="1" dirty="0">
                <a:solidFill>
                  <a:srgbClr val="404040"/>
                </a:solidFill>
                <a:latin typeface="Trebuchet MS"/>
                <a:cs typeface="Trebuchet MS"/>
              </a:rPr>
              <a:t> If</a:t>
            </a:r>
            <a:r>
              <a:rPr sz="1600" b="1" spc="4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you</a:t>
            </a:r>
            <a:r>
              <a:rPr sz="1600" b="1" spc="4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want</a:t>
            </a:r>
            <a:r>
              <a:rPr sz="1600" b="1" spc="4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6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show changes </a:t>
            </a:r>
            <a:r>
              <a:rPr sz="1600" b="1" dirty="0">
                <a:solidFill>
                  <a:srgbClr val="404040"/>
                </a:solidFill>
                <a:latin typeface="Trebuchet MS"/>
                <a:cs typeface="Trebuchet MS"/>
              </a:rPr>
              <a:t>now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600" b="1" dirty="0">
                <a:solidFill>
                  <a:srgbClr val="404040"/>
                </a:solidFill>
                <a:latin typeface="Trebuchet MS"/>
                <a:cs typeface="Trebuchet MS"/>
              </a:rPr>
              <a:t>use git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diff command it </a:t>
            </a:r>
            <a:r>
              <a:rPr sz="1600" b="1" spc="-4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shows</a:t>
            </a:r>
            <a:r>
              <a:rPr sz="16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nothing.</a:t>
            </a:r>
            <a:endParaRPr sz="1600">
              <a:latin typeface="Trebuchet MS"/>
              <a:cs typeface="Trebuchet MS"/>
            </a:endParaRPr>
          </a:p>
          <a:p>
            <a:pPr marL="926465" marR="2983865" indent="-457200" algn="just">
              <a:lnSpc>
                <a:spcPts val="2930"/>
              </a:lnSpc>
              <a:spcBef>
                <a:spcPts val="85"/>
              </a:spcBef>
            </a:pPr>
            <a:r>
              <a:rPr sz="1250" spc="-10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250" spc="-9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600" b="1" spc="-11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show changes use: </a:t>
            </a:r>
            <a:r>
              <a:rPr sz="16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Git</a:t>
            </a:r>
            <a:r>
              <a:rPr sz="16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diff</a:t>
            </a:r>
            <a:r>
              <a:rPr sz="16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--staged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4616" y="2321051"/>
            <a:ext cx="3829812" cy="15270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34100" y="3988306"/>
            <a:ext cx="598932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4585" y="2570480"/>
            <a:ext cx="5075555" cy="1657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700" b="1" dirty="0">
                <a:latin typeface="Trebuchet MS"/>
                <a:cs typeface="Trebuchet MS"/>
              </a:rPr>
              <a:t>Remove</a:t>
            </a:r>
            <a:endParaRPr sz="10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5075" y="2376373"/>
            <a:ext cx="372110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b="1" spc="-5" dirty="0">
                <a:solidFill>
                  <a:srgbClr val="006FC0"/>
                </a:solidFill>
                <a:latin typeface="Trebuchet MS"/>
                <a:cs typeface="Trebuchet MS"/>
              </a:rPr>
              <a:t>Theory</a:t>
            </a:r>
            <a:endParaRPr sz="8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567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rebuchet MS"/>
                <a:cs typeface="Trebuchet MS"/>
              </a:rPr>
              <a:t>Remove</a:t>
            </a:r>
            <a:r>
              <a:rPr b="1" spc="-8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371473"/>
            <a:ext cx="5200015" cy="47123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How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delete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file?</a:t>
            </a:r>
            <a:endParaRPr sz="18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you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delete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from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“Coffee”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directory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then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 is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removed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current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stage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[not all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commits].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rebuchet MS"/>
              <a:cs typeface="Trebuchet MS"/>
            </a:endParaRPr>
          </a:p>
          <a:p>
            <a:pPr marL="355600" marR="7620" indent="-342900">
              <a:lnSpc>
                <a:spcPct val="100000"/>
              </a:lnSpc>
              <a:spcBef>
                <a:spcPts val="5"/>
              </a:spcBef>
              <a:tabLst>
                <a:tab pos="354965" algn="l"/>
                <a:tab pos="1015365" algn="l"/>
                <a:tab pos="1294130" algn="l"/>
                <a:tab pos="1717675" algn="l"/>
                <a:tab pos="2352040" algn="l"/>
                <a:tab pos="2693670" algn="l"/>
                <a:tab pos="3482975" algn="l"/>
                <a:tab pos="4909820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	if	we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	d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elet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	p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erm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y	ie.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delete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file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all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commits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?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b="1" spc="-20" dirty="0">
                <a:solidFill>
                  <a:srgbClr val="404040"/>
                </a:solidFill>
                <a:latin typeface="Trebuchet MS"/>
                <a:cs typeface="Trebuchet MS"/>
              </a:rPr>
              <a:t>We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8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use:</a:t>
            </a:r>
            <a:r>
              <a:rPr sz="1800" b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git</a:t>
            </a:r>
            <a:r>
              <a:rPr sz="18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rm file_name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deletes the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file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8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all</a:t>
            </a:r>
            <a:r>
              <a:rPr sz="1800" b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commits.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1670"/>
              </a:spcBef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450" spc="-14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If we run git status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that 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hot.txt file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staged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section.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If we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want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delete from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staged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section then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we have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use: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git reset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HEAD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hot.txt. Now again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run git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command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the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chages.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4976" y="713231"/>
            <a:ext cx="5625083" cy="18714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56603" y="2845307"/>
            <a:ext cx="5481828" cy="13182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56603" y="4658867"/>
            <a:ext cx="5449824" cy="121462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9913" y="2480259"/>
            <a:ext cx="753618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16660" marR="5080" indent="-1204595">
              <a:lnSpc>
                <a:spcPct val="100000"/>
              </a:lnSpc>
              <a:spcBef>
                <a:spcPts val="105"/>
              </a:spcBef>
            </a:pPr>
            <a:r>
              <a:rPr sz="4400" spc="-60" dirty="0"/>
              <a:t>Let’s</a:t>
            </a:r>
            <a:r>
              <a:rPr sz="4400" spc="-35" dirty="0"/>
              <a:t> </a:t>
            </a:r>
            <a:r>
              <a:rPr sz="4400" dirty="0"/>
              <a:t>Store/Push</a:t>
            </a:r>
            <a:r>
              <a:rPr sz="4400" spc="-50" dirty="0"/>
              <a:t> </a:t>
            </a:r>
            <a:r>
              <a:rPr sz="4400" spc="-5" dirty="0"/>
              <a:t>the</a:t>
            </a:r>
            <a:r>
              <a:rPr sz="4400" spc="-10" dirty="0"/>
              <a:t> </a:t>
            </a:r>
            <a:r>
              <a:rPr sz="4400" dirty="0"/>
              <a:t>files</a:t>
            </a:r>
            <a:r>
              <a:rPr sz="4400" spc="-30" dirty="0"/>
              <a:t> </a:t>
            </a:r>
            <a:r>
              <a:rPr sz="4400" dirty="0"/>
              <a:t>into </a:t>
            </a:r>
            <a:r>
              <a:rPr sz="4400" spc="-1310" dirty="0"/>
              <a:t> </a:t>
            </a:r>
            <a:r>
              <a:rPr sz="4400" spc="-35" dirty="0"/>
              <a:t>Remote</a:t>
            </a:r>
            <a:r>
              <a:rPr sz="4400" spc="-15" dirty="0"/>
              <a:t> </a:t>
            </a:r>
            <a:r>
              <a:rPr sz="4400" spc="-20" dirty="0"/>
              <a:t>Repository!!</a:t>
            </a:r>
            <a:endParaRPr sz="4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5321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Full</a:t>
            </a:r>
            <a:r>
              <a:rPr spc="-30" dirty="0"/>
              <a:t> </a:t>
            </a:r>
            <a:r>
              <a:rPr dirty="0"/>
              <a:t>System</a:t>
            </a:r>
            <a:r>
              <a:rPr spc="-35" dirty="0"/>
              <a:t> </a:t>
            </a:r>
            <a:r>
              <a:rPr spc="-20" dirty="0"/>
              <a:t>Pictorial</a:t>
            </a:r>
            <a:r>
              <a:rPr spc="-35" dirty="0"/>
              <a:t> </a:t>
            </a:r>
            <a:r>
              <a:rPr spc="-20" dirty="0"/>
              <a:t>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0287" y="1537716"/>
            <a:ext cx="9418319" cy="455828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032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rebuchet MS"/>
                <a:cs typeface="Trebuchet MS"/>
              </a:rPr>
              <a:t>Push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776221"/>
            <a:ext cx="6563995" cy="4179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How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push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files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Remote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Repo?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229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thi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s: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450" spc="210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800" b="1" spc="-20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need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github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account.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450" spc="210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Now</a:t>
            </a:r>
            <a:r>
              <a:rPr sz="18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rgbClr val="404040"/>
                </a:solidFill>
                <a:latin typeface="Trebuchet MS"/>
                <a:cs typeface="Trebuchet MS"/>
              </a:rPr>
              <a:t>let’s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create a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rgbClr val="404040"/>
                </a:solidFill>
                <a:latin typeface="Trebuchet MS"/>
                <a:cs typeface="Trebuchet MS"/>
              </a:rPr>
              <a:t>Repository.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450" spc="210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Then</a:t>
            </a:r>
            <a:r>
              <a:rPr sz="18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follow</a:t>
            </a:r>
            <a:r>
              <a:rPr sz="1800" b="1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some</a:t>
            </a:r>
            <a:r>
              <a:rPr sz="18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steps.</a:t>
            </a:r>
            <a:endParaRPr sz="1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1005"/>
              </a:spcBef>
            </a:pPr>
            <a:r>
              <a:rPr sz="1250" spc="-10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250" spc="-20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Copy</a:t>
            </a:r>
            <a:r>
              <a:rPr sz="16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remote</a:t>
            </a:r>
            <a:r>
              <a:rPr sz="16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repo</a:t>
            </a:r>
            <a:r>
              <a:rPr sz="16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link</a:t>
            </a:r>
            <a:r>
              <a:rPr sz="16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and run</a:t>
            </a:r>
            <a:r>
              <a:rPr sz="16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6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Bash</a:t>
            </a:r>
            <a:r>
              <a:rPr sz="16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25" dirty="0">
                <a:solidFill>
                  <a:srgbClr val="404040"/>
                </a:solidFill>
                <a:latin typeface="Trebuchet MS"/>
                <a:cs typeface="Trebuchet MS"/>
              </a:rPr>
              <a:t>Terminal.</a:t>
            </a:r>
            <a:endParaRPr sz="16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994"/>
              </a:spcBef>
            </a:pPr>
            <a:r>
              <a:rPr sz="1250" spc="-10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250" spc="-4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sz="16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push</a:t>
            </a:r>
            <a:r>
              <a:rPr sz="16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command.</a:t>
            </a:r>
            <a:endParaRPr sz="16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1000"/>
              </a:spcBef>
            </a:pPr>
            <a:r>
              <a:rPr sz="1250" spc="-10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250" spc="-30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Now</a:t>
            </a:r>
            <a:r>
              <a:rPr sz="16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refresh</a:t>
            </a:r>
            <a:r>
              <a:rPr sz="16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your</a:t>
            </a:r>
            <a:r>
              <a:rPr sz="16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repo.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Let’s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graphically.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032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rebuchet MS"/>
                <a:cs typeface="Trebuchet MS"/>
              </a:rPr>
              <a:t>Push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498219"/>
            <a:ext cx="2988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First,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create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repository.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310" y="2814065"/>
            <a:ext cx="4715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Then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copy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link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(remote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repo)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run.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5967" y="219456"/>
            <a:ext cx="7594092" cy="25344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72967" y="3427476"/>
            <a:ext cx="8633460" cy="6492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56310" y="4559934"/>
            <a:ext cx="2994660" cy="122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461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Now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run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push command.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git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push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origin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master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git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push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–u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origin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master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22291" y="4445508"/>
            <a:ext cx="7184135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306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rebuchet MS"/>
                <a:cs typeface="Trebuchet MS"/>
              </a:rPr>
              <a:t>Repository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452498"/>
            <a:ext cx="3431540" cy="124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here all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commits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done.</a:t>
            </a:r>
            <a:endParaRPr sz="18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go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back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any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stage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those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commits.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6091" y="88392"/>
            <a:ext cx="11456035" cy="6769734"/>
            <a:chOff x="736091" y="88392"/>
            <a:chExt cx="11456035" cy="676973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091" y="2889503"/>
              <a:ext cx="11391900" cy="39684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163" y="3084575"/>
              <a:ext cx="10803636" cy="35707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2836" y="88392"/>
              <a:ext cx="7789163" cy="32948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97907" y="283463"/>
              <a:ext cx="7275576" cy="27066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653" y="854709"/>
            <a:ext cx="759079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77745" marR="5080" indent="-2265045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Download/Clone</a:t>
            </a:r>
            <a:r>
              <a:rPr sz="4400" spc="-40" dirty="0"/>
              <a:t> </a:t>
            </a:r>
            <a:r>
              <a:rPr sz="4400" dirty="0"/>
              <a:t>from</a:t>
            </a:r>
            <a:r>
              <a:rPr sz="4400" spc="-35" dirty="0"/>
              <a:t> </a:t>
            </a:r>
            <a:r>
              <a:rPr sz="4400" spc="-30" dirty="0"/>
              <a:t>Remote </a:t>
            </a:r>
            <a:r>
              <a:rPr sz="4400" spc="-1310" dirty="0"/>
              <a:t> </a:t>
            </a:r>
            <a:r>
              <a:rPr sz="4400" spc="-20" dirty="0"/>
              <a:t>Repository!!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7508" y="2578607"/>
            <a:ext cx="7754111" cy="379780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231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rebuchet MS"/>
                <a:cs typeface="Trebuchet MS"/>
              </a:rPr>
              <a:t>Clone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1809" y="1646046"/>
            <a:ext cx="6609080" cy="166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How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download/clone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projects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into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Remote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Repo?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rebuchet MS"/>
              <a:cs typeface="Trebuchet MS"/>
            </a:endParaRPr>
          </a:p>
          <a:p>
            <a:pPr marL="57150">
              <a:lnSpc>
                <a:spcPct val="100000"/>
              </a:lnSpc>
              <a:spcBef>
                <a:spcPts val="5"/>
              </a:spcBef>
              <a:tabLst>
                <a:tab pos="399415" algn="l"/>
              </a:tabLst>
            </a:pPr>
            <a:r>
              <a:rPr sz="1450" spc="-145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23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 do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hi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s:</a:t>
            </a:r>
            <a:endParaRPr sz="1800">
              <a:latin typeface="Trebuchet MS"/>
              <a:cs typeface="Trebuchet MS"/>
            </a:endParaRPr>
          </a:p>
          <a:p>
            <a:pPr marL="514350">
              <a:lnSpc>
                <a:spcPct val="100000"/>
              </a:lnSpc>
              <a:spcBef>
                <a:spcPts val="994"/>
              </a:spcBef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450" spc="210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800" b="1" spc="-20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8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download</a:t>
            </a:r>
            <a:r>
              <a:rPr sz="1800" b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zip</a:t>
            </a:r>
            <a:r>
              <a:rPr sz="18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endParaRPr sz="1800">
              <a:latin typeface="Trebuchet MS"/>
              <a:cs typeface="Trebuchet MS"/>
            </a:endParaRPr>
          </a:p>
          <a:p>
            <a:pPr marL="514350">
              <a:lnSpc>
                <a:spcPct val="100000"/>
              </a:lnSpc>
              <a:spcBef>
                <a:spcPts val="994"/>
              </a:spcBef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450" spc="200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800" b="1" spc="-20" dirty="0">
                <a:solidFill>
                  <a:srgbClr val="404040"/>
                </a:solidFill>
                <a:latin typeface="Trebuchet MS"/>
                <a:cs typeface="Trebuchet MS"/>
              </a:rPr>
              <a:t>We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8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clone</a:t>
            </a:r>
            <a:r>
              <a:rPr sz="1800" b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repo.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95600" y="3195827"/>
            <a:ext cx="9296400" cy="3662679"/>
            <a:chOff x="2895600" y="3195827"/>
            <a:chExt cx="9296400" cy="36626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5600" y="3195827"/>
              <a:ext cx="9296400" cy="366217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0671" y="3390898"/>
              <a:ext cx="8830056" cy="3352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412235"/>
            <a:ext cx="12132945" cy="3446145"/>
            <a:chOff x="0" y="3412235"/>
            <a:chExt cx="12132945" cy="34461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583" y="3412235"/>
              <a:ext cx="11650980" cy="231495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655" y="3607307"/>
              <a:ext cx="11062716" cy="17266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1583" y="5359906"/>
              <a:ext cx="11650980" cy="14188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655" y="5554979"/>
              <a:ext cx="11062716" cy="83058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231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rebuchet MS"/>
                <a:cs typeface="Trebuchet MS"/>
              </a:rPr>
              <a:t>Clone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56310" y="1395475"/>
            <a:ext cx="7651115" cy="1894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marR="5080" indent="-914400">
              <a:lnSpc>
                <a:spcPct val="1361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114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clone</a:t>
            </a:r>
            <a:r>
              <a:rPr sz="1800" b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repository</a:t>
            </a:r>
            <a:r>
              <a:rPr sz="18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copy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project</a:t>
            </a:r>
            <a:r>
              <a:rPr sz="18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link</a:t>
            </a:r>
            <a:r>
              <a:rPr sz="1800" b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run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command: </a:t>
            </a:r>
            <a:r>
              <a:rPr sz="1800" b="1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git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clone</a:t>
            </a:r>
            <a:r>
              <a:rPr sz="18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repo_link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b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folder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named with</a:t>
            </a:r>
            <a:r>
              <a:rPr sz="1800" b="1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repository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 name.</a:t>
            </a:r>
            <a:endParaRPr sz="1800">
              <a:latin typeface="Trebuchet MS"/>
              <a:cs typeface="Trebuchet MS"/>
            </a:endParaRPr>
          </a:p>
          <a:p>
            <a:pPr marL="926465" marR="2710180" indent="-914400">
              <a:lnSpc>
                <a:spcPct val="136100"/>
              </a:lnSpc>
              <a:spcBef>
                <a:spcPts val="1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If you want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to assign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different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name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use: </a:t>
            </a:r>
            <a:r>
              <a:rPr sz="1800" b="1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git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clone</a:t>
            </a:r>
            <a:r>
              <a:rPr sz="1800" b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repo_link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new_name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034" y="2570480"/>
            <a:ext cx="3578225" cy="1657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700" b="1" spc="-509" dirty="0">
                <a:latin typeface="Trebuchet MS"/>
                <a:cs typeface="Trebuchet MS"/>
              </a:rPr>
              <a:t>F</a:t>
            </a:r>
            <a:r>
              <a:rPr sz="10700" b="1" dirty="0">
                <a:latin typeface="Trebuchet MS"/>
                <a:cs typeface="Trebuchet MS"/>
              </a:rPr>
              <a:t>etch</a:t>
            </a:r>
            <a:endParaRPr sz="10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629158"/>
            <a:ext cx="5790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5FCAEE"/>
                </a:solidFill>
                <a:latin typeface="Trebuchet MS"/>
                <a:cs typeface="Trebuchet MS"/>
              </a:rPr>
              <a:t>Git</a:t>
            </a:r>
            <a:r>
              <a:rPr sz="3600" spc="-20" dirty="0">
                <a:solidFill>
                  <a:srgbClr val="5FCAEE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rgbClr val="5FCAEE"/>
                </a:solidFill>
                <a:latin typeface="Trebuchet MS"/>
                <a:cs typeface="Trebuchet MS"/>
              </a:rPr>
              <a:t>-</a:t>
            </a:r>
            <a:r>
              <a:rPr sz="3600" spc="-10" dirty="0">
                <a:solidFill>
                  <a:srgbClr val="5FCAEE"/>
                </a:solidFill>
                <a:latin typeface="Trebuchet MS"/>
                <a:cs typeface="Trebuchet MS"/>
              </a:rPr>
              <a:t> </a:t>
            </a:r>
            <a:r>
              <a:rPr sz="3600" spc="-40" dirty="0">
                <a:solidFill>
                  <a:srgbClr val="5FCAEE"/>
                </a:solidFill>
                <a:latin typeface="Trebuchet MS"/>
                <a:cs typeface="Trebuchet MS"/>
              </a:rPr>
              <a:t>Version</a:t>
            </a:r>
            <a:r>
              <a:rPr sz="3600" spc="-20" dirty="0">
                <a:solidFill>
                  <a:srgbClr val="5FCAEE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5FCAEE"/>
                </a:solidFill>
                <a:latin typeface="Trebuchet MS"/>
                <a:cs typeface="Trebuchet MS"/>
              </a:rPr>
              <a:t>Control</a:t>
            </a:r>
            <a:r>
              <a:rPr sz="3600" spc="-20" dirty="0">
                <a:solidFill>
                  <a:srgbClr val="5FCAEE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rgbClr val="5FCAEE"/>
                </a:solidFill>
                <a:latin typeface="Trebuchet MS"/>
                <a:cs typeface="Trebuchet MS"/>
              </a:rPr>
              <a:t>System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727708"/>
            <a:ext cx="85617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1900" spc="-17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Version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control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system that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records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changes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to a file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set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files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over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time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so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you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can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recall</a:t>
            </a:r>
            <a:r>
              <a:rPr sz="2400" spc="7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specific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versions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Trebuchet MS"/>
                <a:cs typeface="Trebuchet MS"/>
              </a:rPr>
              <a:t>later.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048" y="3051781"/>
            <a:ext cx="3289228" cy="30529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32832" y="3032760"/>
            <a:ext cx="3396996" cy="30815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58720" y="6352743"/>
            <a:ext cx="875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Design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32475" y="6352743"/>
            <a:ext cx="875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Design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907792"/>
            <a:ext cx="12192000" cy="3950335"/>
            <a:chOff x="0" y="2907792"/>
            <a:chExt cx="12192000" cy="3950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184" y="2907792"/>
              <a:ext cx="11862816" cy="36255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255" y="3102864"/>
              <a:ext cx="11350752" cy="303733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220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70" dirty="0">
                <a:latin typeface="Trebuchet MS"/>
                <a:cs typeface="Trebuchet MS"/>
              </a:rPr>
              <a:t>F</a:t>
            </a:r>
            <a:r>
              <a:rPr b="1" dirty="0">
                <a:latin typeface="Trebuchet MS"/>
                <a:cs typeface="Trebuchet MS"/>
              </a:rPr>
              <a:t>etch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3910" y="1357629"/>
            <a:ext cx="8018145" cy="1376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First,</a:t>
            </a:r>
            <a:r>
              <a:rPr sz="1800" spc="4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let’s</a:t>
            </a:r>
            <a:r>
              <a:rPr sz="1800" spc="4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change</a:t>
            </a:r>
            <a:r>
              <a:rPr sz="1800" spc="4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cold.txt</a:t>
            </a:r>
            <a:r>
              <a:rPr sz="1800" spc="4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file</a:t>
            </a:r>
            <a:r>
              <a:rPr sz="1800" spc="4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(add</a:t>
            </a:r>
            <a:r>
              <a:rPr sz="1800" spc="4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4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line</a:t>
            </a:r>
            <a:r>
              <a:rPr sz="1800" spc="4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into</a:t>
            </a:r>
            <a:r>
              <a:rPr sz="1800" spc="4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cold.txt)</a:t>
            </a:r>
            <a:r>
              <a:rPr sz="1800" spc="4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4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make</a:t>
            </a:r>
            <a:r>
              <a:rPr sz="1800" spc="4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commit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(from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remote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repo).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114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fetch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repository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use:</a:t>
            </a:r>
            <a:endParaRPr sz="1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994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git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fetch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220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70" dirty="0">
                <a:latin typeface="Trebuchet MS"/>
                <a:cs typeface="Trebuchet MS"/>
              </a:rPr>
              <a:t>F</a:t>
            </a:r>
            <a:r>
              <a:rPr b="1" dirty="0">
                <a:latin typeface="Trebuchet MS"/>
                <a:cs typeface="Trebuchet MS"/>
              </a:rPr>
              <a:t>etch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3910" y="1231137"/>
            <a:ext cx="8019415" cy="19050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Now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run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git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commit.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Now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let’s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check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cold.txt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file.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you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any update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?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No.</a:t>
            </a:r>
            <a:r>
              <a:rPr sz="1800" spc="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Our</a:t>
            </a:r>
            <a:r>
              <a:rPr sz="1800" spc="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machine</a:t>
            </a:r>
            <a:r>
              <a:rPr sz="1800" spc="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only</a:t>
            </a:r>
            <a:r>
              <a:rPr sz="1800" spc="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know</a:t>
            </a:r>
            <a:r>
              <a:rPr sz="1800" spc="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800" spc="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something</a:t>
            </a:r>
            <a:r>
              <a:rPr sz="1800" spc="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changes.</a:t>
            </a:r>
            <a:r>
              <a:rPr sz="1800" spc="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they</a:t>
            </a:r>
            <a:r>
              <a:rPr sz="1800" spc="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suggest</a:t>
            </a:r>
            <a:r>
              <a:rPr sz="1800" spc="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us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git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pull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command.!!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Now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use: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git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pull.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Now check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cold.txt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file.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33500" y="3169920"/>
            <a:ext cx="9448800" cy="3688079"/>
            <a:chOff x="1333500" y="3169920"/>
            <a:chExt cx="9448800" cy="36880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500" y="3169920"/>
              <a:ext cx="9448800" cy="21000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8571" y="3364992"/>
              <a:ext cx="8860536" cy="15118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3500" y="4834126"/>
              <a:ext cx="9448800" cy="20238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8571" y="5029200"/>
              <a:ext cx="8860536" cy="15118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8029" y="2570480"/>
            <a:ext cx="4403725" cy="1657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700" b="1" spc="-5" dirty="0">
                <a:latin typeface="Trebuchet MS"/>
                <a:cs typeface="Trebuchet MS"/>
              </a:rPr>
              <a:t>B</a:t>
            </a:r>
            <a:r>
              <a:rPr sz="10700" b="1" spc="-335" dirty="0">
                <a:latin typeface="Trebuchet MS"/>
                <a:cs typeface="Trebuchet MS"/>
              </a:rPr>
              <a:t>r</a:t>
            </a:r>
            <a:r>
              <a:rPr sz="10700" b="1" dirty="0">
                <a:latin typeface="Trebuchet MS"/>
                <a:cs typeface="Trebuchet MS"/>
              </a:rPr>
              <a:t>anch</a:t>
            </a:r>
            <a:endParaRPr sz="10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49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B</a:t>
            </a:r>
            <a:r>
              <a:rPr b="1" spc="-110" dirty="0">
                <a:latin typeface="Trebuchet MS"/>
                <a:cs typeface="Trebuchet MS"/>
              </a:rPr>
              <a:t>r</a:t>
            </a:r>
            <a:r>
              <a:rPr b="1" dirty="0">
                <a:latin typeface="Trebuchet MS"/>
                <a:cs typeface="Trebuchet MS"/>
              </a:rPr>
              <a:t>anch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395475"/>
            <a:ext cx="4302760" cy="2031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marR="771525" indent="-914400">
              <a:lnSpc>
                <a:spcPct val="1461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114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3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create a 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branch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we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use: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 git</a:t>
            </a:r>
            <a:r>
              <a:rPr sz="1800" b="1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branch</a:t>
            </a:r>
            <a:r>
              <a:rPr sz="1800" b="1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branch_name</a:t>
            </a:r>
            <a:endParaRPr sz="1800">
              <a:latin typeface="Trebuchet MS"/>
              <a:cs typeface="Trebuchet MS"/>
            </a:endParaRPr>
          </a:p>
          <a:p>
            <a:pPr marL="926465" marR="5080" indent="-914400">
              <a:lnSpc>
                <a:spcPts val="3170"/>
              </a:lnSpc>
              <a:spcBef>
                <a:spcPts val="26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b="1" spc="-229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b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check</a:t>
            </a:r>
            <a:r>
              <a:rPr sz="18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how</a:t>
            </a:r>
            <a:r>
              <a:rPr sz="1800" b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ma</a:t>
            </a:r>
            <a:r>
              <a:rPr sz="1800" b="1" spc="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y b</a:t>
            </a:r>
            <a:r>
              <a:rPr sz="1800" b="1" spc="-6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b="1" spc="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ch</a:t>
            </a:r>
            <a:r>
              <a:rPr sz="18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5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hav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: 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git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branch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*</a:t>
            </a:r>
            <a:r>
              <a:rPr sz="1800" b="1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Sign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represent</a:t>
            </a:r>
            <a:r>
              <a:rPr sz="18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current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 branch.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0268" y="3715511"/>
            <a:ext cx="10868025" cy="2824480"/>
            <a:chOff x="620268" y="3715511"/>
            <a:chExt cx="10868025" cy="28244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0268" y="3715511"/>
              <a:ext cx="10867644" cy="28239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5339" y="3910583"/>
              <a:ext cx="10279380" cy="22357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49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B</a:t>
            </a:r>
            <a:r>
              <a:rPr b="1" spc="-110" dirty="0">
                <a:latin typeface="Trebuchet MS"/>
                <a:cs typeface="Trebuchet MS"/>
              </a:rPr>
              <a:t>r</a:t>
            </a:r>
            <a:r>
              <a:rPr b="1" dirty="0">
                <a:latin typeface="Trebuchet MS"/>
                <a:cs typeface="Trebuchet MS"/>
              </a:rPr>
              <a:t>anch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395475"/>
            <a:ext cx="6366510" cy="163068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114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switch</a:t>
            </a:r>
            <a:r>
              <a:rPr sz="18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branch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use:</a:t>
            </a:r>
            <a:endParaRPr sz="1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994"/>
              </a:spcBef>
            </a:pP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git</a:t>
            </a:r>
            <a:r>
              <a:rPr sz="1800" b="1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checkout</a:t>
            </a:r>
            <a:r>
              <a:rPr sz="1800" b="1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branch_name</a:t>
            </a:r>
            <a:endParaRPr sz="1800">
              <a:latin typeface="Trebuchet MS"/>
              <a:cs typeface="Trebuchet MS"/>
            </a:endParaRPr>
          </a:p>
          <a:p>
            <a:pPr marL="926465" marR="5080" indent="-914400">
              <a:lnSpc>
                <a:spcPts val="3170"/>
              </a:lnSpc>
              <a:spcBef>
                <a:spcPts val="8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b="1" spc="-20" dirty="0">
                <a:solidFill>
                  <a:srgbClr val="404040"/>
                </a:solidFill>
                <a:latin typeface="Trebuchet MS"/>
                <a:cs typeface="Trebuchet MS"/>
              </a:rPr>
              <a:t>We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can create and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switch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at a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time to the 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branch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using: </a:t>
            </a:r>
            <a:r>
              <a:rPr sz="1800" b="1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git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checkout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-b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branch_name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4568" y="3398520"/>
            <a:ext cx="10365105" cy="3394075"/>
            <a:chOff x="734568" y="3398520"/>
            <a:chExt cx="10365105" cy="33940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4568" y="3398520"/>
              <a:ext cx="10364724" cy="3393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3593592"/>
              <a:ext cx="9776460" cy="28056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49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B</a:t>
            </a:r>
            <a:r>
              <a:rPr b="1" spc="-110" dirty="0">
                <a:latin typeface="Trebuchet MS"/>
                <a:cs typeface="Trebuchet MS"/>
              </a:rPr>
              <a:t>r</a:t>
            </a:r>
            <a:r>
              <a:rPr b="1" dirty="0">
                <a:latin typeface="Trebuchet MS"/>
                <a:cs typeface="Trebuchet MS"/>
              </a:rPr>
              <a:t>anch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8334" y="1953895"/>
            <a:ext cx="8056880" cy="2199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450" spc="-14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Now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 we</a:t>
            </a:r>
            <a:r>
              <a:rPr sz="18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8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“new1_branch”.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 Anything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changes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 in</a:t>
            </a:r>
            <a:r>
              <a:rPr sz="18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Coffee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404040"/>
                </a:solidFill>
                <a:latin typeface="Trebuchet MS"/>
                <a:cs typeface="Trebuchet MS"/>
              </a:rPr>
              <a:t>repository,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the changes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will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be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happen in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new1_branch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not affects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other </a:t>
            </a:r>
            <a:r>
              <a:rPr sz="1800" b="1" spc="-20" dirty="0">
                <a:solidFill>
                  <a:srgbClr val="404040"/>
                </a:solidFill>
                <a:latin typeface="Trebuchet MS"/>
                <a:cs typeface="Trebuchet MS"/>
              </a:rPr>
              <a:t>branches(master,</a:t>
            </a:r>
            <a:r>
              <a:rPr sz="18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new_branch).</a:t>
            </a:r>
            <a:endParaRPr sz="1800">
              <a:latin typeface="Trebuchet MS"/>
              <a:cs typeface="Trebuchet MS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994"/>
              </a:spcBef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450" spc="-14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800" b="1" spc="-30" dirty="0">
                <a:solidFill>
                  <a:srgbClr val="404040"/>
                </a:solidFill>
                <a:latin typeface="Trebuchet MS"/>
                <a:cs typeface="Trebuchet MS"/>
              </a:rPr>
              <a:t>Let’s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create a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file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the current 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branch (new1_branch)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and use git add </a:t>
            </a:r>
            <a:r>
              <a:rPr sz="18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commit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command.</a:t>
            </a:r>
            <a:endParaRPr sz="1800">
              <a:latin typeface="Trebuchet MS"/>
              <a:cs typeface="Trebuchet MS"/>
            </a:endParaRPr>
          </a:p>
          <a:p>
            <a:pPr marL="354965" marR="5715" indent="-342900" algn="just">
              <a:lnSpc>
                <a:spcPct val="100000"/>
              </a:lnSpc>
              <a:spcBef>
                <a:spcPts val="994"/>
              </a:spcBef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450" spc="-14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If you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switch to master 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branch,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you can see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changes in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the Coffee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repo.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253" y="2570480"/>
            <a:ext cx="3863975" cy="1657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700" b="1" spc="-5" dirty="0">
                <a:latin typeface="Trebuchet MS"/>
                <a:cs typeface="Trebuchet MS"/>
              </a:rPr>
              <a:t>Merge</a:t>
            </a:r>
            <a:endParaRPr sz="10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316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Merge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8334" y="1953895"/>
            <a:ext cx="8054340" cy="1778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If you</a:t>
            </a:r>
            <a:r>
              <a:rPr sz="18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want</a:t>
            </a:r>
            <a:r>
              <a:rPr sz="18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to merge/add</a:t>
            </a:r>
            <a:r>
              <a:rPr sz="18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all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changes</a:t>
            </a:r>
            <a:r>
              <a:rPr sz="18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master</a:t>
            </a:r>
            <a:r>
              <a:rPr sz="18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branch.</a:t>
            </a:r>
            <a:r>
              <a:rPr sz="18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60" dirty="0">
                <a:solidFill>
                  <a:srgbClr val="404040"/>
                </a:solidFill>
                <a:latin typeface="Trebuchet MS"/>
                <a:cs typeface="Trebuchet MS"/>
              </a:rPr>
              <a:t>You</a:t>
            </a:r>
            <a:r>
              <a:rPr sz="18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sz="1800" b="1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run:</a:t>
            </a:r>
            <a:endParaRPr sz="18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994"/>
              </a:spcBef>
            </a:pP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git</a:t>
            </a:r>
            <a:r>
              <a:rPr sz="1800" b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merge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new1_branch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8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running</a:t>
            </a:r>
            <a:r>
              <a:rPr sz="1800" b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you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8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see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 the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changes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happen</a:t>
            </a:r>
            <a:r>
              <a:rPr sz="18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master</a:t>
            </a:r>
            <a:r>
              <a:rPr sz="18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branch.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629158"/>
            <a:ext cx="3416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5FCAEE"/>
                </a:solidFill>
                <a:latin typeface="Trebuchet MS"/>
                <a:cs typeface="Trebuchet MS"/>
              </a:rPr>
              <a:t>Delete</a:t>
            </a:r>
            <a:r>
              <a:rPr sz="3600" b="1" spc="-25" dirty="0">
                <a:solidFill>
                  <a:srgbClr val="5FCAEE"/>
                </a:solidFill>
                <a:latin typeface="Trebuchet MS"/>
                <a:cs typeface="Trebuchet MS"/>
              </a:rPr>
              <a:t> </a:t>
            </a:r>
            <a:r>
              <a:rPr sz="3600" b="1" dirty="0">
                <a:solidFill>
                  <a:srgbClr val="5FCAEE"/>
                </a:solidFill>
                <a:latin typeface="Trebuchet MS"/>
                <a:cs typeface="Trebuchet MS"/>
              </a:rPr>
              <a:t>a</a:t>
            </a:r>
            <a:r>
              <a:rPr sz="3600" b="1" spc="-40" dirty="0">
                <a:solidFill>
                  <a:srgbClr val="5FCAEE"/>
                </a:solidFill>
                <a:latin typeface="Trebuchet MS"/>
                <a:cs typeface="Trebuchet MS"/>
              </a:rPr>
              <a:t> </a:t>
            </a:r>
            <a:r>
              <a:rPr sz="3600" b="1" spc="-20" dirty="0">
                <a:solidFill>
                  <a:srgbClr val="5FCAEE"/>
                </a:solidFill>
                <a:latin typeface="Trebuchet MS"/>
                <a:cs typeface="Trebuchet MS"/>
              </a:rPr>
              <a:t>Branch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8334" y="1827403"/>
            <a:ext cx="5095240" cy="827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461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If you want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to delete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branch. </a:t>
            </a:r>
            <a:r>
              <a:rPr sz="1800" b="1" spc="-60" dirty="0">
                <a:solidFill>
                  <a:srgbClr val="404040"/>
                </a:solidFill>
                <a:latin typeface="Trebuchet MS"/>
                <a:cs typeface="Trebuchet MS"/>
              </a:rPr>
              <a:t>You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run: </a:t>
            </a:r>
            <a:r>
              <a:rPr sz="1800" b="1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git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branch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 -d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branch_name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680" y="3643884"/>
            <a:ext cx="10447020" cy="1626107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4585" y="2570480"/>
            <a:ext cx="5876925" cy="1657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700" b="1" spc="-5" dirty="0">
                <a:latin typeface="Trebuchet MS"/>
                <a:cs typeface="Trebuchet MS"/>
              </a:rPr>
              <a:t>GitIgno</a:t>
            </a:r>
            <a:r>
              <a:rPr sz="10700" b="1" spc="15" dirty="0">
                <a:latin typeface="Trebuchet MS"/>
                <a:cs typeface="Trebuchet MS"/>
              </a:rPr>
              <a:t>r</a:t>
            </a:r>
            <a:r>
              <a:rPr sz="10700" b="1" dirty="0">
                <a:latin typeface="Trebuchet MS"/>
                <a:cs typeface="Trebuchet MS"/>
              </a:rPr>
              <a:t>e</a:t>
            </a:r>
            <a:endParaRPr sz="10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468" y="500888"/>
            <a:ext cx="1430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Branch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25423" y="1447800"/>
            <a:ext cx="8037830" cy="2108200"/>
            <a:chOff x="725423" y="1447800"/>
            <a:chExt cx="8037830" cy="2108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5423" y="1447800"/>
              <a:ext cx="8037576" cy="186080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87373" y="2733294"/>
              <a:ext cx="571500" cy="812800"/>
            </a:xfrm>
            <a:custGeom>
              <a:avLst/>
              <a:gdLst/>
              <a:ahLst/>
              <a:cxnLst/>
              <a:rect l="l" t="t" r="r" b="b"/>
              <a:pathLst>
                <a:path w="571500" h="812800">
                  <a:moveTo>
                    <a:pt x="285750" y="0"/>
                  </a:moveTo>
                  <a:lnTo>
                    <a:pt x="0" y="285750"/>
                  </a:lnTo>
                  <a:lnTo>
                    <a:pt x="142875" y="285750"/>
                  </a:lnTo>
                  <a:lnTo>
                    <a:pt x="142875" y="812291"/>
                  </a:lnTo>
                  <a:lnTo>
                    <a:pt x="428625" y="812291"/>
                  </a:lnTo>
                  <a:lnTo>
                    <a:pt x="428625" y="285750"/>
                  </a:lnTo>
                  <a:lnTo>
                    <a:pt x="571500" y="28575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7373" y="2733294"/>
              <a:ext cx="571500" cy="812800"/>
            </a:xfrm>
            <a:custGeom>
              <a:avLst/>
              <a:gdLst/>
              <a:ahLst/>
              <a:cxnLst/>
              <a:rect l="l" t="t" r="r" b="b"/>
              <a:pathLst>
                <a:path w="571500" h="812800">
                  <a:moveTo>
                    <a:pt x="0" y="285750"/>
                  </a:moveTo>
                  <a:lnTo>
                    <a:pt x="285750" y="0"/>
                  </a:lnTo>
                  <a:lnTo>
                    <a:pt x="571500" y="285750"/>
                  </a:lnTo>
                  <a:lnTo>
                    <a:pt x="428625" y="285750"/>
                  </a:lnTo>
                  <a:lnTo>
                    <a:pt x="428625" y="812291"/>
                  </a:lnTo>
                  <a:lnTo>
                    <a:pt x="142875" y="812291"/>
                  </a:lnTo>
                  <a:lnTo>
                    <a:pt x="142875" y="285750"/>
                  </a:lnTo>
                  <a:lnTo>
                    <a:pt x="0" y="285750"/>
                  </a:lnTo>
                  <a:close/>
                </a:path>
              </a:pathLst>
            </a:custGeom>
            <a:ln w="19812">
              <a:solidFill>
                <a:srgbClr val="4494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25423" y="3614928"/>
            <a:ext cx="8037830" cy="3138170"/>
            <a:chOff x="725423" y="3614928"/>
            <a:chExt cx="8037830" cy="313817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423" y="3614928"/>
              <a:ext cx="8037576" cy="265176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55954" y="5930646"/>
              <a:ext cx="571500" cy="812800"/>
            </a:xfrm>
            <a:custGeom>
              <a:avLst/>
              <a:gdLst/>
              <a:ahLst/>
              <a:cxnLst/>
              <a:rect l="l" t="t" r="r" b="b"/>
              <a:pathLst>
                <a:path w="571500" h="812800">
                  <a:moveTo>
                    <a:pt x="285750" y="0"/>
                  </a:moveTo>
                  <a:lnTo>
                    <a:pt x="0" y="285749"/>
                  </a:lnTo>
                  <a:lnTo>
                    <a:pt x="142875" y="285749"/>
                  </a:lnTo>
                  <a:lnTo>
                    <a:pt x="142875" y="812291"/>
                  </a:lnTo>
                  <a:lnTo>
                    <a:pt x="428625" y="812291"/>
                  </a:lnTo>
                  <a:lnTo>
                    <a:pt x="428625" y="285749"/>
                  </a:lnTo>
                  <a:lnTo>
                    <a:pt x="571500" y="285749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55954" y="5930646"/>
              <a:ext cx="571500" cy="812800"/>
            </a:xfrm>
            <a:custGeom>
              <a:avLst/>
              <a:gdLst/>
              <a:ahLst/>
              <a:cxnLst/>
              <a:rect l="l" t="t" r="r" b="b"/>
              <a:pathLst>
                <a:path w="571500" h="812800">
                  <a:moveTo>
                    <a:pt x="0" y="285749"/>
                  </a:moveTo>
                  <a:lnTo>
                    <a:pt x="285750" y="0"/>
                  </a:lnTo>
                  <a:lnTo>
                    <a:pt x="571500" y="285749"/>
                  </a:lnTo>
                  <a:lnTo>
                    <a:pt x="428625" y="285749"/>
                  </a:lnTo>
                  <a:lnTo>
                    <a:pt x="428625" y="812291"/>
                  </a:lnTo>
                  <a:lnTo>
                    <a:pt x="142875" y="812291"/>
                  </a:lnTo>
                  <a:lnTo>
                    <a:pt x="142875" y="285749"/>
                  </a:lnTo>
                  <a:lnTo>
                    <a:pt x="0" y="285749"/>
                  </a:lnTo>
                  <a:close/>
                </a:path>
              </a:pathLst>
            </a:custGeom>
            <a:ln w="19812">
              <a:solidFill>
                <a:srgbClr val="4494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89492" y="2022348"/>
            <a:ext cx="3067811" cy="113537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123426" y="2139442"/>
            <a:ext cx="2278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rebuchet MS"/>
                <a:cs typeface="Trebuchet MS"/>
              </a:rPr>
              <a:t>Master</a:t>
            </a:r>
            <a:r>
              <a:rPr sz="2800" spc="-4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Branch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85504" y="4402835"/>
            <a:ext cx="2877311" cy="113538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559543" y="4520310"/>
            <a:ext cx="1408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rebuchet MS"/>
                <a:cs typeface="Trebuchet MS"/>
              </a:rPr>
              <a:t>Branch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1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966959" y="5084064"/>
            <a:ext cx="591820" cy="832485"/>
            <a:chOff x="9966959" y="5084064"/>
            <a:chExt cx="591820" cy="832485"/>
          </a:xfrm>
        </p:grpSpPr>
        <p:sp>
          <p:nvSpPr>
            <p:cNvPr id="16" name="object 16"/>
            <p:cNvSpPr/>
            <p:nvPr/>
          </p:nvSpPr>
          <p:spPr>
            <a:xfrm>
              <a:off x="9976865" y="5093970"/>
              <a:ext cx="571500" cy="812800"/>
            </a:xfrm>
            <a:custGeom>
              <a:avLst/>
              <a:gdLst/>
              <a:ahLst/>
              <a:cxnLst/>
              <a:rect l="l" t="t" r="r" b="b"/>
              <a:pathLst>
                <a:path w="571500" h="812800">
                  <a:moveTo>
                    <a:pt x="285750" y="0"/>
                  </a:moveTo>
                  <a:lnTo>
                    <a:pt x="0" y="285749"/>
                  </a:lnTo>
                  <a:lnTo>
                    <a:pt x="142875" y="285749"/>
                  </a:lnTo>
                  <a:lnTo>
                    <a:pt x="142875" y="812291"/>
                  </a:lnTo>
                  <a:lnTo>
                    <a:pt x="428625" y="812291"/>
                  </a:lnTo>
                  <a:lnTo>
                    <a:pt x="428625" y="285749"/>
                  </a:lnTo>
                  <a:lnTo>
                    <a:pt x="571500" y="285749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976865" y="5093970"/>
              <a:ext cx="571500" cy="812800"/>
            </a:xfrm>
            <a:custGeom>
              <a:avLst/>
              <a:gdLst/>
              <a:ahLst/>
              <a:cxnLst/>
              <a:rect l="l" t="t" r="r" b="b"/>
              <a:pathLst>
                <a:path w="571500" h="812800">
                  <a:moveTo>
                    <a:pt x="0" y="285749"/>
                  </a:moveTo>
                  <a:lnTo>
                    <a:pt x="285750" y="0"/>
                  </a:lnTo>
                  <a:lnTo>
                    <a:pt x="571500" y="285749"/>
                  </a:lnTo>
                  <a:lnTo>
                    <a:pt x="428625" y="285749"/>
                  </a:lnTo>
                  <a:lnTo>
                    <a:pt x="428625" y="812291"/>
                  </a:lnTo>
                  <a:lnTo>
                    <a:pt x="142875" y="812291"/>
                  </a:lnTo>
                  <a:lnTo>
                    <a:pt x="142875" y="285749"/>
                  </a:lnTo>
                  <a:lnTo>
                    <a:pt x="0" y="285749"/>
                  </a:lnTo>
                  <a:close/>
                </a:path>
              </a:pathLst>
            </a:custGeom>
            <a:ln w="19812">
              <a:solidFill>
                <a:srgbClr val="4494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9966959" y="2639567"/>
            <a:ext cx="591820" cy="832485"/>
            <a:chOff x="9966959" y="2639567"/>
            <a:chExt cx="591820" cy="832485"/>
          </a:xfrm>
        </p:grpSpPr>
        <p:sp>
          <p:nvSpPr>
            <p:cNvPr id="19" name="object 19"/>
            <p:cNvSpPr/>
            <p:nvPr/>
          </p:nvSpPr>
          <p:spPr>
            <a:xfrm>
              <a:off x="9976865" y="2649473"/>
              <a:ext cx="571500" cy="812800"/>
            </a:xfrm>
            <a:custGeom>
              <a:avLst/>
              <a:gdLst/>
              <a:ahLst/>
              <a:cxnLst/>
              <a:rect l="l" t="t" r="r" b="b"/>
              <a:pathLst>
                <a:path w="571500" h="812800">
                  <a:moveTo>
                    <a:pt x="285750" y="0"/>
                  </a:moveTo>
                  <a:lnTo>
                    <a:pt x="0" y="285750"/>
                  </a:lnTo>
                  <a:lnTo>
                    <a:pt x="142875" y="285750"/>
                  </a:lnTo>
                  <a:lnTo>
                    <a:pt x="142875" y="812291"/>
                  </a:lnTo>
                  <a:lnTo>
                    <a:pt x="428625" y="812291"/>
                  </a:lnTo>
                  <a:lnTo>
                    <a:pt x="428625" y="285750"/>
                  </a:lnTo>
                  <a:lnTo>
                    <a:pt x="571500" y="28575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976865" y="2649473"/>
              <a:ext cx="571500" cy="812800"/>
            </a:xfrm>
            <a:custGeom>
              <a:avLst/>
              <a:gdLst/>
              <a:ahLst/>
              <a:cxnLst/>
              <a:rect l="l" t="t" r="r" b="b"/>
              <a:pathLst>
                <a:path w="571500" h="812800">
                  <a:moveTo>
                    <a:pt x="0" y="285750"/>
                  </a:moveTo>
                  <a:lnTo>
                    <a:pt x="285750" y="0"/>
                  </a:lnTo>
                  <a:lnTo>
                    <a:pt x="571500" y="285750"/>
                  </a:lnTo>
                  <a:lnTo>
                    <a:pt x="428625" y="285750"/>
                  </a:lnTo>
                  <a:lnTo>
                    <a:pt x="428625" y="812291"/>
                  </a:lnTo>
                  <a:lnTo>
                    <a:pt x="142875" y="812291"/>
                  </a:lnTo>
                  <a:lnTo>
                    <a:pt x="142875" y="285750"/>
                  </a:lnTo>
                  <a:lnTo>
                    <a:pt x="0" y="285750"/>
                  </a:lnTo>
                  <a:close/>
                </a:path>
              </a:pathLst>
            </a:custGeom>
            <a:ln w="19812">
              <a:solidFill>
                <a:srgbClr val="4494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062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Git</a:t>
            </a:r>
            <a:r>
              <a:rPr spc="-85" dirty="0"/>
              <a:t> </a:t>
            </a:r>
            <a:r>
              <a:rPr spc="-5" dirty="0"/>
              <a:t>Ignore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487804"/>
            <a:ext cx="9404985" cy="1650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If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you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want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some files do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not need to be commit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add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we can make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list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them into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“.gitignore”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file.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Let’s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first create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file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should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ignored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(ex: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no_need.txt).</a:t>
            </a:r>
            <a:endParaRPr sz="1800">
              <a:latin typeface="Trebuchet MS"/>
              <a:cs typeface="Trebuchet MS"/>
            </a:endParaRPr>
          </a:p>
          <a:p>
            <a:pPr marL="355600" marR="34163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Now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need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 create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“.gitignore”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file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write no_need.txt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inside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it. Now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run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git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status,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you can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that the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no_need.txt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file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tracked.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24711" y="3160776"/>
            <a:ext cx="9669780" cy="3697604"/>
            <a:chOff x="1124711" y="3160776"/>
            <a:chExt cx="9669780" cy="369760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4711" y="3160776"/>
              <a:ext cx="9566148" cy="129082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9783" y="3355848"/>
              <a:ext cx="8977884" cy="7025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711" y="4155948"/>
              <a:ext cx="9669780" cy="122377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9783" y="4351020"/>
              <a:ext cx="9081516" cy="63550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4711" y="5064252"/>
              <a:ext cx="9467088" cy="179374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783" y="5259322"/>
              <a:ext cx="8878824" cy="14965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468" y="500888"/>
            <a:ext cx="1430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5FCAEE"/>
                </a:solidFill>
                <a:latin typeface="Trebuchet MS"/>
                <a:cs typeface="Trebuchet MS"/>
              </a:rPr>
              <a:t>Branch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3433" y="500888"/>
            <a:ext cx="1565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5FCAEE"/>
                </a:solidFill>
                <a:latin typeface="Trebuchet MS"/>
                <a:cs typeface="Trebuchet MS"/>
              </a:rPr>
              <a:t>Contd..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0304" y="3712464"/>
            <a:ext cx="2877311" cy="113538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25423" y="1688592"/>
            <a:ext cx="8240395" cy="4520565"/>
            <a:chOff x="725423" y="1688592"/>
            <a:chExt cx="8240395" cy="452056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423" y="1688592"/>
              <a:ext cx="8240268" cy="423519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2361" y="5385054"/>
              <a:ext cx="571500" cy="814069"/>
            </a:xfrm>
            <a:custGeom>
              <a:avLst/>
              <a:gdLst/>
              <a:ahLst/>
              <a:cxnLst/>
              <a:rect l="l" t="t" r="r" b="b"/>
              <a:pathLst>
                <a:path w="571500" h="814070">
                  <a:moveTo>
                    <a:pt x="285750" y="0"/>
                  </a:moveTo>
                  <a:lnTo>
                    <a:pt x="0" y="285750"/>
                  </a:lnTo>
                  <a:lnTo>
                    <a:pt x="142875" y="285750"/>
                  </a:lnTo>
                  <a:lnTo>
                    <a:pt x="142875" y="813816"/>
                  </a:lnTo>
                  <a:lnTo>
                    <a:pt x="428625" y="813816"/>
                  </a:lnTo>
                  <a:lnTo>
                    <a:pt x="428625" y="285750"/>
                  </a:lnTo>
                  <a:lnTo>
                    <a:pt x="571500" y="28575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72361" y="5385054"/>
              <a:ext cx="571500" cy="814069"/>
            </a:xfrm>
            <a:custGeom>
              <a:avLst/>
              <a:gdLst/>
              <a:ahLst/>
              <a:cxnLst/>
              <a:rect l="l" t="t" r="r" b="b"/>
              <a:pathLst>
                <a:path w="571500" h="814070">
                  <a:moveTo>
                    <a:pt x="0" y="285750"/>
                  </a:moveTo>
                  <a:lnTo>
                    <a:pt x="285750" y="0"/>
                  </a:lnTo>
                  <a:lnTo>
                    <a:pt x="571500" y="285750"/>
                  </a:lnTo>
                  <a:lnTo>
                    <a:pt x="428625" y="285750"/>
                  </a:lnTo>
                  <a:lnTo>
                    <a:pt x="428625" y="813816"/>
                  </a:lnTo>
                  <a:lnTo>
                    <a:pt x="142875" y="813816"/>
                  </a:lnTo>
                  <a:lnTo>
                    <a:pt x="142875" y="285750"/>
                  </a:lnTo>
                  <a:lnTo>
                    <a:pt x="0" y="285750"/>
                  </a:lnTo>
                  <a:close/>
                </a:path>
              </a:pathLst>
            </a:custGeom>
            <a:ln w="19812">
              <a:solidFill>
                <a:srgbClr val="4494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864979" y="3829558"/>
            <a:ext cx="1408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rebuchet MS"/>
                <a:cs typeface="Trebuchet MS"/>
              </a:rPr>
              <a:t>Branch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2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271759" y="4562855"/>
            <a:ext cx="591820" cy="832485"/>
            <a:chOff x="10271759" y="4562855"/>
            <a:chExt cx="591820" cy="832485"/>
          </a:xfrm>
        </p:grpSpPr>
        <p:sp>
          <p:nvSpPr>
            <p:cNvPr id="11" name="object 11"/>
            <p:cNvSpPr/>
            <p:nvPr/>
          </p:nvSpPr>
          <p:spPr>
            <a:xfrm>
              <a:off x="10281665" y="4572761"/>
              <a:ext cx="571500" cy="812800"/>
            </a:xfrm>
            <a:custGeom>
              <a:avLst/>
              <a:gdLst/>
              <a:ahLst/>
              <a:cxnLst/>
              <a:rect l="l" t="t" r="r" b="b"/>
              <a:pathLst>
                <a:path w="571500" h="812800">
                  <a:moveTo>
                    <a:pt x="285750" y="0"/>
                  </a:moveTo>
                  <a:lnTo>
                    <a:pt x="0" y="285750"/>
                  </a:lnTo>
                  <a:lnTo>
                    <a:pt x="142875" y="285750"/>
                  </a:lnTo>
                  <a:lnTo>
                    <a:pt x="142875" y="812291"/>
                  </a:lnTo>
                  <a:lnTo>
                    <a:pt x="428625" y="812291"/>
                  </a:lnTo>
                  <a:lnTo>
                    <a:pt x="428625" y="285750"/>
                  </a:lnTo>
                  <a:lnTo>
                    <a:pt x="571500" y="28575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81665" y="4572761"/>
              <a:ext cx="571500" cy="812800"/>
            </a:xfrm>
            <a:custGeom>
              <a:avLst/>
              <a:gdLst/>
              <a:ahLst/>
              <a:cxnLst/>
              <a:rect l="l" t="t" r="r" b="b"/>
              <a:pathLst>
                <a:path w="571500" h="812800">
                  <a:moveTo>
                    <a:pt x="0" y="285750"/>
                  </a:moveTo>
                  <a:lnTo>
                    <a:pt x="285750" y="0"/>
                  </a:lnTo>
                  <a:lnTo>
                    <a:pt x="571500" y="285750"/>
                  </a:lnTo>
                  <a:lnTo>
                    <a:pt x="428625" y="285750"/>
                  </a:lnTo>
                  <a:lnTo>
                    <a:pt x="428625" y="812291"/>
                  </a:lnTo>
                  <a:lnTo>
                    <a:pt x="142875" y="812291"/>
                  </a:lnTo>
                  <a:lnTo>
                    <a:pt x="142875" y="285750"/>
                  </a:lnTo>
                  <a:lnTo>
                    <a:pt x="0" y="285750"/>
                  </a:lnTo>
                  <a:close/>
                </a:path>
              </a:pathLst>
            </a:custGeom>
            <a:ln w="19812">
              <a:solidFill>
                <a:srgbClr val="4494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468" y="500888"/>
            <a:ext cx="1430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5FCAEE"/>
                </a:solidFill>
                <a:latin typeface="Trebuchet MS"/>
                <a:cs typeface="Trebuchet MS"/>
              </a:rPr>
              <a:t>Branch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297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Contd..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423" y="1536191"/>
            <a:ext cx="10552176" cy="50810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468" y="500888"/>
            <a:ext cx="2171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R</a:t>
            </a:r>
            <a:r>
              <a:rPr spc="-5" dirty="0"/>
              <a:t>ep</a:t>
            </a:r>
            <a:r>
              <a:rPr spc="5" dirty="0"/>
              <a:t>o</a:t>
            </a:r>
            <a:r>
              <a:rPr dirty="0"/>
              <a:t>sito</a:t>
            </a:r>
            <a:r>
              <a:rPr spc="10" dirty="0"/>
              <a:t>r</a:t>
            </a:r>
            <a:r>
              <a:rPr dirty="0"/>
              <a:t>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423" y="1664207"/>
            <a:ext cx="1050645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468" y="500888"/>
            <a:ext cx="2171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0" dirty="0">
                <a:solidFill>
                  <a:srgbClr val="5FCAEE"/>
                </a:solidFill>
                <a:latin typeface="Trebuchet MS"/>
                <a:cs typeface="Trebuchet MS"/>
              </a:rPr>
              <a:t>R</a:t>
            </a:r>
            <a:r>
              <a:rPr sz="3600" spc="-5" dirty="0">
                <a:solidFill>
                  <a:srgbClr val="5FCAEE"/>
                </a:solidFill>
                <a:latin typeface="Trebuchet MS"/>
                <a:cs typeface="Trebuchet MS"/>
              </a:rPr>
              <a:t>ep</a:t>
            </a:r>
            <a:r>
              <a:rPr sz="3600" spc="5" dirty="0">
                <a:solidFill>
                  <a:srgbClr val="5FCAEE"/>
                </a:solidFill>
                <a:latin typeface="Trebuchet MS"/>
                <a:cs typeface="Trebuchet MS"/>
              </a:rPr>
              <a:t>o</a:t>
            </a:r>
            <a:r>
              <a:rPr sz="3600" dirty="0">
                <a:solidFill>
                  <a:srgbClr val="5FCAEE"/>
                </a:solidFill>
                <a:latin typeface="Trebuchet MS"/>
                <a:cs typeface="Trebuchet MS"/>
              </a:rPr>
              <a:t>sito</a:t>
            </a:r>
            <a:r>
              <a:rPr sz="3600" spc="10" dirty="0">
                <a:solidFill>
                  <a:srgbClr val="5FCAEE"/>
                </a:solidFill>
                <a:latin typeface="Trebuchet MS"/>
                <a:cs typeface="Trebuchet MS"/>
              </a:rPr>
              <a:t>r</a:t>
            </a:r>
            <a:r>
              <a:rPr sz="3600" dirty="0">
                <a:solidFill>
                  <a:srgbClr val="5FCAEE"/>
                </a:solidFill>
                <a:latin typeface="Trebuchet MS"/>
                <a:cs typeface="Trebuchet MS"/>
              </a:rPr>
              <a:t>y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297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Contd..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423" y="1857755"/>
            <a:ext cx="10450068" cy="43525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1646</Words>
  <Application>Microsoft Office PowerPoint</Application>
  <PresentationFormat>Widescreen</PresentationFormat>
  <Paragraphs>225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 MT</vt:lpstr>
      <vt:lpstr>Calibri</vt:lpstr>
      <vt:lpstr>Lucida Sans Unicode</vt:lpstr>
      <vt:lpstr>Trebuchet MS</vt:lpstr>
      <vt:lpstr>Wingdings</vt:lpstr>
      <vt:lpstr>Office Theme</vt:lpstr>
      <vt:lpstr>Git &amp; GitHub</vt:lpstr>
      <vt:lpstr>Outcomes</vt:lpstr>
      <vt:lpstr>Theory</vt:lpstr>
      <vt:lpstr>PowerPoint Presentation</vt:lpstr>
      <vt:lpstr>Branch</vt:lpstr>
      <vt:lpstr>PowerPoint Presentation</vt:lpstr>
      <vt:lpstr>Contd..</vt:lpstr>
      <vt:lpstr>Repository</vt:lpstr>
      <vt:lpstr>Contd..</vt:lpstr>
      <vt:lpstr>Contd..</vt:lpstr>
      <vt:lpstr>Practical</vt:lpstr>
      <vt:lpstr>Initialization</vt:lpstr>
      <vt:lpstr>Configuration</vt:lpstr>
      <vt:lpstr>Commands</vt:lpstr>
      <vt:lpstr>Commands</vt:lpstr>
      <vt:lpstr>Commands</vt:lpstr>
      <vt:lpstr>Commit</vt:lpstr>
      <vt:lpstr>Commit</vt:lpstr>
      <vt:lpstr>Commit</vt:lpstr>
      <vt:lpstr>Commit</vt:lpstr>
      <vt:lpstr>Checkout</vt:lpstr>
      <vt:lpstr>Checkout</vt:lpstr>
      <vt:lpstr>Checkout</vt:lpstr>
      <vt:lpstr>Diff</vt:lpstr>
      <vt:lpstr>Diff</vt:lpstr>
      <vt:lpstr>Diff</vt:lpstr>
      <vt:lpstr>Diff</vt:lpstr>
      <vt:lpstr>Diff</vt:lpstr>
      <vt:lpstr>Remove</vt:lpstr>
      <vt:lpstr>Remove file</vt:lpstr>
      <vt:lpstr>Let’s Store/Push the files into  Remote Repository!!</vt:lpstr>
      <vt:lpstr>Full System Pictorial View</vt:lpstr>
      <vt:lpstr>Push</vt:lpstr>
      <vt:lpstr>Push</vt:lpstr>
      <vt:lpstr>Repository</vt:lpstr>
      <vt:lpstr>Download/Clone from Remote  Repository!!</vt:lpstr>
      <vt:lpstr>Clone</vt:lpstr>
      <vt:lpstr>Clone</vt:lpstr>
      <vt:lpstr>Fetch</vt:lpstr>
      <vt:lpstr>Fetch</vt:lpstr>
      <vt:lpstr>Fetch</vt:lpstr>
      <vt:lpstr>Branch</vt:lpstr>
      <vt:lpstr>Branch</vt:lpstr>
      <vt:lpstr>Branch</vt:lpstr>
      <vt:lpstr>Branch</vt:lpstr>
      <vt:lpstr>Merge</vt:lpstr>
      <vt:lpstr>Merge</vt:lpstr>
      <vt:lpstr>PowerPoint Presentation</vt:lpstr>
      <vt:lpstr>GitIgnore</vt:lpstr>
      <vt:lpstr>Git Ignore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cp:lastModifiedBy>Harinya B</cp:lastModifiedBy>
  <cp:revision>1</cp:revision>
  <dcterms:created xsi:type="dcterms:W3CDTF">2023-02-23T06:14:51Z</dcterms:created>
  <dcterms:modified xsi:type="dcterms:W3CDTF">2023-02-23T06:17:40Z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2023-02-23T00:00:00Z</vt:filetime>
  </property>
</Properties>
</file>