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0" r:id="rId6"/>
    <p:sldId id="275" r:id="rId7"/>
    <p:sldId id="281" r:id="rId8"/>
    <p:sldId id="285" r:id="rId9"/>
    <p:sldId id="277" r:id="rId10"/>
    <p:sldId id="279" r:id="rId11"/>
    <p:sldId id="280" r:id="rId12"/>
    <p:sldId id="278" r:id="rId13"/>
    <p:sldId id="276" r:id="rId14"/>
    <p:sldId id="284" r:id="rId15"/>
    <p:sldId id="283" r:id="rId16"/>
    <p:sldId id="28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F1567-086D-CA91-2350-E5315FA5A111}" v="94" dt="2020-04-06T01:31:15.658"/>
    <p1510:client id="{4526930D-ED58-5146-3186-B1E36092FD62}" v="84" dt="2020-04-06T18:50:31.108"/>
    <p1510:client id="{4F66C900-EF3D-9832-1EDC-B8A36940B713}" v="42" dt="2020-04-07T17:44:17.934"/>
    <p1510:client id="{51E5D4D9-8126-49C0-56EF-5EE16C655A1C}" v="17" dt="2020-04-06T00:59:51.173"/>
    <p1510:client id="{599B7B5C-DFB3-2EAA-01B3-C7A1CA8F4D6B}" v="441" dt="2020-04-06T18:29:22.406"/>
    <p1510:client id="{761F9C66-65AE-483D-B76D-ED5D1B8B869B}" v="1425" dt="2020-04-06T02:10:57.487"/>
    <p1510:client id="{8EEE0574-58A9-B8BE-7301-5D9033D9E093}" v="667" dt="2020-04-07T17:28:58.031"/>
    <p1510:client id="{B0F664A4-8BFF-86AC-A44E-51898CFF424F}" v="205" dt="2020-04-07T10:46:34.335"/>
    <p1510:client id="{B3AE7A9C-A346-CFD5-8529-435CC6FCAEB0}" v="1170" dt="2020-04-06T18:44:14.998"/>
    <p1510:client id="{D09E35A6-7FF4-3053-8520-97091CF1E564}" v="21" dt="2020-04-07T18:14:59.584"/>
    <p1510:client id="{DCB3F7DA-227F-15FA-8401-B2AB8E305140}" v="205" dt="2020-04-06T02:08:49.610"/>
    <p1510:client id="{DE07FD60-A509-07F3-E7F5-92E4E558561C}" v="320" dt="2020-04-07T18:22:50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E51B0-6547-4C48-9EDD-0425DDB2CC69}" type="doc">
      <dgm:prSet loTypeId="urn:microsoft.com/office/officeart/2005/8/layout/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188329-244F-46A0-B529-B35E46591A18}">
      <dgm:prSet phldrT="[Text]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Taking</a:t>
          </a:r>
          <a:r>
            <a:rPr lang="en-US" b="0" i="0" u="none" strike="noStrike" cap="none" baseline="0" noProof="0">
              <a:latin typeface="Century Gothic"/>
            </a:rPr>
            <a:t> Fourier transform of audio signal</a:t>
          </a:r>
          <a:endParaRPr lang="en-US"/>
        </a:p>
      </dgm:t>
    </dgm:pt>
    <dgm:pt modelId="{B48B1716-FB76-4CF9-916C-672579388DBC}" type="parTrans" cxnId="{1345EB68-94D8-450E-B5AF-05B8ADE844D0}">
      <dgm:prSet/>
      <dgm:spPr/>
      <dgm:t>
        <a:bodyPr/>
        <a:lstStyle/>
        <a:p>
          <a:endParaRPr lang="en-US"/>
        </a:p>
      </dgm:t>
    </dgm:pt>
    <dgm:pt modelId="{E1CBA748-CFF1-4FBE-9979-A9A786A03DF2}" type="sibTrans" cxnId="{1345EB68-94D8-450E-B5AF-05B8ADE844D0}">
      <dgm:prSet/>
      <dgm:spPr/>
      <dgm:t>
        <a:bodyPr/>
        <a:lstStyle/>
        <a:p>
          <a:endParaRPr lang="en-US"/>
        </a:p>
      </dgm:t>
    </dgm:pt>
    <dgm:pt modelId="{514A4FB6-9382-4566-A1BD-8F67FD5F479B}">
      <dgm:prSet phldrT="[Text]"/>
      <dgm:spPr/>
      <dgm:t>
        <a:bodyPr/>
        <a:lstStyle/>
        <a:p>
          <a:pPr rtl="0"/>
          <a:r>
            <a:rPr lang="en-US"/>
            <a:t>Use triangular overlapping windows to map power on Mel scale</a:t>
          </a:r>
        </a:p>
      </dgm:t>
    </dgm:pt>
    <dgm:pt modelId="{7901101B-0D43-49E0-BA64-829AD94B6E50}" type="parTrans" cxnId="{89BA98BC-AD6A-4FD0-A235-92F366C06140}">
      <dgm:prSet/>
      <dgm:spPr/>
      <dgm:t>
        <a:bodyPr/>
        <a:lstStyle/>
        <a:p>
          <a:endParaRPr lang="en-US"/>
        </a:p>
      </dgm:t>
    </dgm:pt>
    <dgm:pt modelId="{626192F7-9F2A-45C2-BBED-6586E246FC53}" type="sibTrans" cxnId="{89BA98BC-AD6A-4FD0-A235-92F366C06140}">
      <dgm:prSet/>
      <dgm:spPr/>
      <dgm:t>
        <a:bodyPr/>
        <a:lstStyle/>
        <a:p>
          <a:endParaRPr lang="en-US"/>
        </a:p>
      </dgm:t>
    </dgm:pt>
    <dgm:pt modelId="{5507A607-1792-42B4-B874-E590AA195220}">
      <dgm:prSet phldrT="[Text]"/>
      <dgm:spPr/>
      <dgm:t>
        <a:bodyPr/>
        <a:lstStyle/>
        <a:p>
          <a:pPr rtl="0"/>
          <a:r>
            <a:rPr lang="en-US"/>
            <a:t>Take logarithmic of the power of the frequencies</a:t>
          </a:r>
        </a:p>
      </dgm:t>
    </dgm:pt>
    <dgm:pt modelId="{45A56315-F04B-46F7-83A1-AA3942611FAC}" type="parTrans" cxnId="{64A768F1-8D30-4334-9037-134368297150}">
      <dgm:prSet/>
      <dgm:spPr/>
      <dgm:t>
        <a:bodyPr/>
        <a:lstStyle/>
        <a:p>
          <a:endParaRPr lang="en-US"/>
        </a:p>
      </dgm:t>
    </dgm:pt>
    <dgm:pt modelId="{DAEFFF46-4B28-40F1-BFCE-C4FCA439F744}" type="sibTrans" cxnId="{64A768F1-8D30-4334-9037-134368297150}">
      <dgm:prSet/>
      <dgm:spPr/>
      <dgm:t>
        <a:bodyPr/>
        <a:lstStyle/>
        <a:p>
          <a:endParaRPr lang="en-US"/>
        </a:p>
      </dgm:t>
    </dgm:pt>
    <dgm:pt modelId="{C49FEA84-D288-439F-A9F4-9947BD4BEB30}">
      <dgm:prSet phldrT="[Text]"/>
      <dgm:spPr/>
      <dgm:t>
        <a:bodyPr/>
        <a:lstStyle/>
        <a:p>
          <a:pPr rtl="0"/>
          <a:r>
            <a:rPr lang="en-US"/>
            <a:t>Take Discrete Cos Transform</a:t>
          </a:r>
        </a:p>
      </dgm:t>
    </dgm:pt>
    <dgm:pt modelId="{4E0D7C85-1C77-4592-9576-DDD371D9BDE7}" type="parTrans" cxnId="{70EB03A7-D04D-410A-B149-C276495171F1}">
      <dgm:prSet/>
      <dgm:spPr/>
      <dgm:t>
        <a:bodyPr/>
        <a:lstStyle/>
        <a:p>
          <a:endParaRPr lang="en-US"/>
        </a:p>
      </dgm:t>
    </dgm:pt>
    <dgm:pt modelId="{AA27B436-B7D5-46F9-B3C0-042256016B79}" type="sibTrans" cxnId="{70EB03A7-D04D-410A-B149-C276495171F1}">
      <dgm:prSet/>
      <dgm:spPr/>
      <dgm:t>
        <a:bodyPr/>
        <a:lstStyle/>
        <a:p>
          <a:endParaRPr lang="en-US"/>
        </a:p>
      </dgm:t>
    </dgm:pt>
    <dgm:pt modelId="{F373E0DB-B38C-4BF7-AE8A-4BA3E1D4B214}">
      <dgm:prSet phldrT="[Text]"/>
      <dgm:spPr/>
      <dgm:t>
        <a:bodyPr/>
        <a:lstStyle/>
        <a:p>
          <a:pPr rtl="0"/>
          <a:r>
            <a:rPr lang="en-US"/>
            <a:t>MFCC amplitude Spectrum</a:t>
          </a:r>
        </a:p>
      </dgm:t>
    </dgm:pt>
    <dgm:pt modelId="{A238ED12-6C22-4BA4-B665-FFB8EAA37677}" type="parTrans" cxnId="{A5891BC5-5A9D-4712-867A-B31716A51657}">
      <dgm:prSet/>
      <dgm:spPr/>
      <dgm:t>
        <a:bodyPr/>
        <a:lstStyle/>
        <a:p>
          <a:endParaRPr lang="en-US"/>
        </a:p>
      </dgm:t>
    </dgm:pt>
    <dgm:pt modelId="{9934DA71-9895-4A5F-92D0-6DB037B6AF27}" type="sibTrans" cxnId="{A5891BC5-5A9D-4712-867A-B31716A51657}">
      <dgm:prSet/>
      <dgm:spPr/>
      <dgm:t>
        <a:bodyPr/>
        <a:lstStyle/>
        <a:p>
          <a:endParaRPr lang="en-US"/>
        </a:p>
      </dgm:t>
    </dgm:pt>
    <dgm:pt modelId="{A2B1027E-FFF6-461E-AFF1-D5B7983F047B}" type="pres">
      <dgm:prSet presAssocID="{77CE51B0-6547-4C48-9EDD-0425DDB2CC69}" presName="diagram" presStyleCnt="0">
        <dgm:presLayoutVars>
          <dgm:dir/>
          <dgm:resizeHandles val="exact"/>
        </dgm:presLayoutVars>
      </dgm:prSet>
      <dgm:spPr/>
    </dgm:pt>
    <dgm:pt modelId="{80BBD10F-B61E-455C-A9BA-76C048755807}" type="pres">
      <dgm:prSet presAssocID="{B1188329-244F-46A0-B529-B35E46591A18}" presName="node" presStyleLbl="node1" presStyleIdx="0" presStyleCnt="5">
        <dgm:presLayoutVars>
          <dgm:bulletEnabled val="1"/>
        </dgm:presLayoutVars>
      </dgm:prSet>
      <dgm:spPr/>
    </dgm:pt>
    <dgm:pt modelId="{472B8DFC-1B56-44C4-A17C-50EAE54864B2}" type="pres">
      <dgm:prSet presAssocID="{E1CBA748-CFF1-4FBE-9979-A9A786A03DF2}" presName="sibTrans" presStyleLbl="sibTrans2D1" presStyleIdx="0" presStyleCnt="4"/>
      <dgm:spPr/>
    </dgm:pt>
    <dgm:pt modelId="{072FD184-EF28-4750-8A0D-CF46F190D92F}" type="pres">
      <dgm:prSet presAssocID="{E1CBA748-CFF1-4FBE-9979-A9A786A03DF2}" presName="connectorText" presStyleLbl="sibTrans2D1" presStyleIdx="0" presStyleCnt="4"/>
      <dgm:spPr/>
    </dgm:pt>
    <dgm:pt modelId="{C774BE6E-CE17-4BDC-AD71-CE24125D0D89}" type="pres">
      <dgm:prSet presAssocID="{514A4FB6-9382-4566-A1BD-8F67FD5F479B}" presName="node" presStyleLbl="node1" presStyleIdx="1" presStyleCnt="5">
        <dgm:presLayoutVars>
          <dgm:bulletEnabled val="1"/>
        </dgm:presLayoutVars>
      </dgm:prSet>
      <dgm:spPr/>
    </dgm:pt>
    <dgm:pt modelId="{114DC248-FDA1-4CE2-BC5F-992CE0FCB745}" type="pres">
      <dgm:prSet presAssocID="{626192F7-9F2A-45C2-BBED-6586E246FC53}" presName="sibTrans" presStyleLbl="sibTrans2D1" presStyleIdx="1" presStyleCnt="4"/>
      <dgm:spPr/>
    </dgm:pt>
    <dgm:pt modelId="{979DF10E-6233-4A0F-A7B7-EAFE239BBAAA}" type="pres">
      <dgm:prSet presAssocID="{626192F7-9F2A-45C2-BBED-6586E246FC53}" presName="connectorText" presStyleLbl="sibTrans2D1" presStyleIdx="1" presStyleCnt="4"/>
      <dgm:spPr/>
    </dgm:pt>
    <dgm:pt modelId="{4652488F-6000-40B0-AA59-14DE9A382112}" type="pres">
      <dgm:prSet presAssocID="{5507A607-1792-42B4-B874-E590AA195220}" presName="node" presStyleLbl="node1" presStyleIdx="2" presStyleCnt="5">
        <dgm:presLayoutVars>
          <dgm:bulletEnabled val="1"/>
        </dgm:presLayoutVars>
      </dgm:prSet>
      <dgm:spPr/>
    </dgm:pt>
    <dgm:pt modelId="{26BD75A3-3ED0-4B87-9E9F-7AD3DBB0E6FA}" type="pres">
      <dgm:prSet presAssocID="{DAEFFF46-4B28-40F1-BFCE-C4FCA439F744}" presName="sibTrans" presStyleLbl="sibTrans2D1" presStyleIdx="2" presStyleCnt="4"/>
      <dgm:spPr/>
    </dgm:pt>
    <dgm:pt modelId="{96FFEF19-4BB6-4FE7-829C-2E48958DE217}" type="pres">
      <dgm:prSet presAssocID="{DAEFFF46-4B28-40F1-BFCE-C4FCA439F744}" presName="connectorText" presStyleLbl="sibTrans2D1" presStyleIdx="2" presStyleCnt="4"/>
      <dgm:spPr/>
    </dgm:pt>
    <dgm:pt modelId="{911A1AC5-44CF-454E-8515-D9EB1FF8D05E}" type="pres">
      <dgm:prSet presAssocID="{C49FEA84-D288-439F-A9F4-9947BD4BEB30}" presName="node" presStyleLbl="node1" presStyleIdx="3" presStyleCnt="5">
        <dgm:presLayoutVars>
          <dgm:bulletEnabled val="1"/>
        </dgm:presLayoutVars>
      </dgm:prSet>
      <dgm:spPr/>
    </dgm:pt>
    <dgm:pt modelId="{C1FEA1CC-03E0-4CB6-8E15-29C34322C8B4}" type="pres">
      <dgm:prSet presAssocID="{AA27B436-B7D5-46F9-B3C0-042256016B79}" presName="sibTrans" presStyleLbl="sibTrans2D1" presStyleIdx="3" presStyleCnt="4"/>
      <dgm:spPr/>
    </dgm:pt>
    <dgm:pt modelId="{CAC7D709-D215-40D4-B680-D6780F0675F1}" type="pres">
      <dgm:prSet presAssocID="{AA27B436-B7D5-46F9-B3C0-042256016B79}" presName="connectorText" presStyleLbl="sibTrans2D1" presStyleIdx="3" presStyleCnt="4"/>
      <dgm:spPr/>
    </dgm:pt>
    <dgm:pt modelId="{0C41CA7A-3EA3-4D70-8560-A84BFDECC2FD}" type="pres">
      <dgm:prSet presAssocID="{F373E0DB-B38C-4BF7-AE8A-4BA3E1D4B214}" presName="node" presStyleLbl="node1" presStyleIdx="4" presStyleCnt="5">
        <dgm:presLayoutVars>
          <dgm:bulletEnabled val="1"/>
        </dgm:presLayoutVars>
      </dgm:prSet>
      <dgm:spPr/>
    </dgm:pt>
  </dgm:ptLst>
  <dgm:cxnLst>
    <dgm:cxn modelId="{4712E30A-0287-4388-8605-862A199A2CF9}" type="presOf" srcId="{77CE51B0-6547-4C48-9EDD-0425DDB2CC69}" destId="{A2B1027E-FFF6-461E-AFF1-D5B7983F047B}" srcOrd="0" destOrd="0" presId="urn:microsoft.com/office/officeart/2005/8/layout/process5"/>
    <dgm:cxn modelId="{10090D10-0247-4333-A051-E244838DDD3C}" type="presOf" srcId="{626192F7-9F2A-45C2-BBED-6586E246FC53}" destId="{114DC248-FDA1-4CE2-BC5F-992CE0FCB745}" srcOrd="0" destOrd="0" presId="urn:microsoft.com/office/officeart/2005/8/layout/process5"/>
    <dgm:cxn modelId="{DCC8A311-8E62-4152-AC4C-C516C054371B}" type="presOf" srcId="{B1188329-244F-46A0-B529-B35E46591A18}" destId="{80BBD10F-B61E-455C-A9BA-76C048755807}" srcOrd="0" destOrd="0" presId="urn:microsoft.com/office/officeart/2005/8/layout/process5"/>
    <dgm:cxn modelId="{EF577712-0E36-464F-9A8A-803D41A13D61}" type="presOf" srcId="{C49FEA84-D288-439F-A9F4-9947BD4BEB30}" destId="{911A1AC5-44CF-454E-8515-D9EB1FF8D05E}" srcOrd="0" destOrd="0" presId="urn:microsoft.com/office/officeart/2005/8/layout/process5"/>
    <dgm:cxn modelId="{20200B31-ACCD-445A-83A2-EABB43F9EF4E}" type="presOf" srcId="{AA27B436-B7D5-46F9-B3C0-042256016B79}" destId="{C1FEA1CC-03E0-4CB6-8E15-29C34322C8B4}" srcOrd="0" destOrd="0" presId="urn:microsoft.com/office/officeart/2005/8/layout/process5"/>
    <dgm:cxn modelId="{5A8EF634-B37D-4D49-AB37-3478AEBFC8CC}" type="presOf" srcId="{E1CBA748-CFF1-4FBE-9979-A9A786A03DF2}" destId="{472B8DFC-1B56-44C4-A17C-50EAE54864B2}" srcOrd="0" destOrd="0" presId="urn:microsoft.com/office/officeart/2005/8/layout/process5"/>
    <dgm:cxn modelId="{1345EB68-94D8-450E-B5AF-05B8ADE844D0}" srcId="{77CE51B0-6547-4C48-9EDD-0425DDB2CC69}" destId="{B1188329-244F-46A0-B529-B35E46591A18}" srcOrd="0" destOrd="0" parTransId="{B48B1716-FB76-4CF9-916C-672579388DBC}" sibTransId="{E1CBA748-CFF1-4FBE-9979-A9A786A03DF2}"/>
    <dgm:cxn modelId="{25D3F34A-B939-4099-A52A-EA812369AAF5}" type="presOf" srcId="{E1CBA748-CFF1-4FBE-9979-A9A786A03DF2}" destId="{072FD184-EF28-4750-8A0D-CF46F190D92F}" srcOrd="1" destOrd="0" presId="urn:microsoft.com/office/officeart/2005/8/layout/process5"/>
    <dgm:cxn modelId="{CB370775-A4CA-4768-92C7-944514DE8599}" type="presOf" srcId="{DAEFFF46-4B28-40F1-BFCE-C4FCA439F744}" destId="{96FFEF19-4BB6-4FE7-829C-2E48958DE217}" srcOrd="1" destOrd="0" presId="urn:microsoft.com/office/officeart/2005/8/layout/process5"/>
    <dgm:cxn modelId="{8F6787A0-A869-4D57-92CF-6C71E5DF6C88}" type="presOf" srcId="{5507A607-1792-42B4-B874-E590AA195220}" destId="{4652488F-6000-40B0-AA59-14DE9A382112}" srcOrd="0" destOrd="0" presId="urn:microsoft.com/office/officeart/2005/8/layout/process5"/>
    <dgm:cxn modelId="{E4C57EA2-B1B8-4AA5-B0B9-2D80000E50D3}" type="presOf" srcId="{AA27B436-B7D5-46F9-B3C0-042256016B79}" destId="{CAC7D709-D215-40D4-B680-D6780F0675F1}" srcOrd="1" destOrd="0" presId="urn:microsoft.com/office/officeart/2005/8/layout/process5"/>
    <dgm:cxn modelId="{70EB03A7-D04D-410A-B149-C276495171F1}" srcId="{77CE51B0-6547-4C48-9EDD-0425DDB2CC69}" destId="{C49FEA84-D288-439F-A9F4-9947BD4BEB30}" srcOrd="3" destOrd="0" parTransId="{4E0D7C85-1C77-4592-9576-DDD371D9BDE7}" sibTransId="{AA27B436-B7D5-46F9-B3C0-042256016B79}"/>
    <dgm:cxn modelId="{615B9AB1-7FF6-4D92-A27B-4BA31109CCD6}" type="presOf" srcId="{F373E0DB-B38C-4BF7-AE8A-4BA3E1D4B214}" destId="{0C41CA7A-3EA3-4D70-8560-A84BFDECC2FD}" srcOrd="0" destOrd="0" presId="urn:microsoft.com/office/officeart/2005/8/layout/process5"/>
    <dgm:cxn modelId="{89BA98BC-AD6A-4FD0-A235-92F366C06140}" srcId="{77CE51B0-6547-4C48-9EDD-0425DDB2CC69}" destId="{514A4FB6-9382-4566-A1BD-8F67FD5F479B}" srcOrd="1" destOrd="0" parTransId="{7901101B-0D43-49E0-BA64-829AD94B6E50}" sibTransId="{626192F7-9F2A-45C2-BBED-6586E246FC53}"/>
    <dgm:cxn modelId="{ABCCE1BD-E7E1-45CB-8E73-7E0E5F078BCA}" type="presOf" srcId="{626192F7-9F2A-45C2-BBED-6586E246FC53}" destId="{979DF10E-6233-4A0F-A7B7-EAFE239BBAAA}" srcOrd="1" destOrd="0" presId="urn:microsoft.com/office/officeart/2005/8/layout/process5"/>
    <dgm:cxn modelId="{A5891BC5-5A9D-4712-867A-B31716A51657}" srcId="{77CE51B0-6547-4C48-9EDD-0425DDB2CC69}" destId="{F373E0DB-B38C-4BF7-AE8A-4BA3E1D4B214}" srcOrd="4" destOrd="0" parTransId="{A238ED12-6C22-4BA4-B665-FFB8EAA37677}" sibTransId="{9934DA71-9895-4A5F-92D0-6DB037B6AF27}"/>
    <dgm:cxn modelId="{64A768F1-8D30-4334-9037-134368297150}" srcId="{77CE51B0-6547-4C48-9EDD-0425DDB2CC69}" destId="{5507A607-1792-42B4-B874-E590AA195220}" srcOrd="2" destOrd="0" parTransId="{45A56315-F04B-46F7-83A1-AA3942611FAC}" sibTransId="{DAEFFF46-4B28-40F1-BFCE-C4FCA439F744}"/>
    <dgm:cxn modelId="{52259CF3-5B07-4D7F-A7E1-9880A42833AA}" type="presOf" srcId="{514A4FB6-9382-4566-A1BD-8F67FD5F479B}" destId="{C774BE6E-CE17-4BDC-AD71-CE24125D0D89}" srcOrd="0" destOrd="0" presId="urn:microsoft.com/office/officeart/2005/8/layout/process5"/>
    <dgm:cxn modelId="{09083BF7-7637-4059-AE81-A04E3A34B5C0}" type="presOf" srcId="{DAEFFF46-4B28-40F1-BFCE-C4FCA439F744}" destId="{26BD75A3-3ED0-4B87-9E9F-7AD3DBB0E6FA}" srcOrd="0" destOrd="0" presId="urn:microsoft.com/office/officeart/2005/8/layout/process5"/>
    <dgm:cxn modelId="{EDD20E45-959C-4E0F-A638-21F05BA3F057}" type="presParOf" srcId="{A2B1027E-FFF6-461E-AFF1-D5B7983F047B}" destId="{80BBD10F-B61E-455C-A9BA-76C048755807}" srcOrd="0" destOrd="0" presId="urn:microsoft.com/office/officeart/2005/8/layout/process5"/>
    <dgm:cxn modelId="{5D8220A6-AB86-4EBE-9363-6E0475B68BA2}" type="presParOf" srcId="{A2B1027E-FFF6-461E-AFF1-D5B7983F047B}" destId="{472B8DFC-1B56-44C4-A17C-50EAE54864B2}" srcOrd="1" destOrd="0" presId="urn:microsoft.com/office/officeart/2005/8/layout/process5"/>
    <dgm:cxn modelId="{FF479557-AF37-4C65-BCDC-C06B0A131A8C}" type="presParOf" srcId="{472B8DFC-1B56-44C4-A17C-50EAE54864B2}" destId="{072FD184-EF28-4750-8A0D-CF46F190D92F}" srcOrd="0" destOrd="0" presId="urn:microsoft.com/office/officeart/2005/8/layout/process5"/>
    <dgm:cxn modelId="{A1C1C9DA-31B9-4741-9364-03570D171E91}" type="presParOf" srcId="{A2B1027E-FFF6-461E-AFF1-D5B7983F047B}" destId="{C774BE6E-CE17-4BDC-AD71-CE24125D0D89}" srcOrd="2" destOrd="0" presId="urn:microsoft.com/office/officeart/2005/8/layout/process5"/>
    <dgm:cxn modelId="{2E2CF78C-38FE-4EA6-B198-CCAFA53DD752}" type="presParOf" srcId="{A2B1027E-FFF6-461E-AFF1-D5B7983F047B}" destId="{114DC248-FDA1-4CE2-BC5F-992CE0FCB745}" srcOrd="3" destOrd="0" presId="urn:microsoft.com/office/officeart/2005/8/layout/process5"/>
    <dgm:cxn modelId="{BDD5E9B6-6FFB-4156-953B-9724F0378A29}" type="presParOf" srcId="{114DC248-FDA1-4CE2-BC5F-992CE0FCB745}" destId="{979DF10E-6233-4A0F-A7B7-EAFE239BBAAA}" srcOrd="0" destOrd="0" presId="urn:microsoft.com/office/officeart/2005/8/layout/process5"/>
    <dgm:cxn modelId="{A4B23FD4-2394-4977-AB71-F815A986CA2A}" type="presParOf" srcId="{A2B1027E-FFF6-461E-AFF1-D5B7983F047B}" destId="{4652488F-6000-40B0-AA59-14DE9A382112}" srcOrd="4" destOrd="0" presId="urn:microsoft.com/office/officeart/2005/8/layout/process5"/>
    <dgm:cxn modelId="{94B34D5D-9FD3-4664-9EF0-74955438173C}" type="presParOf" srcId="{A2B1027E-FFF6-461E-AFF1-D5B7983F047B}" destId="{26BD75A3-3ED0-4B87-9E9F-7AD3DBB0E6FA}" srcOrd="5" destOrd="0" presId="urn:microsoft.com/office/officeart/2005/8/layout/process5"/>
    <dgm:cxn modelId="{B4EB595B-E901-447F-97E8-1865634FE3E4}" type="presParOf" srcId="{26BD75A3-3ED0-4B87-9E9F-7AD3DBB0E6FA}" destId="{96FFEF19-4BB6-4FE7-829C-2E48958DE217}" srcOrd="0" destOrd="0" presId="urn:microsoft.com/office/officeart/2005/8/layout/process5"/>
    <dgm:cxn modelId="{6481AA5B-B110-4127-ABB7-AB2DEC8C59C4}" type="presParOf" srcId="{A2B1027E-FFF6-461E-AFF1-D5B7983F047B}" destId="{911A1AC5-44CF-454E-8515-D9EB1FF8D05E}" srcOrd="6" destOrd="0" presId="urn:microsoft.com/office/officeart/2005/8/layout/process5"/>
    <dgm:cxn modelId="{C21FEE31-F980-41E2-BD2C-45B32E5C2DCA}" type="presParOf" srcId="{A2B1027E-FFF6-461E-AFF1-D5B7983F047B}" destId="{C1FEA1CC-03E0-4CB6-8E15-29C34322C8B4}" srcOrd="7" destOrd="0" presId="urn:microsoft.com/office/officeart/2005/8/layout/process5"/>
    <dgm:cxn modelId="{CAB8DDA4-02A2-4E7E-B994-04ECAFE06669}" type="presParOf" srcId="{C1FEA1CC-03E0-4CB6-8E15-29C34322C8B4}" destId="{CAC7D709-D215-40D4-B680-D6780F0675F1}" srcOrd="0" destOrd="0" presId="urn:microsoft.com/office/officeart/2005/8/layout/process5"/>
    <dgm:cxn modelId="{3A1AA5B9-685B-4793-B481-53BB83FC3D56}" type="presParOf" srcId="{A2B1027E-FFF6-461E-AFF1-D5B7983F047B}" destId="{0C41CA7A-3EA3-4D70-8560-A84BFDECC2F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BD10F-B61E-455C-A9BA-76C048755807}">
      <dsp:nvSpPr>
        <dsp:cNvPr id="0" name=""/>
        <dsp:cNvSpPr/>
      </dsp:nvSpPr>
      <dsp:spPr>
        <a:xfrm>
          <a:off x="7863" y="217581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Taking</a:t>
          </a:r>
          <a:r>
            <a:rPr lang="en-US" sz="1700" b="0" i="0" u="none" strike="noStrike" kern="1200" cap="none" baseline="0" noProof="0">
              <a:latin typeface="Century Gothic"/>
            </a:rPr>
            <a:t> Fourier transform of audio signal</a:t>
          </a:r>
          <a:endParaRPr lang="en-US" sz="1700" kern="1200"/>
        </a:p>
      </dsp:txBody>
      <dsp:txXfrm>
        <a:off x="49167" y="258885"/>
        <a:ext cx="2267766" cy="1327616"/>
      </dsp:txXfrm>
    </dsp:sp>
    <dsp:sp modelId="{472B8DFC-1B56-44C4-A17C-50EAE54864B2}">
      <dsp:nvSpPr>
        <dsp:cNvPr id="0" name=""/>
        <dsp:cNvSpPr/>
      </dsp:nvSpPr>
      <dsp:spPr>
        <a:xfrm>
          <a:off x="2565071" y="631247"/>
          <a:ext cx="498279" cy="5828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65071" y="747825"/>
        <a:ext cx="348795" cy="349736"/>
      </dsp:txXfrm>
    </dsp:sp>
    <dsp:sp modelId="{C774BE6E-CE17-4BDC-AD71-CE24125D0D89}">
      <dsp:nvSpPr>
        <dsp:cNvPr id="0" name=""/>
        <dsp:cNvSpPr/>
      </dsp:nvSpPr>
      <dsp:spPr>
        <a:xfrm>
          <a:off x="3298387" y="217581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559309"/>
                <a:satOff val="-1003"/>
                <a:lumOff val="686"/>
                <a:alphaOff val="0"/>
                <a:tint val="98000"/>
                <a:lumMod val="114000"/>
              </a:schemeClr>
            </a:gs>
            <a:gs pos="100000">
              <a:schemeClr val="accent5">
                <a:hueOff val="1559309"/>
                <a:satOff val="-1003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triangular overlapping windows to map power on Mel scale</a:t>
          </a:r>
        </a:p>
      </dsp:txBody>
      <dsp:txXfrm>
        <a:off x="3339691" y="258885"/>
        <a:ext cx="2267766" cy="1327616"/>
      </dsp:txXfrm>
    </dsp:sp>
    <dsp:sp modelId="{114DC248-FDA1-4CE2-BC5F-992CE0FCB745}">
      <dsp:nvSpPr>
        <dsp:cNvPr id="0" name=""/>
        <dsp:cNvSpPr/>
      </dsp:nvSpPr>
      <dsp:spPr>
        <a:xfrm>
          <a:off x="5855595" y="631247"/>
          <a:ext cx="498279" cy="5828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55595" y="747825"/>
        <a:ext cx="348795" cy="349736"/>
      </dsp:txXfrm>
    </dsp:sp>
    <dsp:sp modelId="{4652488F-6000-40B0-AA59-14DE9A382112}">
      <dsp:nvSpPr>
        <dsp:cNvPr id="0" name=""/>
        <dsp:cNvSpPr/>
      </dsp:nvSpPr>
      <dsp:spPr>
        <a:xfrm>
          <a:off x="6588911" y="217581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 logarithmic of the power of the frequencies</a:t>
          </a:r>
        </a:p>
      </dsp:txBody>
      <dsp:txXfrm>
        <a:off x="6630215" y="258885"/>
        <a:ext cx="2267766" cy="1327616"/>
      </dsp:txXfrm>
    </dsp:sp>
    <dsp:sp modelId="{26BD75A3-3ED0-4B87-9E9F-7AD3DBB0E6FA}">
      <dsp:nvSpPr>
        <dsp:cNvPr id="0" name=""/>
        <dsp:cNvSpPr/>
      </dsp:nvSpPr>
      <dsp:spPr>
        <a:xfrm rot="5400000">
          <a:off x="7514959" y="1792332"/>
          <a:ext cx="498279" cy="5828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7589231" y="1834638"/>
        <a:ext cx="349736" cy="348795"/>
      </dsp:txXfrm>
    </dsp:sp>
    <dsp:sp modelId="{911A1AC5-44CF-454E-8515-D9EB1FF8D05E}">
      <dsp:nvSpPr>
        <dsp:cNvPr id="0" name=""/>
        <dsp:cNvSpPr/>
      </dsp:nvSpPr>
      <dsp:spPr>
        <a:xfrm>
          <a:off x="6588911" y="2567955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677928"/>
                <a:satOff val="-3010"/>
                <a:lumOff val="2058"/>
                <a:alphaOff val="0"/>
                <a:tint val="98000"/>
                <a:lumMod val="114000"/>
              </a:schemeClr>
            </a:gs>
            <a:gs pos="100000">
              <a:schemeClr val="accent5">
                <a:hueOff val="4677928"/>
                <a:satOff val="-3010"/>
                <a:lumOff val="20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 Discrete Cos Transform</a:t>
          </a:r>
        </a:p>
      </dsp:txBody>
      <dsp:txXfrm>
        <a:off x="6630215" y="2609259"/>
        <a:ext cx="2267766" cy="1327616"/>
      </dsp:txXfrm>
    </dsp:sp>
    <dsp:sp modelId="{C1FEA1CC-03E0-4CB6-8E15-29C34322C8B4}">
      <dsp:nvSpPr>
        <dsp:cNvPr id="0" name=""/>
        <dsp:cNvSpPr/>
      </dsp:nvSpPr>
      <dsp:spPr>
        <a:xfrm rot="10800000">
          <a:off x="5883799" y="2981621"/>
          <a:ext cx="498279" cy="5828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033283" y="3098199"/>
        <a:ext cx="348795" cy="349736"/>
      </dsp:txXfrm>
    </dsp:sp>
    <dsp:sp modelId="{0C41CA7A-3EA3-4D70-8560-A84BFDECC2FD}">
      <dsp:nvSpPr>
        <dsp:cNvPr id="0" name=""/>
        <dsp:cNvSpPr/>
      </dsp:nvSpPr>
      <dsp:spPr>
        <a:xfrm>
          <a:off x="3298387" y="2567955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MFCC amplitude Spectrum</a:t>
          </a:r>
        </a:p>
      </dsp:txBody>
      <dsp:txXfrm>
        <a:off x="3339691" y="2609259"/>
        <a:ext cx="2267766" cy="1327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5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5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94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1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0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5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4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2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886" y="588033"/>
            <a:ext cx="8711428" cy="360565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Environmental sound classification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8886" y="4605580"/>
            <a:ext cx="7197726" cy="1405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>
                    <a:lumMod val="20000"/>
                    <a:lumOff val="80000"/>
                  </a:schemeClr>
                </a:solidFill>
                <a:cs typeface="Calibri"/>
              </a:rPr>
              <a:t>Moinak </a:t>
            </a:r>
            <a:r>
              <a:rPr lang="en-US" err="1">
                <a:solidFill>
                  <a:schemeClr val="bg2">
                    <a:lumMod val="20000"/>
                    <a:lumOff val="80000"/>
                  </a:schemeClr>
                </a:solidFill>
                <a:cs typeface="Calibri"/>
              </a:rPr>
              <a:t>chakraborty</a:t>
            </a:r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err="1">
                <a:solidFill>
                  <a:schemeClr val="bg2">
                    <a:lumMod val="20000"/>
                    <a:lumOff val="80000"/>
                  </a:schemeClr>
                </a:solidFill>
                <a:cs typeface="Calibri"/>
              </a:rPr>
              <a:t>Sayma</a:t>
            </a:r>
            <a:r>
              <a:rPr lang="en-US">
                <a:solidFill>
                  <a:schemeClr val="bg2">
                    <a:lumMod val="20000"/>
                    <a:lumOff val="80000"/>
                  </a:schemeClr>
                </a:solidFill>
                <a:cs typeface="Calibri"/>
              </a:rPr>
              <a:t> sultana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/>
              <a:t>Neural Network Model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0ED1-A400-484A-AAAB-BEE4AE38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ea typeface="+mj-lt"/>
              <a:cs typeface="+mj-lt"/>
            </a:endParaRPr>
          </a:p>
          <a:p>
            <a:r>
              <a:rPr lang="en-US">
                <a:latin typeface="Trebuchet MS"/>
                <a:ea typeface="+mj-lt"/>
                <a:cs typeface="+mj-lt"/>
              </a:rPr>
              <a:t>Number of layer : 2</a:t>
            </a:r>
            <a:endParaRPr lang="en-US"/>
          </a:p>
          <a:p>
            <a:r>
              <a:rPr lang="en-US">
                <a:latin typeface="Trebuchet MS"/>
                <a:ea typeface="+mj-lt"/>
                <a:cs typeface="+mj-lt"/>
              </a:rPr>
              <a:t>Number of class : 50</a:t>
            </a:r>
          </a:p>
          <a:p>
            <a:r>
              <a:rPr lang="en-US">
                <a:latin typeface="Trebuchet MS"/>
                <a:ea typeface="+mj-lt"/>
                <a:cs typeface="+mj-lt"/>
              </a:rPr>
              <a:t>Number of epoch : 2000 - 6000</a:t>
            </a:r>
          </a:p>
          <a:p>
            <a:r>
              <a:rPr lang="en-US">
                <a:latin typeface="Trebuchet MS"/>
                <a:ea typeface="+mj-lt"/>
                <a:cs typeface="+mj-lt"/>
              </a:rPr>
              <a:t>Learning rate: 0.001 - 0.00001</a:t>
            </a:r>
          </a:p>
          <a:p>
            <a:endParaRPr lang="en-US">
              <a:latin typeface="Trebuchet MS"/>
              <a:ea typeface="+mj-lt"/>
              <a:cs typeface="+mj-lt"/>
            </a:endParaRPr>
          </a:p>
          <a:p>
            <a:endParaRPr lang="en-US">
              <a:latin typeface="Trebuchet MS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05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/>
              <a:t>Comparative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0ED1-A400-484A-AAAB-BEE4AE38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ea typeface="+mj-lt"/>
              <a:cs typeface="+mj-lt"/>
            </a:endParaRPr>
          </a:p>
          <a:p>
            <a:pPr lvl="1"/>
            <a:endParaRPr lang="en-US">
              <a:latin typeface="Trebuchet MS"/>
              <a:ea typeface="+mj-lt"/>
              <a:cs typeface="+mj-lt"/>
            </a:endParaRPr>
          </a:p>
          <a:p>
            <a:endParaRPr lang="en-US">
              <a:latin typeface="Trebuchet MS"/>
              <a:ea typeface="+mj-lt"/>
              <a:cs typeface="+mj-lt"/>
            </a:endParaRPr>
          </a:p>
        </p:txBody>
      </p:sp>
      <p:pic>
        <p:nvPicPr>
          <p:cNvPr id="3" name="Picture 4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137368C2-6750-4D54-BF0D-C49A721DF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32661"/>
            <a:ext cx="4367931" cy="3218773"/>
          </a:xfrm>
          <a:prstGeom prst="rect">
            <a:avLst/>
          </a:prstGeom>
        </p:spPr>
      </p:pic>
      <p:pic>
        <p:nvPicPr>
          <p:cNvPr id="8" name="Picture 8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E5E33481-0D19-4D43-90EE-01F3078E5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833607"/>
            <a:ext cx="4486405" cy="32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2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/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0ED1-A400-484A-AAAB-BEE4AE38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latin typeface="Trebuchet MS"/>
              <a:ea typeface="+mj-lt"/>
              <a:cs typeface="+mj-lt"/>
            </a:endParaRPr>
          </a:p>
          <a:p>
            <a:r>
              <a:rPr lang="en-US">
                <a:latin typeface="Trebuchet MS"/>
                <a:ea typeface="+mj-lt"/>
                <a:cs typeface="+mj-lt"/>
              </a:rPr>
              <a:t>Training epoch = 6000, learning rate = 0.00001</a:t>
            </a:r>
          </a:p>
          <a:p>
            <a:pPr lvl="1"/>
            <a:r>
              <a:rPr lang="en-US">
                <a:latin typeface="Trebuchet MS"/>
                <a:ea typeface="+mj-lt"/>
                <a:cs typeface="+mj-lt"/>
              </a:rPr>
              <a:t>Runtime : ~20 min</a:t>
            </a:r>
          </a:p>
          <a:p>
            <a:pPr lvl="1"/>
            <a:r>
              <a:rPr lang="en-US">
                <a:latin typeface="Trebuchet MS"/>
                <a:ea typeface="+mj-lt"/>
                <a:cs typeface="+mj-lt"/>
              </a:rPr>
              <a:t>Accuracy : 31.4%</a:t>
            </a:r>
          </a:p>
          <a:p>
            <a:pPr lvl="1"/>
            <a:r>
              <a:rPr lang="en-US">
                <a:latin typeface="Trebuchet MS"/>
                <a:ea typeface="+mj-lt"/>
                <a:cs typeface="+mj-lt"/>
              </a:rPr>
              <a:t>Precision : 31.37%</a:t>
            </a:r>
          </a:p>
          <a:p>
            <a:pPr lvl="1"/>
            <a:endParaRPr lang="en-US">
              <a:latin typeface="Trebuchet MS"/>
              <a:ea typeface="+mj-lt"/>
              <a:cs typeface="+mj-lt"/>
            </a:endParaRPr>
          </a:p>
          <a:p>
            <a:endParaRPr lang="en-US">
              <a:latin typeface="Trebuchet MS"/>
              <a:ea typeface="+mj-lt"/>
              <a:cs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6A8B3-5E6C-4E88-8F32-1320302EB7F6}"/>
              </a:ext>
            </a:extLst>
          </p:cNvPr>
          <p:cNvSpPr txBox="1"/>
          <p:nvPr/>
        </p:nvSpPr>
        <p:spPr>
          <a:xfrm>
            <a:off x="7835900" y="4851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Training epoch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E2967-6843-42C9-B4E8-BC6816C8AE76}"/>
              </a:ext>
            </a:extLst>
          </p:cNvPr>
          <p:cNvSpPr txBox="1"/>
          <p:nvPr/>
        </p:nvSpPr>
        <p:spPr>
          <a:xfrm>
            <a:off x="6251575" y="3305175"/>
            <a:ext cx="78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Cost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9E56D4-108F-4956-8E5B-403357C0A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2545475"/>
            <a:ext cx="2743200" cy="20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8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92A-CEB2-45DB-B95D-A6BFEE65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92" y="854312"/>
            <a:ext cx="9404723" cy="1194585"/>
          </a:xfrm>
        </p:spPr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004F-A89F-4D6F-8AB0-95BB371A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/>
              <a:t>We will use Recurrent Neural Network (RNN), Convolutional Neural Network(CNN) and check how RNN will work in compared to CNN , NN</a:t>
            </a:r>
          </a:p>
          <a:p>
            <a:pPr marL="457200" indent="-457200">
              <a:buFont typeface="Wingdings" charset="2"/>
              <a:buChar char="Ø"/>
            </a:pPr>
            <a:r>
              <a:rPr lang="en-US"/>
              <a:t>We will do feature engineering and select best features and apply above algorithms.</a:t>
            </a:r>
          </a:p>
        </p:txBody>
      </p:sp>
    </p:spTree>
    <p:extLst>
      <p:ext uri="{BB962C8B-B14F-4D97-AF65-F5344CB8AC3E}">
        <p14:creationId xmlns:p14="http://schemas.microsoft.com/office/powerpoint/2010/main" val="104669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/>
              <a:t>Problem Specification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0ED1-A400-484A-AAAB-BEE4AE38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rebuchet MS"/>
              </a:rPr>
              <a:t>2000 labeled sounds of 5 major categories: animal, natural soundscape, human sound, interior and exterior sound.</a:t>
            </a:r>
          </a:p>
          <a:p>
            <a:r>
              <a:rPr lang="en-US">
                <a:latin typeface="Trebuchet MS"/>
              </a:rPr>
              <a:t>Each sound-clip of 5s , in ".wav" form</a:t>
            </a:r>
            <a:endParaRPr lang="en-US">
              <a:ea typeface="+mj-lt"/>
              <a:cs typeface="+mj-lt"/>
            </a:endParaRPr>
          </a:p>
          <a:p>
            <a:r>
              <a:rPr lang="en-US">
                <a:latin typeface="Trebuchet MS"/>
              </a:rPr>
              <a:t>Classify into 50 classes</a:t>
            </a:r>
          </a:p>
          <a:p>
            <a:pPr marL="0" indent="0">
              <a:buNone/>
            </a:pPr>
            <a:endParaRPr lang="en-US">
              <a:latin typeface="Trebuchet MS"/>
              <a:ea typeface="+mj-lt"/>
              <a:cs typeface="+mj-l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428C78A-8A78-463E-95BD-598496D4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12451"/>
              </p:ext>
            </p:extLst>
          </p:nvPr>
        </p:nvGraphicFramePr>
        <p:xfrm>
          <a:off x="1104213" y="4265141"/>
          <a:ext cx="8988706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98169">
                  <a:extLst>
                    <a:ext uri="{9D8B030D-6E8A-4147-A177-3AD203B41FA5}">
                      <a16:colId xmlns:a16="http://schemas.microsoft.com/office/drawing/2014/main" val="2993896570"/>
                    </a:ext>
                  </a:extLst>
                </a:gridCol>
                <a:gridCol w="2123147">
                  <a:extLst>
                    <a:ext uri="{9D8B030D-6E8A-4147-A177-3AD203B41FA5}">
                      <a16:colId xmlns:a16="http://schemas.microsoft.com/office/drawing/2014/main" val="1572212516"/>
                    </a:ext>
                  </a:extLst>
                </a:gridCol>
                <a:gridCol w="1984354">
                  <a:extLst>
                    <a:ext uri="{9D8B030D-6E8A-4147-A177-3AD203B41FA5}">
                      <a16:colId xmlns:a16="http://schemas.microsoft.com/office/drawing/2014/main" val="648227502"/>
                    </a:ext>
                  </a:extLst>
                </a:gridCol>
                <a:gridCol w="1741518">
                  <a:extLst>
                    <a:ext uri="{9D8B030D-6E8A-4147-A177-3AD203B41FA5}">
                      <a16:colId xmlns:a16="http://schemas.microsoft.com/office/drawing/2014/main" val="3361271157"/>
                    </a:ext>
                  </a:extLst>
                </a:gridCol>
                <a:gridCol w="1741518">
                  <a:extLst>
                    <a:ext uri="{9D8B030D-6E8A-4147-A177-3AD203B41FA5}">
                      <a16:colId xmlns:a16="http://schemas.microsoft.com/office/drawing/2014/main" val="2987698550"/>
                    </a:ext>
                  </a:extLst>
                </a:gridCol>
              </a:tblGrid>
              <a:tr h="31294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Interior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46791"/>
                  </a:ext>
                </a:extLst>
              </a:tr>
              <a:tr h="31294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Thunderstorm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Footstep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Clock 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Car horn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17324"/>
                  </a:ext>
                </a:extLst>
              </a:tr>
              <a:tr h="31294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Laughing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Can opening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Helicopter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01849"/>
                  </a:ext>
                </a:extLst>
              </a:tr>
              <a:tr h="31294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Cat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Wind...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Clapping...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Door knock...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Firework...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2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0ED1-A400-484A-AAAB-BEE4AE38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Trebuchet MS"/>
            </a:endParaRPr>
          </a:p>
          <a:p>
            <a:pPr marL="0" indent="0">
              <a:buNone/>
            </a:pPr>
            <a:endParaRPr lang="en-US">
              <a:latin typeface="Trebuchet MS"/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7779B-624E-4B14-8287-77B131508261}"/>
              </a:ext>
            </a:extLst>
          </p:cNvPr>
          <p:cNvSpPr txBox="1"/>
          <p:nvPr/>
        </p:nvSpPr>
        <p:spPr>
          <a:xfrm>
            <a:off x="1161536" y="1810264"/>
            <a:ext cx="8561171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j-ea"/>
              <a:cs typeface="+mj-cs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>
                <a:latin typeface="Trebuchet MS"/>
                <a:ea typeface="+mj-ea"/>
                <a:cs typeface="+mj-cs"/>
              </a:rPr>
              <a:t>"Enhancement of Urban Sound Classification Using Various Feature Extraction Techniques ", </a:t>
            </a:r>
            <a:r>
              <a:rPr lang="en-US" sz="2000" err="1">
                <a:ea typeface="+mn-lt"/>
                <a:cs typeface="+mn-lt"/>
              </a:rPr>
              <a:t>Afshankaleem</a:t>
            </a:r>
            <a:r>
              <a:rPr lang="en-US" sz="2000">
                <a:ea typeface="+mn-lt"/>
                <a:cs typeface="+mn-lt"/>
              </a:rPr>
              <a:t>, I. Santi Prabha, IJRTE, 2019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latin typeface="Trebuchet MS"/>
            </a:endParaRPr>
          </a:p>
          <a:p>
            <a:pPr marL="285750" indent="-285750">
              <a:buFont typeface="Wingdings"/>
              <a:buChar char="Ø"/>
            </a:pPr>
            <a:endParaRPr lang="en-US" sz="2000">
              <a:latin typeface="Trebuchet MS"/>
              <a:ea typeface="+mj-ea"/>
              <a:cs typeface="+mj-cs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>
                <a:latin typeface="Trebuchet MS"/>
                <a:ea typeface="+mj-ea"/>
                <a:cs typeface="+mj-cs"/>
              </a:rPr>
              <a:t>Classification of environmental sounds using different techniques</a:t>
            </a:r>
          </a:p>
          <a:p>
            <a:endParaRPr lang="en-US" sz="2000">
              <a:latin typeface="Trebuchet MS"/>
              <a:ea typeface="+mj-ea"/>
              <a:cs typeface="+mj-cs"/>
            </a:endParaRP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40F9-455D-4730-9755-5B6D1A35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92" y="607177"/>
            <a:ext cx="9404723" cy="1400530"/>
          </a:xfrm>
        </p:spPr>
        <p:txBody>
          <a:bodyPr/>
          <a:lstStyle/>
          <a:p>
            <a:r>
              <a:rPr lang="en-US"/>
              <a:t>Sound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0C4D-F1DA-4D85-9DF8-E9FF18675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9574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+mj-lt"/>
                <a:cs typeface="+mj-lt"/>
              </a:rPr>
              <a:t>MFCC: Mel frequency cepstral coefficient</a:t>
            </a:r>
          </a:p>
          <a:p>
            <a:pPr marL="457200" indent="-457200">
              <a:buAutoNum type="arabicPeriod"/>
            </a:pPr>
            <a:r>
              <a:rPr lang="en-US" err="1"/>
              <a:t>Chromagram</a:t>
            </a:r>
            <a:r>
              <a:rPr lang="en-US">
                <a:ea typeface="+mj-lt"/>
                <a:cs typeface="+mj-lt"/>
              </a:rPr>
              <a:t> : Tonal content of an audio or image signal in a condensed form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Melspectrogram</a:t>
            </a:r>
            <a:r>
              <a:rPr lang="en-US"/>
              <a:t>: </a:t>
            </a:r>
            <a:r>
              <a:rPr lang="en-US">
                <a:ea typeface="+mj-lt"/>
                <a:cs typeface="+mj-lt"/>
              </a:rPr>
              <a:t> Acoustic time-frequency representation of a sound or image 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Tonnetz</a:t>
            </a:r>
            <a:r>
              <a:rPr lang="en-US"/>
              <a:t>: </a:t>
            </a:r>
            <a:r>
              <a:rPr lang="en-US">
                <a:ea typeface="+mj-lt"/>
                <a:cs typeface="+mj-lt"/>
              </a:rPr>
              <a:t>Traditional harmonic relationship</a:t>
            </a:r>
          </a:p>
          <a:p>
            <a:pPr marL="457200" indent="-457200">
              <a:buAutoNum type="arabicPeriod"/>
            </a:pPr>
            <a:r>
              <a:rPr lang="en-US"/>
              <a:t>Spectral Contrast: Shows</a:t>
            </a:r>
            <a:r>
              <a:rPr lang="en-US">
                <a:ea typeface="+mj-lt"/>
                <a:cs typeface="+mj-lt"/>
              </a:rPr>
              <a:t> spectral peak, the spectral valley, and their difference in each frequency </a:t>
            </a:r>
            <a:r>
              <a:rPr lang="en-US" err="1">
                <a:ea typeface="+mj-lt"/>
                <a:cs typeface="+mj-lt"/>
              </a:rPr>
              <a:t>subband</a:t>
            </a:r>
            <a:endParaRPr lang="en-US">
              <a:ea typeface="+mj-lt"/>
              <a:cs typeface="+mj-lt"/>
            </a:endParaRPr>
          </a:p>
          <a:p>
            <a:pPr marL="457200" indent="-4572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3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6600-A11C-490B-9AAA-C829BEC8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478118"/>
            <a:ext cx="9404723" cy="1400530"/>
          </a:xfrm>
        </p:spPr>
        <p:txBody>
          <a:bodyPr/>
          <a:lstStyle/>
          <a:p>
            <a:r>
              <a:rPr lang="en-US"/>
              <a:t>Sound Feature (MFCC)</a:t>
            </a:r>
          </a:p>
        </p:txBody>
      </p:sp>
      <p:graphicFrame>
        <p:nvGraphicFramePr>
          <p:cNvPr id="19" name="Diagram 19">
            <a:extLst>
              <a:ext uri="{FF2B5EF4-FFF2-40B4-BE49-F238E27FC236}">
                <a16:creationId xmlns:a16="http://schemas.microsoft.com/office/drawing/2014/main" id="{643F99AC-ECCE-49FD-B3AA-D9244884C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45969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37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/>
              <a:t>Feature Extraction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0ED1-A400-484A-AAAB-BEE4AE38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609" y="199113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Trebuchet MS"/>
            </a:endParaRPr>
          </a:p>
          <a:p>
            <a:pPr marL="0" indent="0">
              <a:buNone/>
            </a:pPr>
            <a:endParaRPr lang="en-US">
              <a:latin typeface="Trebuchet MS"/>
              <a:ea typeface="+mj-lt"/>
              <a:cs typeface="+mj-lt"/>
            </a:endParaRPr>
          </a:p>
        </p:txBody>
      </p:sp>
      <p:pic>
        <p:nvPicPr>
          <p:cNvPr id="6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7E36CED5-0F79-45B8-B35E-2367DE59A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33" b="-65"/>
          <a:stretch/>
        </p:blipFill>
        <p:spPr>
          <a:xfrm>
            <a:off x="1285789" y="1992478"/>
            <a:ext cx="4737100" cy="3351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2260ED-571A-44D0-B359-458DA7151F8E}"/>
              </a:ext>
            </a:extLst>
          </p:cNvPr>
          <p:cNvSpPr txBox="1"/>
          <p:nvPr/>
        </p:nvSpPr>
        <p:spPr>
          <a:xfrm>
            <a:off x="3045940" y="55481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Wave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D6473-98F4-422B-817C-FF537B369145}"/>
              </a:ext>
            </a:extLst>
          </p:cNvPr>
          <p:cNvSpPr txBox="1"/>
          <p:nvPr/>
        </p:nvSpPr>
        <p:spPr>
          <a:xfrm>
            <a:off x="7629268" y="5548183"/>
            <a:ext cx="3009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 power </a:t>
            </a:r>
            <a:r>
              <a:rPr lang="en-US" err="1"/>
              <a:t>Spectogram</a:t>
            </a:r>
          </a:p>
        </p:txBody>
      </p:sp>
      <p:pic>
        <p:nvPicPr>
          <p:cNvPr id="10" name="Picture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0D04919-E6C2-4E6D-99C8-7F84F4A83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28" r="-219"/>
          <a:stretch/>
        </p:blipFill>
        <p:spPr>
          <a:xfrm>
            <a:off x="6553200" y="1993855"/>
            <a:ext cx="4722013" cy="33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9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A056-FCE1-4DDF-8CAB-43D3DB2D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92" y="710150"/>
            <a:ext cx="9404723" cy="1400530"/>
          </a:xfrm>
        </p:spPr>
        <p:txBody>
          <a:bodyPr/>
          <a:lstStyle/>
          <a:p>
            <a:r>
              <a:rPr lang="en-US"/>
              <a:t>Difference between Classical ML and Deep Learning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7C29907-9047-440D-8CE6-15D8FEF16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87" y="2283630"/>
            <a:ext cx="8330770" cy="3857625"/>
          </a:xfrm>
        </p:spPr>
      </p:pic>
    </p:spTree>
    <p:extLst>
      <p:ext uri="{BB962C8B-B14F-4D97-AF65-F5344CB8AC3E}">
        <p14:creationId xmlns:p14="http://schemas.microsoft.com/office/powerpoint/2010/main" val="376576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940-2145-4205-9CB5-9873202E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385" y="880690"/>
            <a:ext cx="9404723" cy="1108257"/>
          </a:xfrm>
        </p:spPr>
        <p:txBody>
          <a:bodyPr/>
          <a:lstStyle/>
          <a:p>
            <a:r>
              <a:rPr lang="en-US"/>
              <a:t>Basic Example of Neural Network </a:t>
            </a:r>
          </a:p>
        </p:txBody>
      </p:sp>
      <p:pic>
        <p:nvPicPr>
          <p:cNvPr id="4" name="Picture 4" descr="A picture containing computer, table, phone, blue&#10;&#10;Description generated with very high confidence">
            <a:extLst>
              <a:ext uri="{FF2B5EF4-FFF2-40B4-BE49-F238E27FC236}">
                <a16:creationId xmlns:a16="http://schemas.microsoft.com/office/drawing/2014/main" id="{61B826AF-0B2D-4C03-B808-CCD179854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40" y="1937817"/>
            <a:ext cx="8610880" cy="4310583"/>
          </a:xfrm>
        </p:spPr>
      </p:pic>
    </p:spTree>
    <p:extLst>
      <p:ext uri="{BB962C8B-B14F-4D97-AF65-F5344CB8AC3E}">
        <p14:creationId xmlns:p14="http://schemas.microsoft.com/office/powerpoint/2010/main" val="91477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/>
              <a:t>Machine Learning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0ED1-A400-484A-AAAB-BEE4AE38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rebuchet MS"/>
              </a:rPr>
              <a:t>Data processing: Generate power </a:t>
            </a:r>
            <a:r>
              <a:rPr lang="en-US" err="1">
                <a:latin typeface="Trebuchet MS"/>
              </a:rPr>
              <a:t>spectograms</a:t>
            </a:r>
            <a:r>
              <a:rPr lang="en-US">
                <a:latin typeface="Trebuchet MS"/>
              </a:rPr>
              <a:t> from audio clips, extracting sound features</a:t>
            </a:r>
          </a:p>
          <a:p>
            <a:r>
              <a:rPr lang="en-US">
                <a:latin typeface="Trebuchet MS"/>
                <a:ea typeface="+mj-lt"/>
                <a:cs typeface="+mj-lt"/>
              </a:rPr>
              <a:t>Training model with extracted features</a:t>
            </a:r>
          </a:p>
          <a:p>
            <a:r>
              <a:rPr lang="en-US">
                <a:latin typeface="Trebuchet MS"/>
                <a:ea typeface="+mj-lt"/>
                <a:cs typeface="+mj-lt"/>
              </a:rPr>
              <a:t>Important libraries: </a:t>
            </a:r>
            <a:r>
              <a:rPr lang="en-US" err="1">
                <a:latin typeface="Trebuchet MS"/>
                <a:ea typeface="+mj-lt"/>
                <a:cs typeface="+mj-lt"/>
              </a:rPr>
              <a:t>Librosa</a:t>
            </a:r>
            <a:r>
              <a:rPr lang="en-US">
                <a:latin typeface="Trebuchet MS"/>
                <a:ea typeface="+mj-lt"/>
                <a:cs typeface="+mj-lt"/>
              </a:rPr>
              <a:t>, matplotlib, </a:t>
            </a:r>
            <a:r>
              <a:rPr lang="en-US" err="1">
                <a:latin typeface="Trebuchet MS"/>
                <a:ea typeface="+mj-lt"/>
                <a:cs typeface="+mj-lt"/>
              </a:rPr>
              <a:t>sklearn</a:t>
            </a:r>
            <a:r>
              <a:rPr lang="en-US">
                <a:latin typeface="Trebuchet MS"/>
                <a:ea typeface="+mj-lt"/>
                <a:cs typeface="+mj-lt"/>
              </a:rPr>
              <a:t>, </a:t>
            </a:r>
            <a:r>
              <a:rPr lang="en-US" err="1">
                <a:latin typeface="Trebuchet MS"/>
                <a:ea typeface="+mj-lt"/>
                <a:cs typeface="+mj-lt"/>
              </a:rPr>
              <a:t>tensorflow</a:t>
            </a:r>
            <a:endParaRPr lang="en-US">
              <a:latin typeface="Trebuchet MS"/>
              <a:ea typeface="+mj-lt"/>
              <a:cs typeface="+mj-lt"/>
            </a:endParaRPr>
          </a:p>
          <a:p>
            <a:r>
              <a:rPr lang="en-US">
                <a:latin typeface="Trebuchet MS"/>
                <a:ea typeface="+mj-lt"/>
                <a:cs typeface="+mj-lt"/>
              </a:rPr>
              <a:t>Algorithm: Neural network , CNN, RNN</a:t>
            </a:r>
          </a:p>
        </p:txBody>
      </p:sp>
    </p:spTree>
    <p:extLst>
      <p:ext uri="{BB962C8B-B14F-4D97-AF65-F5344CB8AC3E}">
        <p14:creationId xmlns:p14="http://schemas.microsoft.com/office/powerpoint/2010/main" val="3737173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Environmental sound classification</vt:lpstr>
      <vt:lpstr>Problem Specification</vt:lpstr>
      <vt:lpstr>Motivation</vt:lpstr>
      <vt:lpstr>Sound Features</vt:lpstr>
      <vt:lpstr>Sound Feature (MFCC)</vt:lpstr>
      <vt:lpstr>Feature Extraction</vt:lpstr>
      <vt:lpstr>Difference between Classical ML and Deep Learning</vt:lpstr>
      <vt:lpstr>Basic Example of Neural Network </vt:lpstr>
      <vt:lpstr>Machine Learning System</vt:lpstr>
      <vt:lpstr>Neural Network Model </vt:lpstr>
      <vt:lpstr>Comparative Result</vt:lpstr>
      <vt:lpstr>Result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revision>2</cp:revision>
  <dcterms:created xsi:type="dcterms:W3CDTF">2020-04-06T00:56:03Z</dcterms:created>
  <dcterms:modified xsi:type="dcterms:W3CDTF">2020-04-08T03:21:02Z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