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D1"/>
          </a:solidFill>
        </a:fill>
      </a:tcStyle>
    </a:wholeTbl>
    <a:band2H>
      <a:tcTxStyle b="def" i="def"/>
      <a:tcStyle>
        <a:tcBdr/>
        <a:fill>
          <a:solidFill>
            <a:srgbClr val="E6E7EA"/>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CD6"/>
          </a:solidFill>
        </a:fill>
      </a:tcStyle>
    </a:wholeTbl>
    <a:band2H>
      <a:tcTxStyle b="def" i="def"/>
      <a:tcStyle>
        <a:tcBdr/>
        <a:fill>
          <a:solidFill>
            <a:srgbClr val="E7EEEC"/>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ACBCB"/>
          </a:solidFill>
        </a:fill>
      </a:tcStyle>
    </a:wholeTbl>
    <a:band2H>
      <a:tcTxStyle b="def" i="def"/>
      <a:tcStyle>
        <a:tcBdr/>
        <a:fill>
          <a:solidFill>
            <a:srgbClr val="F5E7E7"/>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4" name="Shape 164"/>
          <p:cNvSpPr/>
          <p:nvPr>
            <p:ph type="sldImg"/>
          </p:nvPr>
        </p:nvSpPr>
        <p:spPr>
          <a:xfrm>
            <a:off x="1143000" y="685800"/>
            <a:ext cx="4572000" cy="3429000"/>
          </a:xfrm>
          <a:prstGeom prst="rect">
            <a:avLst/>
          </a:prstGeom>
        </p:spPr>
        <p:txBody>
          <a:bodyPr/>
          <a:lstStyle/>
          <a:p>
            <a:pPr/>
          </a:p>
        </p:txBody>
      </p:sp>
      <p:sp>
        <p:nvSpPr>
          <p:cNvPr id="165" name="Shape 16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7" name="Title Text"/>
          <p:cNvSpPr txBox="1"/>
          <p:nvPr>
            <p:ph type="title"/>
          </p:nvPr>
        </p:nvSpPr>
        <p:spPr>
          <a:xfrm>
            <a:off x="684212" y="685798"/>
            <a:ext cx="8001001" cy="2971802"/>
          </a:xfrm>
          <a:prstGeom prst="rect">
            <a:avLst/>
          </a:prstGeom>
        </p:spPr>
        <p:txBody>
          <a:bodyPr anchor="b"/>
          <a:lstStyle>
            <a:lvl1pPr>
              <a:defRPr sz="4800"/>
            </a:lvl1pPr>
          </a:lstStyle>
          <a:p>
            <a:pPr/>
            <a:r>
              <a:t>Title Text</a:t>
            </a:r>
          </a:p>
        </p:txBody>
      </p:sp>
      <p:sp>
        <p:nvSpPr>
          <p:cNvPr id="18" name="Body Level One…"/>
          <p:cNvSpPr txBox="1"/>
          <p:nvPr>
            <p:ph type="body" sz="quarter" idx="1"/>
          </p:nvPr>
        </p:nvSpPr>
        <p:spPr>
          <a:xfrm>
            <a:off x="684212" y="3843866"/>
            <a:ext cx="6400801" cy="1947334"/>
          </a:xfrm>
          <a:prstGeom prst="rect">
            <a:avLst/>
          </a:prstGeom>
        </p:spPr>
        <p:txBody>
          <a:bodyPr anchor="t"/>
          <a:lstStyle>
            <a:lvl1pPr marL="0" indent="0">
              <a:buClrTx/>
              <a:buSzTx/>
              <a:buNone/>
              <a:defRPr sz="2100"/>
            </a:lvl1pPr>
            <a:lvl2pPr marL="0" indent="457200">
              <a:buClrTx/>
              <a:buSzTx/>
              <a:buNone/>
              <a:defRPr sz="2100"/>
            </a:lvl2pPr>
            <a:lvl3pPr marL="0" indent="914400">
              <a:buClrTx/>
              <a:buSzTx/>
              <a:buNone/>
              <a:defRPr sz="2100"/>
            </a:lvl3pPr>
            <a:lvl4pPr marL="0" indent="1371600">
              <a:buClrTx/>
              <a:buSzTx/>
              <a:buNone/>
              <a:defRPr sz="2100"/>
            </a:lvl4pPr>
            <a:lvl5pPr marL="0" indent="1828800">
              <a:buClrTx/>
              <a:buSz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9" name="Straight Connector 15"/>
          <p:cNvSpPr/>
          <p:nvPr/>
        </p:nvSpPr>
        <p:spPr>
          <a:xfrm flipH="1">
            <a:off x="8228011" y="8466"/>
            <a:ext cx="3810001" cy="3810002"/>
          </a:xfrm>
          <a:prstGeom prst="line">
            <a:avLst/>
          </a:prstGeom>
          <a:ln w="12700" cap="rnd">
            <a:solidFill>
              <a:srgbClr val="FFFFFF"/>
            </a:solidFill>
          </a:ln>
        </p:spPr>
        <p:txBody>
          <a:bodyPr lIns="45719" rIns="45719"/>
          <a:lstStyle/>
          <a:p>
            <a:pPr>
              <a:defRPr>
                <a:solidFill>
                  <a:srgbClr val="FFFFFF"/>
                </a:solidFill>
              </a:defRPr>
            </a:pPr>
          </a:p>
        </p:txBody>
      </p:sp>
      <p:sp>
        <p:nvSpPr>
          <p:cNvPr id="20" name="Straight Connector 16"/>
          <p:cNvSpPr/>
          <p:nvPr/>
        </p:nvSpPr>
        <p:spPr>
          <a:xfrm flipH="1">
            <a:off x="6108170" y="91544"/>
            <a:ext cx="6080656" cy="6080656"/>
          </a:xfrm>
          <a:prstGeom prst="line">
            <a:avLst/>
          </a:prstGeom>
          <a:ln w="12700" cap="rnd">
            <a:solidFill>
              <a:srgbClr val="FFFFFF"/>
            </a:solidFill>
          </a:ln>
        </p:spPr>
        <p:txBody>
          <a:bodyPr lIns="45719" rIns="45719"/>
          <a:lstStyle/>
          <a:p>
            <a:pPr>
              <a:defRPr>
                <a:solidFill>
                  <a:srgbClr val="FFFFFF"/>
                </a:solidFill>
              </a:defRPr>
            </a:pPr>
          </a:p>
        </p:txBody>
      </p:sp>
      <p:sp>
        <p:nvSpPr>
          <p:cNvPr id="21" name="Straight Connector 18"/>
          <p:cNvSpPr/>
          <p:nvPr/>
        </p:nvSpPr>
        <p:spPr>
          <a:xfrm flipH="1">
            <a:off x="7235824" y="228600"/>
            <a:ext cx="4953001" cy="4953001"/>
          </a:xfrm>
          <a:prstGeom prst="line">
            <a:avLst/>
          </a:prstGeom>
          <a:ln w="12700" cap="rnd">
            <a:solidFill>
              <a:srgbClr val="FFFFFF"/>
            </a:solidFill>
          </a:ln>
        </p:spPr>
        <p:txBody>
          <a:bodyPr lIns="45719" rIns="45719"/>
          <a:lstStyle/>
          <a:p>
            <a:pPr>
              <a:defRPr>
                <a:solidFill>
                  <a:srgbClr val="FFFFFF"/>
                </a:solidFill>
              </a:defRPr>
            </a:pPr>
          </a:p>
        </p:txBody>
      </p:sp>
      <p:sp>
        <p:nvSpPr>
          <p:cNvPr id="22" name="Straight Connector 20"/>
          <p:cNvSpPr/>
          <p:nvPr/>
        </p:nvSpPr>
        <p:spPr>
          <a:xfrm flipH="1">
            <a:off x="7335836" y="32277"/>
            <a:ext cx="4852990" cy="4852991"/>
          </a:xfrm>
          <a:prstGeom prst="line">
            <a:avLst/>
          </a:prstGeom>
          <a:ln w="31750" cap="rnd">
            <a:solidFill>
              <a:srgbClr val="FFFFFF"/>
            </a:solidFill>
          </a:ln>
        </p:spPr>
        <p:txBody>
          <a:bodyPr lIns="45719" rIns="45719"/>
          <a:lstStyle/>
          <a:p>
            <a:pPr>
              <a:defRPr>
                <a:solidFill>
                  <a:srgbClr val="FFFFFF"/>
                </a:solidFill>
              </a:defRPr>
            </a:pPr>
          </a:p>
        </p:txBody>
      </p:sp>
      <p:sp>
        <p:nvSpPr>
          <p:cNvPr id="23" name="Straight Connector 22"/>
          <p:cNvSpPr/>
          <p:nvPr/>
        </p:nvSpPr>
        <p:spPr>
          <a:xfrm flipH="1">
            <a:off x="7845425" y="609601"/>
            <a:ext cx="4343400" cy="4343399"/>
          </a:xfrm>
          <a:prstGeom prst="line">
            <a:avLst/>
          </a:prstGeom>
          <a:ln w="31750" cap="rnd">
            <a:solidFill>
              <a:srgbClr val="FFFFFF"/>
            </a:solidFill>
          </a:ln>
        </p:spPr>
        <p:txBody>
          <a:bodyPr lIns="45719" rIns="45719"/>
          <a:lstStyle/>
          <a:p>
            <a:pPr>
              <a:defRPr>
                <a:solidFill>
                  <a:srgbClr val="FFFFFF"/>
                </a:solidFill>
              </a:defRPr>
            </a:pP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103" name="Title Text"/>
          <p:cNvSpPr txBox="1"/>
          <p:nvPr>
            <p:ph type="title"/>
          </p:nvPr>
        </p:nvSpPr>
        <p:spPr>
          <a:xfrm>
            <a:off x="684212" y="4487331"/>
            <a:ext cx="8534401" cy="1507068"/>
          </a:xfrm>
          <a:prstGeom prst="rect">
            <a:avLst/>
          </a:prstGeom>
        </p:spPr>
        <p:txBody>
          <a:bodyPr/>
          <a:lstStyle/>
          <a:p>
            <a:pPr/>
            <a:r>
              <a:t>Title Text</a:t>
            </a:r>
          </a:p>
        </p:txBody>
      </p:sp>
      <p:sp>
        <p:nvSpPr>
          <p:cNvPr id="104" name="Picture Placeholder 2"/>
          <p:cNvSpPr/>
          <p:nvPr>
            <p:ph type="pic" idx="13"/>
          </p:nvPr>
        </p:nvSpPr>
        <p:spPr>
          <a:xfrm>
            <a:off x="685799" y="533400"/>
            <a:ext cx="10818814" cy="3124200"/>
          </a:xfrm>
          <a:prstGeom prst="rect">
            <a:avLst/>
          </a:prstGeom>
          <a:ln w="15875">
            <a:solidFill>
              <a:srgbClr val="FFFFFF">
                <a:alpha val="40000"/>
              </a:srgbClr>
            </a:solidFill>
            <a:round/>
          </a:ln>
        </p:spPr>
        <p:txBody>
          <a:bodyPr lIns="91439" rIns="91439" anchor="t">
            <a:noAutofit/>
          </a:bodyPr>
          <a:lstStyle/>
          <a:p>
            <a:pPr/>
          </a:p>
        </p:txBody>
      </p:sp>
      <p:sp>
        <p:nvSpPr>
          <p:cNvPr id="105" name="Body Level One…"/>
          <p:cNvSpPr txBox="1"/>
          <p:nvPr>
            <p:ph type="body" sz="quarter" idx="1"/>
          </p:nvPr>
        </p:nvSpPr>
        <p:spPr>
          <a:xfrm>
            <a:off x="914402" y="3843866"/>
            <a:ext cx="8304211" cy="457201"/>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3" name="Title Text"/>
          <p:cNvSpPr txBox="1"/>
          <p:nvPr>
            <p:ph type="title"/>
          </p:nvPr>
        </p:nvSpPr>
        <p:spPr>
          <a:xfrm>
            <a:off x="684212" y="685800"/>
            <a:ext cx="10058401" cy="2743200"/>
          </a:xfrm>
          <a:prstGeom prst="rect">
            <a:avLst/>
          </a:prstGeom>
        </p:spPr>
        <p:txBody>
          <a:bodyPr/>
          <a:lstStyle>
            <a:lvl1pPr>
              <a:defRPr sz="3200"/>
            </a:lvl1pPr>
          </a:lstStyle>
          <a:p>
            <a:pPr/>
            <a:r>
              <a:t>Title Text</a:t>
            </a:r>
          </a:p>
        </p:txBody>
      </p:sp>
      <p:sp>
        <p:nvSpPr>
          <p:cNvPr id="114" name="Body Level One…"/>
          <p:cNvSpPr txBox="1"/>
          <p:nvPr>
            <p:ph type="body" sz="quarter" idx="1"/>
          </p:nvPr>
        </p:nvSpPr>
        <p:spPr>
          <a:xfrm>
            <a:off x="684212" y="4114800"/>
            <a:ext cx="8535989" cy="1879600"/>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2" name="Title Text"/>
          <p:cNvSpPr txBox="1"/>
          <p:nvPr>
            <p:ph type="title"/>
          </p:nvPr>
        </p:nvSpPr>
        <p:spPr>
          <a:xfrm>
            <a:off x="1141411" y="685800"/>
            <a:ext cx="9144001" cy="2743200"/>
          </a:xfrm>
          <a:prstGeom prst="rect">
            <a:avLst/>
          </a:prstGeom>
        </p:spPr>
        <p:txBody>
          <a:bodyPr/>
          <a:lstStyle>
            <a:lvl1pPr>
              <a:defRPr sz="3200"/>
            </a:lvl1pPr>
          </a:lstStyle>
          <a:p>
            <a:pPr/>
            <a:r>
              <a:t>Title Text</a:t>
            </a:r>
          </a:p>
        </p:txBody>
      </p:sp>
      <p:sp>
        <p:nvSpPr>
          <p:cNvPr id="123" name="Body Level One…"/>
          <p:cNvSpPr txBox="1"/>
          <p:nvPr>
            <p:ph type="body" sz="quarter" idx="1"/>
          </p:nvPr>
        </p:nvSpPr>
        <p:spPr>
          <a:xfrm>
            <a:off x="1446212" y="3429000"/>
            <a:ext cx="8534401" cy="381000"/>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24" name="Text Placeholder 2"/>
          <p:cNvSpPr/>
          <p:nvPr>
            <p:ph type="body" sz="quarter" idx="13"/>
          </p:nvPr>
        </p:nvSpPr>
        <p:spPr>
          <a:xfrm>
            <a:off x="684212" y="4301066"/>
            <a:ext cx="8534401" cy="1684866"/>
          </a:xfrm>
          <a:prstGeom prst="rect">
            <a:avLst/>
          </a:prstGeom>
        </p:spPr>
        <p:txBody>
          <a:bodyPr/>
          <a:lstStyle/>
          <a:p>
            <a:pPr marL="0" indent="0">
              <a:buClrTx/>
              <a:buSzTx/>
              <a:buNone/>
            </a:pPr>
          </a:p>
        </p:txBody>
      </p:sp>
      <p:sp>
        <p:nvSpPr>
          <p:cNvPr id="125" name="TextBox 13"/>
          <p:cNvSpPr txBox="1"/>
          <p:nvPr/>
        </p:nvSpPr>
        <p:spPr>
          <a:xfrm>
            <a:off x="577532" y="436589"/>
            <a:ext cx="518161" cy="1336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FFFFFF"/>
                </a:solidFill>
              </a:defRPr>
            </a:lvl1pPr>
          </a:lstStyle>
          <a:p>
            <a:pPr/>
            <a:r>
              <a:t>“</a:t>
            </a:r>
          </a:p>
        </p:txBody>
      </p:sp>
      <p:sp>
        <p:nvSpPr>
          <p:cNvPr id="126" name="TextBox 14"/>
          <p:cNvSpPr txBox="1"/>
          <p:nvPr/>
        </p:nvSpPr>
        <p:spPr>
          <a:xfrm>
            <a:off x="10331131" y="2392968"/>
            <a:ext cx="518161" cy="1336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8000">
                <a:solidFill>
                  <a:srgbClr val="FFFFFF"/>
                </a:solidFill>
              </a:defRPr>
            </a:lvl1pPr>
          </a:lstStyle>
          <a:p>
            <a:pPr/>
            <a:r>
              <a:t>”</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4" name="Title Text"/>
          <p:cNvSpPr txBox="1"/>
          <p:nvPr>
            <p:ph type="title"/>
          </p:nvPr>
        </p:nvSpPr>
        <p:spPr>
          <a:xfrm>
            <a:off x="684212" y="3429000"/>
            <a:ext cx="8534401" cy="1697401"/>
          </a:xfrm>
          <a:prstGeom prst="rect">
            <a:avLst/>
          </a:prstGeom>
        </p:spPr>
        <p:txBody>
          <a:bodyPr anchor="b"/>
          <a:lstStyle>
            <a:lvl1pPr>
              <a:defRPr sz="3200"/>
            </a:lvl1pPr>
          </a:lstStyle>
          <a:p>
            <a:pPr/>
            <a:r>
              <a:t>Title Text</a:t>
            </a:r>
          </a:p>
        </p:txBody>
      </p:sp>
      <p:sp>
        <p:nvSpPr>
          <p:cNvPr id="135" name="Body Level One…"/>
          <p:cNvSpPr txBox="1"/>
          <p:nvPr>
            <p:ph type="body" sz="quarter" idx="1"/>
          </p:nvPr>
        </p:nvSpPr>
        <p:spPr>
          <a:xfrm>
            <a:off x="684210" y="5132980"/>
            <a:ext cx="8535991" cy="860401"/>
          </a:xfrm>
          <a:prstGeom prst="rect">
            <a:avLst/>
          </a:prstGeom>
        </p:spPr>
        <p:txBody>
          <a:bodyPr anchor="t"/>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3" name="Title Text"/>
          <p:cNvSpPr txBox="1"/>
          <p:nvPr>
            <p:ph type="title"/>
          </p:nvPr>
        </p:nvSpPr>
        <p:spPr>
          <a:xfrm>
            <a:off x="1141412" y="685800"/>
            <a:ext cx="9144001" cy="2743200"/>
          </a:xfrm>
          <a:prstGeom prst="rect">
            <a:avLst/>
          </a:prstGeom>
        </p:spPr>
        <p:txBody>
          <a:bodyPr/>
          <a:lstStyle>
            <a:lvl1pPr>
              <a:defRPr sz="3200"/>
            </a:lvl1pPr>
          </a:lstStyle>
          <a:p>
            <a:pPr/>
            <a:r>
              <a:t>Title Text</a:t>
            </a:r>
          </a:p>
        </p:txBody>
      </p:sp>
      <p:sp>
        <p:nvSpPr>
          <p:cNvPr id="144" name="Body Level One…"/>
          <p:cNvSpPr txBox="1"/>
          <p:nvPr>
            <p:ph type="body" sz="quarter" idx="1"/>
          </p:nvPr>
        </p:nvSpPr>
        <p:spPr>
          <a:xfrm>
            <a:off x="684212" y="3928533"/>
            <a:ext cx="8534401" cy="1049867"/>
          </a:xfrm>
          <a:prstGeom prst="rect">
            <a:avLst/>
          </a:prstGeom>
        </p:spPr>
        <p:txBody>
          <a:bodyPr anchor="b"/>
          <a:lstStyle>
            <a:lvl1pPr indent="-571500">
              <a:buClrTx/>
              <a:buSzTx/>
              <a:buNone/>
              <a:defRPr cap="all" sz="2400">
                <a:solidFill>
                  <a:srgbClr val="FFFFFF"/>
                </a:solidFill>
              </a:defRPr>
            </a:lvl1pPr>
            <a:lvl2pPr marL="838200" indent="-381000">
              <a:buClrTx/>
              <a:defRPr cap="all" sz="2400">
                <a:solidFill>
                  <a:srgbClr val="FFFFFF"/>
                </a:solidFill>
              </a:defRPr>
            </a:lvl2pPr>
            <a:lvl3pPr marL="1343025" indent="-428625">
              <a:buClrTx/>
              <a:defRPr cap="all" sz="2400">
                <a:solidFill>
                  <a:srgbClr val="FFFFFF"/>
                </a:solidFill>
              </a:defRPr>
            </a:lvl3pPr>
            <a:lvl4pPr marL="1665514" indent="-293914">
              <a:buClrTx/>
              <a:defRPr cap="all" sz="2400">
                <a:solidFill>
                  <a:srgbClr val="FFFFFF"/>
                </a:solidFill>
              </a:defRPr>
            </a:lvl4pPr>
            <a:lvl5pPr marL="2122714" indent="-293914">
              <a:buClrTx/>
              <a:defRPr cap="all"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5" name="Text Placeholder 2"/>
          <p:cNvSpPr/>
          <p:nvPr>
            <p:ph type="body" sz="quarter" idx="13"/>
          </p:nvPr>
        </p:nvSpPr>
        <p:spPr>
          <a:xfrm>
            <a:off x="684211" y="4978400"/>
            <a:ext cx="8534401" cy="1016000"/>
          </a:xfrm>
          <a:prstGeom prst="rect">
            <a:avLst/>
          </a:prstGeom>
        </p:spPr>
        <p:txBody>
          <a:bodyPr anchor="t"/>
          <a:lstStyle/>
          <a:p>
            <a:pPr marL="0" indent="0">
              <a:buClrTx/>
              <a:buSzTx/>
              <a:buNone/>
              <a:defRPr sz="1800"/>
            </a:pPr>
          </a:p>
        </p:txBody>
      </p:sp>
      <p:sp>
        <p:nvSpPr>
          <p:cNvPr id="146" name="TextBox 10"/>
          <p:cNvSpPr txBox="1"/>
          <p:nvPr/>
        </p:nvSpPr>
        <p:spPr>
          <a:xfrm>
            <a:off x="577532" y="436589"/>
            <a:ext cx="518161" cy="1336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FFFFFF"/>
                </a:solidFill>
              </a:defRPr>
            </a:lvl1pPr>
          </a:lstStyle>
          <a:p>
            <a:pPr/>
            <a:r>
              <a:t>“</a:t>
            </a:r>
          </a:p>
        </p:txBody>
      </p:sp>
      <p:sp>
        <p:nvSpPr>
          <p:cNvPr id="147" name="TextBox 11"/>
          <p:cNvSpPr txBox="1"/>
          <p:nvPr/>
        </p:nvSpPr>
        <p:spPr>
          <a:xfrm>
            <a:off x="10331131" y="2392968"/>
            <a:ext cx="518161" cy="1336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8000">
                <a:solidFill>
                  <a:srgbClr val="FFFFFF"/>
                </a:solidFill>
              </a:defRPr>
            </a:lvl1pPr>
          </a:lstStyle>
          <a:p>
            <a:pPr/>
            <a:r>
              <a:t>”</a:t>
            </a:r>
          </a:p>
        </p:txBody>
      </p:sp>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55" name="Title Text"/>
          <p:cNvSpPr txBox="1"/>
          <p:nvPr>
            <p:ph type="title"/>
          </p:nvPr>
        </p:nvSpPr>
        <p:spPr>
          <a:xfrm>
            <a:off x="684212" y="685800"/>
            <a:ext cx="10058401" cy="2743200"/>
          </a:xfrm>
          <a:prstGeom prst="rect">
            <a:avLst/>
          </a:prstGeom>
        </p:spPr>
        <p:txBody>
          <a:bodyPr/>
          <a:lstStyle/>
          <a:p>
            <a:pPr/>
            <a:r>
              <a:t>Title Text</a:t>
            </a:r>
          </a:p>
        </p:txBody>
      </p:sp>
      <p:sp>
        <p:nvSpPr>
          <p:cNvPr id="156" name="Body Level One…"/>
          <p:cNvSpPr txBox="1"/>
          <p:nvPr>
            <p:ph type="body" sz="quarter" idx="1"/>
          </p:nvPr>
        </p:nvSpPr>
        <p:spPr>
          <a:xfrm>
            <a:off x="684212" y="3928533"/>
            <a:ext cx="8534401" cy="838201"/>
          </a:xfrm>
          <a:prstGeom prst="rect">
            <a:avLst/>
          </a:prstGeom>
        </p:spPr>
        <p:txBody>
          <a:bodyPr anchor="b"/>
          <a:lstStyle>
            <a:lvl1pPr indent="-571500">
              <a:buClrTx/>
              <a:buSzTx/>
              <a:buNone/>
              <a:defRPr cap="all" sz="2400">
                <a:solidFill>
                  <a:srgbClr val="FFFFFF"/>
                </a:solidFill>
              </a:defRPr>
            </a:lvl1pPr>
            <a:lvl2pPr marL="838200" indent="-381000">
              <a:buClrTx/>
              <a:defRPr cap="all" sz="2400">
                <a:solidFill>
                  <a:srgbClr val="FFFFFF"/>
                </a:solidFill>
              </a:defRPr>
            </a:lvl2pPr>
            <a:lvl3pPr marL="1343025" indent="-428625">
              <a:buClrTx/>
              <a:defRPr cap="all" sz="2400">
                <a:solidFill>
                  <a:srgbClr val="FFFFFF"/>
                </a:solidFill>
              </a:defRPr>
            </a:lvl3pPr>
            <a:lvl4pPr marL="1665514" indent="-293914">
              <a:buClrTx/>
              <a:defRPr cap="all" sz="2400">
                <a:solidFill>
                  <a:srgbClr val="FFFFFF"/>
                </a:solidFill>
              </a:defRPr>
            </a:lvl4pPr>
            <a:lvl5pPr marL="2122714" indent="-293914">
              <a:buClrTx/>
              <a:defRPr cap="all"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7" name="Text Placeholder 2"/>
          <p:cNvSpPr/>
          <p:nvPr>
            <p:ph type="body" sz="quarter" idx="13"/>
          </p:nvPr>
        </p:nvSpPr>
        <p:spPr>
          <a:xfrm>
            <a:off x="684211" y="4766731"/>
            <a:ext cx="8534401" cy="1227668"/>
          </a:xfrm>
          <a:prstGeom prst="rect">
            <a:avLst/>
          </a:prstGeom>
        </p:spPr>
        <p:txBody>
          <a:bodyPr anchor="t"/>
          <a:lstStyle/>
          <a:p>
            <a:pPr marL="0" indent="0">
              <a:buClrTx/>
              <a:buSzTx/>
              <a:buNone/>
              <a:defRPr sz="1800"/>
            </a:pP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1" name="Title Text"/>
          <p:cNvSpPr txBox="1"/>
          <p:nvPr>
            <p:ph type="title"/>
          </p:nvPr>
        </p:nvSpPr>
        <p:spPr>
          <a:xfrm>
            <a:off x="684212" y="4487331"/>
            <a:ext cx="8534401" cy="1507068"/>
          </a:xfrm>
          <a:prstGeom prst="rect">
            <a:avLst/>
          </a:prstGeom>
        </p:spPr>
        <p:txBody>
          <a:bodyPr/>
          <a:lstStyle/>
          <a:p>
            <a:pPr/>
            <a:r>
              <a:t>Title Text</a:t>
            </a:r>
          </a:p>
        </p:txBody>
      </p:sp>
      <p:sp>
        <p:nvSpPr>
          <p:cNvPr id="32" name="Body Level One…"/>
          <p:cNvSpPr txBox="1"/>
          <p:nvPr>
            <p:ph type="body" sz="half" idx="1"/>
          </p:nvPr>
        </p:nvSpPr>
        <p:spPr>
          <a:xfrm>
            <a:off x="684212" y="685800"/>
            <a:ext cx="8534401" cy="361526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40" name="Title Text"/>
          <p:cNvSpPr txBox="1"/>
          <p:nvPr>
            <p:ph type="title"/>
          </p:nvPr>
        </p:nvSpPr>
        <p:spPr>
          <a:xfrm>
            <a:off x="684210" y="2006600"/>
            <a:ext cx="8534402" cy="2281601"/>
          </a:xfrm>
          <a:prstGeom prst="rect">
            <a:avLst/>
          </a:prstGeom>
        </p:spPr>
        <p:txBody>
          <a:bodyPr anchor="b"/>
          <a:lstStyle/>
          <a:p>
            <a:pPr/>
            <a:r>
              <a:t>Title Text</a:t>
            </a:r>
          </a:p>
        </p:txBody>
      </p:sp>
      <p:sp>
        <p:nvSpPr>
          <p:cNvPr id="41" name="Body Level One…"/>
          <p:cNvSpPr txBox="1"/>
          <p:nvPr>
            <p:ph type="body" sz="quarter" idx="1"/>
          </p:nvPr>
        </p:nvSpPr>
        <p:spPr>
          <a:xfrm>
            <a:off x="684212" y="4495800"/>
            <a:ext cx="8534401" cy="1498600"/>
          </a:xfrm>
          <a:prstGeom prst="rect">
            <a:avLst/>
          </a:prstGeom>
        </p:spPr>
        <p:txBody>
          <a:bodyPr anchor="t"/>
          <a:lstStyle>
            <a:lvl1pPr marL="0" indent="0">
              <a:buClrTx/>
              <a:buSzTx/>
              <a:buNone/>
              <a:defRPr sz="1800"/>
            </a:lvl1pPr>
            <a:lvl2pPr marL="0" indent="457200">
              <a:buClrTx/>
              <a:buSzTx/>
              <a:buNone/>
              <a:defRPr sz="1800"/>
            </a:lvl2pPr>
            <a:lvl3pPr marL="0" indent="914400">
              <a:buClrTx/>
              <a:buSzTx/>
              <a:buNone/>
              <a:defRPr sz="1800"/>
            </a:lvl3pPr>
            <a:lvl4pPr marL="0" indent="1371600">
              <a:buClrTx/>
              <a:buSzTx/>
              <a:buNone/>
              <a:defRPr sz="1800"/>
            </a:lvl4pPr>
            <a:lvl5pPr marL="0" indent="1828800">
              <a:buClrTx/>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9" name="Title Text"/>
          <p:cNvSpPr txBox="1"/>
          <p:nvPr>
            <p:ph type="title"/>
          </p:nvPr>
        </p:nvSpPr>
        <p:spPr>
          <a:xfrm>
            <a:off x="684212" y="4487331"/>
            <a:ext cx="8534401" cy="1507068"/>
          </a:xfrm>
          <a:prstGeom prst="rect">
            <a:avLst/>
          </a:prstGeom>
        </p:spPr>
        <p:txBody>
          <a:bodyPr/>
          <a:lstStyle/>
          <a:p>
            <a:pPr/>
            <a:r>
              <a:t>Title Text</a:t>
            </a:r>
          </a:p>
        </p:txBody>
      </p:sp>
      <p:sp>
        <p:nvSpPr>
          <p:cNvPr id="50" name="Body Level One…"/>
          <p:cNvSpPr txBox="1"/>
          <p:nvPr>
            <p:ph type="body" sz="half" idx="1"/>
          </p:nvPr>
        </p:nvSpPr>
        <p:spPr>
          <a:xfrm>
            <a:off x="684210" y="685800"/>
            <a:ext cx="4937656" cy="361526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8" name="Title Text"/>
          <p:cNvSpPr txBox="1"/>
          <p:nvPr>
            <p:ph type="title"/>
          </p:nvPr>
        </p:nvSpPr>
        <p:spPr>
          <a:xfrm>
            <a:off x="684212" y="4487331"/>
            <a:ext cx="8534401" cy="1507068"/>
          </a:xfrm>
          <a:prstGeom prst="rect">
            <a:avLst/>
          </a:prstGeom>
        </p:spPr>
        <p:txBody>
          <a:bodyPr/>
          <a:lstStyle/>
          <a:p>
            <a:pPr/>
            <a:r>
              <a:t>Title Text</a:t>
            </a:r>
          </a:p>
        </p:txBody>
      </p:sp>
      <p:sp>
        <p:nvSpPr>
          <p:cNvPr id="59" name="Body Level One…"/>
          <p:cNvSpPr txBox="1"/>
          <p:nvPr>
            <p:ph type="body" sz="quarter" idx="1"/>
          </p:nvPr>
        </p:nvSpPr>
        <p:spPr>
          <a:xfrm>
            <a:off x="972080" y="685800"/>
            <a:ext cx="4649788" cy="576263"/>
          </a:xfrm>
          <a:prstGeom prst="rect">
            <a:avLst/>
          </a:prstGeom>
        </p:spPr>
        <p:txBody>
          <a:bodyPr anchor="b"/>
          <a:lstStyle>
            <a:lvl1pPr marL="0" indent="0">
              <a:buClrTx/>
              <a:buSzTx/>
              <a:buNone/>
              <a:defRPr sz="2800">
                <a:solidFill>
                  <a:srgbClr val="FFFFFF"/>
                </a:solidFill>
              </a:defRPr>
            </a:lvl1pPr>
            <a:lvl2pPr marL="0" indent="457200">
              <a:buClrTx/>
              <a:buSzTx/>
              <a:buNone/>
              <a:defRPr sz="2800">
                <a:solidFill>
                  <a:srgbClr val="FFFFFF"/>
                </a:solidFill>
              </a:defRPr>
            </a:lvl2pPr>
            <a:lvl3pPr marL="0" indent="914400">
              <a:buClrTx/>
              <a:buSzTx/>
              <a:buNone/>
              <a:defRPr sz="2800">
                <a:solidFill>
                  <a:srgbClr val="FFFFFF"/>
                </a:solidFill>
              </a:defRPr>
            </a:lvl3pPr>
            <a:lvl4pPr marL="0" indent="1371600">
              <a:buClrTx/>
              <a:buSzTx/>
              <a:buNone/>
              <a:defRPr sz="2800">
                <a:solidFill>
                  <a:srgbClr val="FFFFFF"/>
                </a:solidFill>
              </a:defRPr>
            </a:lvl4pPr>
            <a:lvl5pPr marL="0" indent="1828800">
              <a:buClrTx/>
              <a:buSzTx/>
              <a:buNone/>
              <a:defRPr sz="2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60" name="Text Placeholder 4"/>
          <p:cNvSpPr/>
          <p:nvPr>
            <p:ph type="body" sz="quarter" idx="13"/>
          </p:nvPr>
        </p:nvSpPr>
        <p:spPr>
          <a:xfrm>
            <a:off x="6079066" y="685799"/>
            <a:ext cx="4665134" cy="576264"/>
          </a:xfrm>
          <a:prstGeom prst="rect">
            <a:avLst/>
          </a:prstGeom>
        </p:spPr>
        <p:txBody>
          <a:bodyPr anchor="b"/>
          <a:lstStyle/>
          <a:p>
            <a:pPr marL="0" indent="0">
              <a:buClrTx/>
              <a:buSzTx/>
              <a:buNone/>
              <a:defRPr sz="2800">
                <a:solidFill>
                  <a:srgbClr val="FFFFFF"/>
                </a:solidFill>
              </a:defRPr>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8" name="Title Text"/>
          <p:cNvSpPr txBox="1"/>
          <p:nvPr>
            <p:ph type="title"/>
          </p:nvPr>
        </p:nvSpPr>
        <p:spPr>
          <a:xfrm>
            <a:off x="684212" y="4487331"/>
            <a:ext cx="8534401" cy="1507068"/>
          </a:xfrm>
          <a:prstGeom prst="rect">
            <a:avLst/>
          </a:prstGeom>
        </p:spPr>
        <p:txBody>
          <a:body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3" name="Title Text"/>
          <p:cNvSpPr txBox="1"/>
          <p:nvPr>
            <p:ph type="title"/>
          </p:nvPr>
        </p:nvSpPr>
        <p:spPr>
          <a:xfrm>
            <a:off x="7085011" y="685800"/>
            <a:ext cx="3657601" cy="1371600"/>
          </a:xfrm>
          <a:prstGeom prst="rect">
            <a:avLst/>
          </a:prstGeom>
        </p:spPr>
        <p:txBody>
          <a:bodyPr anchor="b"/>
          <a:lstStyle>
            <a:lvl1pPr>
              <a:defRPr sz="2400"/>
            </a:lvl1pPr>
          </a:lstStyle>
          <a:p>
            <a:pPr/>
            <a:r>
              <a:t>Title Text</a:t>
            </a:r>
          </a:p>
        </p:txBody>
      </p:sp>
      <p:sp>
        <p:nvSpPr>
          <p:cNvPr id="84" name="Body Level One…"/>
          <p:cNvSpPr txBox="1"/>
          <p:nvPr>
            <p:ph type="body" sz="half" idx="1"/>
          </p:nvPr>
        </p:nvSpPr>
        <p:spPr>
          <a:xfrm>
            <a:off x="684212" y="685800"/>
            <a:ext cx="5943602" cy="5308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5" name="Text Placeholder 3"/>
          <p:cNvSpPr/>
          <p:nvPr>
            <p:ph type="body" sz="quarter" idx="13"/>
          </p:nvPr>
        </p:nvSpPr>
        <p:spPr>
          <a:xfrm>
            <a:off x="7085011" y="2209799"/>
            <a:ext cx="3657601" cy="2091267"/>
          </a:xfrm>
          <a:prstGeom prst="rect">
            <a:avLst/>
          </a:prstGeom>
        </p:spPr>
        <p:txBody>
          <a:bodyPr anchor="t"/>
          <a:lstStyle/>
          <a:p>
            <a:pPr marL="0" indent="0">
              <a:buClrTx/>
              <a:buSzTx/>
              <a:buNone/>
              <a:defRPr sz="1600"/>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3" name="Title Text"/>
          <p:cNvSpPr txBox="1"/>
          <p:nvPr>
            <p:ph type="title"/>
          </p:nvPr>
        </p:nvSpPr>
        <p:spPr>
          <a:xfrm>
            <a:off x="4722812" y="1447800"/>
            <a:ext cx="6019801" cy="1143000"/>
          </a:xfrm>
          <a:prstGeom prst="rect">
            <a:avLst/>
          </a:prstGeom>
        </p:spPr>
        <p:txBody>
          <a:bodyPr anchor="b"/>
          <a:lstStyle>
            <a:lvl1pPr>
              <a:defRPr sz="2800"/>
            </a:lvl1pPr>
          </a:lstStyle>
          <a:p>
            <a:pPr/>
            <a:r>
              <a:t>Title Text</a:t>
            </a:r>
          </a:p>
        </p:txBody>
      </p:sp>
      <p:sp>
        <p:nvSpPr>
          <p:cNvPr id="94" name="Picture Placeholder 2"/>
          <p:cNvSpPr/>
          <p:nvPr>
            <p:ph type="pic" sz="quarter" idx="13"/>
          </p:nvPr>
        </p:nvSpPr>
        <p:spPr>
          <a:xfrm>
            <a:off x="989011" y="914400"/>
            <a:ext cx="3280976" cy="4572000"/>
          </a:xfrm>
          <a:prstGeom prst="rect">
            <a:avLst/>
          </a:prstGeom>
          <a:ln w="15875">
            <a:solidFill>
              <a:srgbClr val="FFFFFF">
                <a:alpha val="40000"/>
              </a:srgbClr>
            </a:solidFill>
            <a:round/>
          </a:ln>
        </p:spPr>
        <p:txBody>
          <a:bodyPr lIns="91439" rIns="91439" anchor="t">
            <a:noAutofit/>
          </a:bodyPr>
          <a:lstStyle/>
          <a:p>
            <a:pPr/>
          </a:p>
        </p:txBody>
      </p:sp>
      <p:sp>
        <p:nvSpPr>
          <p:cNvPr id="95" name="Body Level One…"/>
          <p:cNvSpPr txBox="1"/>
          <p:nvPr>
            <p:ph type="body" sz="quarter" idx="1"/>
          </p:nvPr>
        </p:nvSpPr>
        <p:spPr>
          <a:xfrm>
            <a:off x="4722812" y="2777065"/>
            <a:ext cx="6021388" cy="2048935"/>
          </a:xfrm>
          <a:prstGeom prst="rect">
            <a:avLst/>
          </a:prstGeom>
        </p:spPr>
        <p:txBody>
          <a:bodyPr anchor="t"/>
          <a:lstStyle>
            <a:lvl1pPr marL="0" indent="0">
              <a:buClrTx/>
              <a:buSzTx/>
              <a:buNone/>
              <a:defRPr sz="1800"/>
            </a:lvl1pPr>
            <a:lvl2pPr marL="0" indent="457200">
              <a:buClrTx/>
              <a:buSzTx/>
              <a:buNone/>
              <a:defRPr sz="1800"/>
            </a:lvl2pPr>
            <a:lvl3pPr marL="0" indent="914400">
              <a:buClrTx/>
              <a:buSzTx/>
              <a:buNone/>
              <a:defRPr sz="1800"/>
            </a:lvl3pPr>
            <a:lvl4pPr marL="0" indent="1371600">
              <a:buClrTx/>
              <a:buSzTx/>
              <a:buNone/>
              <a:defRPr sz="1800"/>
            </a:lvl4pPr>
            <a:lvl5pPr marL="0" indent="1828800">
              <a:buClrTx/>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46194"/>
        </a:solidFill>
      </p:bgPr>
    </p:bg>
    <p:spTree>
      <p:nvGrpSpPr>
        <p:cNvPr id="1" name=""/>
        <p:cNvGrpSpPr/>
        <p:nvPr/>
      </p:nvGrpSpPr>
      <p:grpSpPr>
        <a:xfrm>
          <a:off x="0" y="0"/>
          <a:ext cx="0" cy="0"/>
          <a:chOff x="0" y="0"/>
          <a:chExt cx="0" cy="0"/>
        </a:xfrm>
      </p:grpSpPr>
      <p:grpSp>
        <p:nvGrpSpPr>
          <p:cNvPr id="7" name="Group 6"/>
          <p:cNvGrpSpPr/>
          <p:nvPr/>
        </p:nvGrpSpPr>
        <p:grpSpPr>
          <a:xfrm>
            <a:off x="9206969" y="2963332"/>
            <a:ext cx="2981858" cy="3208869"/>
            <a:chOff x="0" y="0"/>
            <a:chExt cx="2981857" cy="3208867"/>
          </a:xfrm>
        </p:grpSpPr>
        <p:sp>
          <p:nvSpPr>
            <p:cNvPr id="2" name="Straight Connector 7"/>
            <p:cNvSpPr/>
            <p:nvPr/>
          </p:nvSpPr>
          <p:spPr>
            <a:xfrm flipH="1">
              <a:off x="2069043" y="-1"/>
              <a:ext cx="912815" cy="912813"/>
            </a:xfrm>
            <a:prstGeom prst="line">
              <a:avLst/>
            </a:prstGeom>
            <a:noFill/>
            <a:ln w="952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sp>
          <p:nvSpPr>
            <p:cNvPr id="3" name="Straight Connector 8"/>
            <p:cNvSpPr/>
            <p:nvPr/>
          </p:nvSpPr>
          <p:spPr>
            <a:xfrm flipH="1">
              <a:off x="0" y="227010"/>
              <a:ext cx="2981857" cy="2981858"/>
            </a:xfrm>
            <a:prstGeom prst="line">
              <a:avLst/>
            </a:prstGeom>
            <a:noFill/>
            <a:ln w="952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sp>
          <p:nvSpPr>
            <p:cNvPr id="4" name="Straight Connector 9"/>
            <p:cNvSpPr/>
            <p:nvPr/>
          </p:nvSpPr>
          <p:spPr>
            <a:xfrm flipH="1">
              <a:off x="1085322" y="321733"/>
              <a:ext cx="1896536" cy="1896534"/>
            </a:xfrm>
            <a:prstGeom prst="line">
              <a:avLst/>
            </a:prstGeom>
            <a:noFill/>
            <a:ln w="952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sp>
          <p:nvSpPr>
            <p:cNvPr id="5" name="Straight Connector 10"/>
            <p:cNvSpPr/>
            <p:nvPr/>
          </p:nvSpPr>
          <p:spPr>
            <a:xfrm flipH="1">
              <a:off x="1236134" y="167746"/>
              <a:ext cx="1745722" cy="1745721"/>
            </a:xfrm>
            <a:prstGeom prst="line">
              <a:avLst/>
            </a:prstGeom>
            <a:noFill/>
            <a:ln w="2857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sp>
          <p:nvSpPr>
            <p:cNvPr id="6" name="Straight Connector 11"/>
            <p:cNvSpPr/>
            <p:nvPr/>
          </p:nvSpPr>
          <p:spPr>
            <a:xfrm flipH="1">
              <a:off x="1711857" y="719667"/>
              <a:ext cx="1270001" cy="1270000"/>
            </a:xfrm>
            <a:prstGeom prst="line">
              <a:avLst/>
            </a:prstGeom>
            <a:noFill/>
            <a:ln w="28575" cap="rnd">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grpSp>
      <p:sp>
        <p:nvSpPr>
          <p:cNvPr id="8" name="Title Text"/>
          <p:cNvSpPr txBox="1"/>
          <p:nvPr>
            <p:ph type="title"/>
          </p:nvPr>
        </p:nvSpPr>
        <p:spPr>
          <a:xfrm>
            <a:off x="609600" y="224821"/>
            <a:ext cx="10972800" cy="124263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9" name="Body Level One…"/>
          <p:cNvSpPr txBox="1"/>
          <p:nvPr>
            <p:ph type="body" idx="1"/>
          </p:nvPr>
        </p:nvSpPr>
        <p:spPr>
          <a:xfrm>
            <a:off x="609600" y="1467453"/>
            <a:ext cx="10972800" cy="479145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10950851" y="5661659"/>
            <a:ext cx="554595" cy="586741"/>
          </a:xfrm>
          <a:prstGeom prst="rect">
            <a:avLst/>
          </a:prstGeom>
          <a:ln w="12700">
            <a:miter lim="400000"/>
          </a:ln>
        </p:spPr>
        <p:txBody>
          <a:bodyPr wrap="none" lIns="45719" rIns="45719" anchor="b">
            <a:spAutoFit/>
          </a:bodyPr>
          <a:lstStyle>
            <a:lvl1pPr algn="r">
              <a:defRPr sz="3200">
                <a:solidFill>
                  <a:srgbClr val="0A314A"/>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entury Gothic"/>
          <a:ea typeface="Century Gothic"/>
          <a:cs typeface="Century Gothic"/>
          <a:sym typeface="Century Gothic"/>
        </a:defRPr>
      </a:lvl1pPr>
      <a:lvl2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b="0" baseline="0" cap="all" i="0" spc="0" strike="noStrike" sz="3600" u="none">
          <a:solidFill>
            <a:srgbClr val="FFFFFF"/>
          </a:solidFill>
          <a:uFillTx/>
          <a:latin typeface="Century Gothic"/>
          <a:ea typeface="Century Gothic"/>
          <a:cs typeface="Century Gothic"/>
          <a:sym typeface="Century Gothic"/>
        </a:defRPr>
      </a:lvl9pPr>
    </p:titleStyle>
    <p:bodyStyle>
      <a:lvl1pPr marL="285750" marR="0" indent="-285750" algn="l" defTabSz="457200" rtl="0" latinLnBrk="0">
        <a:lnSpc>
          <a:spcPct val="100000"/>
        </a:lnSpc>
        <a:spcBef>
          <a:spcPts val="600"/>
        </a:spcBef>
        <a:spcAft>
          <a:spcPts val="0"/>
        </a:spcAft>
        <a:buClr>
          <a:srgbClr val="FFFFFF"/>
        </a:buClr>
        <a:buSzPct val="80000"/>
        <a:buFontTx/>
        <a:buChar char=""/>
        <a:tabLst/>
        <a:defRPr b="0" baseline="0" cap="none" i="0" spc="0" strike="noStrike" sz="2000" u="none">
          <a:solidFill>
            <a:srgbClr val="0F496F"/>
          </a:solidFill>
          <a:uFillTx/>
          <a:latin typeface="Century Gothic"/>
          <a:ea typeface="Century Gothic"/>
          <a:cs typeface="Century Gothic"/>
          <a:sym typeface="Century Gothic"/>
        </a:defRPr>
      </a:lvl1pPr>
      <a:lvl2pPr marL="774700" marR="0" indent="-317500" algn="l" defTabSz="457200" rtl="0" latinLnBrk="0">
        <a:lnSpc>
          <a:spcPct val="100000"/>
        </a:lnSpc>
        <a:spcBef>
          <a:spcPts val="600"/>
        </a:spcBef>
        <a:spcAft>
          <a:spcPts val="0"/>
        </a:spcAft>
        <a:buClr>
          <a:srgbClr val="FFFFFF"/>
        </a:buClr>
        <a:buSzPct val="80000"/>
        <a:buFontTx/>
        <a:buChar char=""/>
        <a:tabLst/>
        <a:defRPr b="0" baseline="0" cap="none" i="0" spc="0" strike="noStrike" sz="2000" u="none">
          <a:solidFill>
            <a:srgbClr val="0F496F"/>
          </a:solidFill>
          <a:uFillTx/>
          <a:latin typeface="Century Gothic"/>
          <a:ea typeface="Century Gothic"/>
          <a:cs typeface="Century Gothic"/>
          <a:sym typeface="Century Gothic"/>
        </a:defRPr>
      </a:lvl2pPr>
      <a:lvl3pPr marL="1271587" marR="0" indent="-357187" algn="l" defTabSz="457200" rtl="0" latinLnBrk="0">
        <a:lnSpc>
          <a:spcPct val="100000"/>
        </a:lnSpc>
        <a:spcBef>
          <a:spcPts val="600"/>
        </a:spcBef>
        <a:spcAft>
          <a:spcPts val="0"/>
        </a:spcAft>
        <a:buClr>
          <a:srgbClr val="FFFFFF"/>
        </a:buClr>
        <a:buSzPct val="80000"/>
        <a:buFontTx/>
        <a:buChar char=""/>
        <a:tabLst/>
        <a:defRPr b="0" baseline="0" cap="none" i="0" spc="0" strike="noStrike" sz="2000" u="none">
          <a:solidFill>
            <a:srgbClr val="0F496F"/>
          </a:solidFill>
          <a:uFillTx/>
          <a:latin typeface="Century Gothic"/>
          <a:ea typeface="Century Gothic"/>
          <a:cs typeface="Century Gothic"/>
          <a:sym typeface="Century Gothic"/>
        </a:defRPr>
      </a:lvl3pPr>
      <a:lvl4pPr marL="1616528" marR="0" indent="-244928" algn="l" defTabSz="457200" rtl="0" latinLnBrk="0">
        <a:lnSpc>
          <a:spcPct val="100000"/>
        </a:lnSpc>
        <a:spcBef>
          <a:spcPts val="600"/>
        </a:spcBef>
        <a:spcAft>
          <a:spcPts val="0"/>
        </a:spcAft>
        <a:buClr>
          <a:srgbClr val="FFFFFF"/>
        </a:buClr>
        <a:buSzPct val="80000"/>
        <a:buFontTx/>
        <a:buChar char=""/>
        <a:tabLst/>
        <a:defRPr b="0" baseline="0" cap="none" i="0" spc="0" strike="noStrike" sz="2000" u="none">
          <a:solidFill>
            <a:srgbClr val="0F496F"/>
          </a:solidFill>
          <a:uFillTx/>
          <a:latin typeface="Century Gothic"/>
          <a:ea typeface="Century Gothic"/>
          <a:cs typeface="Century Gothic"/>
          <a:sym typeface="Century Gothic"/>
        </a:defRPr>
      </a:lvl4pPr>
      <a:lvl5pPr marL="2073728" marR="0" indent="-244928" algn="l" defTabSz="457200" rtl="0" latinLnBrk="0">
        <a:lnSpc>
          <a:spcPct val="100000"/>
        </a:lnSpc>
        <a:spcBef>
          <a:spcPts val="600"/>
        </a:spcBef>
        <a:spcAft>
          <a:spcPts val="0"/>
        </a:spcAft>
        <a:buClr>
          <a:srgbClr val="FFFFFF"/>
        </a:buClr>
        <a:buSzPct val="80000"/>
        <a:buFontTx/>
        <a:buChar char=""/>
        <a:tabLst/>
        <a:defRPr b="0" baseline="0" cap="none" i="0" spc="0" strike="noStrike" sz="2000" u="none">
          <a:solidFill>
            <a:srgbClr val="0F496F"/>
          </a:solidFill>
          <a:uFillTx/>
          <a:latin typeface="Century Gothic"/>
          <a:ea typeface="Century Gothic"/>
          <a:cs typeface="Century Gothic"/>
          <a:sym typeface="Century Gothic"/>
        </a:defRPr>
      </a:lvl5pPr>
      <a:lvl6pPr marL="2612571" marR="0" indent="-326571" algn="l" defTabSz="457200" rtl="0" latinLnBrk="0">
        <a:lnSpc>
          <a:spcPct val="100000"/>
        </a:lnSpc>
        <a:spcBef>
          <a:spcPts val="600"/>
        </a:spcBef>
        <a:spcAft>
          <a:spcPts val="0"/>
        </a:spcAft>
        <a:buClr>
          <a:srgbClr val="FFFFFF"/>
        </a:buClr>
        <a:buSzPct val="80000"/>
        <a:buFontTx/>
        <a:buChar char=""/>
        <a:tabLst/>
        <a:defRPr b="0" baseline="0" cap="none" i="0" spc="0" strike="noStrike" sz="2000" u="none">
          <a:solidFill>
            <a:srgbClr val="0F496F"/>
          </a:solidFill>
          <a:uFillTx/>
          <a:latin typeface="Century Gothic"/>
          <a:ea typeface="Century Gothic"/>
          <a:cs typeface="Century Gothic"/>
          <a:sym typeface="Century Gothic"/>
        </a:defRPr>
      </a:lvl6pPr>
      <a:lvl7pPr marL="3069771" marR="0" indent="-326571" algn="l" defTabSz="457200" rtl="0" latinLnBrk="0">
        <a:lnSpc>
          <a:spcPct val="100000"/>
        </a:lnSpc>
        <a:spcBef>
          <a:spcPts val="600"/>
        </a:spcBef>
        <a:spcAft>
          <a:spcPts val="0"/>
        </a:spcAft>
        <a:buClr>
          <a:srgbClr val="FFFFFF"/>
        </a:buClr>
        <a:buSzPct val="80000"/>
        <a:buFontTx/>
        <a:buChar char=""/>
        <a:tabLst/>
        <a:defRPr b="0" baseline="0" cap="none" i="0" spc="0" strike="noStrike" sz="2000" u="none">
          <a:solidFill>
            <a:srgbClr val="0F496F"/>
          </a:solidFill>
          <a:uFillTx/>
          <a:latin typeface="Century Gothic"/>
          <a:ea typeface="Century Gothic"/>
          <a:cs typeface="Century Gothic"/>
          <a:sym typeface="Century Gothic"/>
        </a:defRPr>
      </a:lvl7pPr>
      <a:lvl8pPr marL="3526971" marR="0" indent="-326571" algn="l" defTabSz="457200" rtl="0" latinLnBrk="0">
        <a:lnSpc>
          <a:spcPct val="100000"/>
        </a:lnSpc>
        <a:spcBef>
          <a:spcPts val="600"/>
        </a:spcBef>
        <a:spcAft>
          <a:spcPts val="0"/>
        </a:spcAft>
        <a:buClr>
          <a:srgbClr val="FFFFFF"/>
        </a:buClr>
        <a:buSzPct val="80000"/>
        <a:buFontTx/>
        <a:buChar char=""/>
        <a:tabLst/>
        <a:defRPr b="0" baseline="0" cap="none" i="0" spc="0" strike="noStrike" sz="2000" u="none">
          <a:solidFill>
            <a:srgbClr val="0F496F"/>
          </a:solidFill>
          <a:uFillTx/>
          <a:latin typeface="Century Gothic"/>
          <a:ea typeface="Century Gothic"/>
          <a:cs typeface="Century Gothic"/>
          <a:sym typeface="Century Gothic"/>
        </a:defRPr>
      </a:lvl8pPr>
      <a:lvl9pPr marL="3984171" marR="0" indent="-326571" algn="l" defTabSz="457200" rtl="0" latinLnBrk="0">
        <a:lnSpc>
          <a:spcPct val="100000"/>
        </a:lnSpc>
        <a:spcBef>
          <a:spcPts val="600"/>
        </a:spcBef>
        <a:spcAft>
          <a:spcPts val="0"/>
        </a:spcAft>
        <a:buClr>
          <a:srgbClr val="FFFFFF"/>
        </a:buClr>
        <a:buSzPct val="80000"/>
        <a:buFontTx/>
        <a:buChar char=""/>
        <a:tabLst/>
        <a:defRPr b="0" baseline="0" cap="none" i="0" spc="0" strike="noStrike" sz="2000" u="none">
          <a:solidFill>
            <a:srgbClr val="0F496F"/>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1pPr>
      <a:lvl2pPr marL="0" marR="0" indent="45720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2pPr>
      <a:lvl3pPr marL="0" marR="0" indent="91440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3pPr>
      <a:lvl4pPr marL="0" marR="0" indent="137160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4pPr>
      <a:lvl5pPr marL="0" marR="0" indent="182880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5pPr>
      <a:lvl6pPr marL="0" marR="0" indent="228600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6pPr>
      <a:lvl7pPr marL="0" marR="0" indent="274320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7pPr>
      <a:lvl8pPr marL="0" marR="0" indent="320040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8pPr>
      <a:lvl9pPr marL="0" marR="0" indent="3657600" algn="r" defTabSz="914400" rtl="0"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image" Target="../media/image2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twitter.com/ahejlsberg"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 Id="rId3" Type="http://schemas.openxmlformats.org/officeDocument/2006/relationships/image" Target="../media/image2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 Id="rId3" Type="http://schemas.openxmlformats.org/officeDocument/2006/relationships/image" Target="../media/image2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 Id="rId3" Type="http://schemas.openxmlformats.org/officeDocument/2006/relationships/image" Target="../media/image31.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 Id="rId3" Type="http://schemas.openxmlformats.org/officeDocument/2006/relationships/image" Target="../media/image3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 Id="rId3" Type="http://schemas.openxmlformats.org/officeDocument/2006/relationships/image" Target="../media/image3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5.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png"/><Relationship Id="rId3" Type="http://schemas.openxmlformats.org/officeDocument/2006/relationships/image" Target="../media/image4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tutorialsteacher.com/articles/what-is-ecmascript"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tutorialsteacher.com/javascript/new-keyword-in-javascript" TargetMode="External"/><Relationship Id="rId3" Type="http://schemas.openxmlformats.org/officeDocument/2006/relationships/image" Target="../media/image48.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9.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2.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3.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4.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5.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6.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www.tutorialsteacher.com/nodejs/what-is-node-package-manager" TargetMode="External"/><Relationship Id="rId3" Type="http://schemas.openxmlformats.org/officeDocument/2006/relationships/hyperlink" Target="https://www.typescriptlang.org/play"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5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8.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9.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0.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1.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2.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3.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4.png"/><Relationship Id="rId3" Type="http://schemas.openxmlformats.org/officeDocument/2006/relationships/image" Target="../media/image65.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6.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7.png"/><Relationship Id="rId3" Type="http://schemas.openxmlformats.org/officeDocument/2006/relationships/image" Target="../media/image6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9.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0.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1.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2.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3.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4.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5.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6.png"/><Relationship Id="rId3" Type="http://schemas.openxmlformats.org/officeDocument/2006/relationships/image" Target="../media/image77.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8.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0.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1.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2.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3.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4.png"/></Relationships>

</file>

<file path=ppt/slides/_rels/slide7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5.png"/></Relationships>

</file>

<file path=ppt/slides/_rels/slide7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tle 1"/>
          <p:cNvSpPr txBox="1"/>
          <p:nvPr>
            <p:ph type="ctrTitle"/>
          </p:nvPr>
        </p:nvSpPr>
        <p:spPr>
          <a:xfrm>
            <a:off x="684212" y="685798"/>
            <a:ext cx="8001001" cy="2971802"/>
          </a:xfrm>
          <a:prstGeom prst="rect">
            <a:avLst/>
          </a:prstGeom>
        </p:spPr>
        <p:txBody>
          <a:bodyPr/>
          <a:lstStyle>
            <a:lvl1pPr>
              <a:defRPr b="1" sz="9600">
                <a:solidFill>
                  <a:srgbClr val="000000"/>
                </a:solidFill>
                <a:latin typeface="+mj-lt"/>
                <a:ea typeface="+mj-ea"/>
                <a:cs typeface="+mj-cs"/>
                <a:sym typeface="Helvetica"/>
              </a:defRPr>
            </a:lvl1pPr>
          </a:lstStyle>
          <a:p>
            <a:pPr/>
            <a:r>
              <a:t>TYPESCRIPT</a:t>
            </a:r>
          </a:p>
        </p:txBody>
      </p:sp>
      <p:sp>
        <p:nvSpPr>
          <p:cNvPr id="168" name="Subtitle 2"/>
          <p:cNvSpPr txBox="1"/>
          <p:nvPr>
            <p:ph type="subTitle" sz="quarter" idx="1"/>
          </p:nvPr>
        </p:nvSpPr>
        <p:spPr>
          <a:xfrm>
            <a:off x="902214" y="3226192"/>
            <a:ext cx="6400801" cy="1947335"/>
          </a:xfrm>
          <a:prstGeom prst="rect">
            <a:avLst/>
          </a:prstGeom>
        </p:spPr>
        <p:txBody>
          <a:bodyPr/>
          <a:lstStyle>
            <a:lvl1pPr>
              <a:spcBef>
                <a:spcPts val="700"/>
              </a:spcBef>
              <a:defRPr b="1" sz="3200">
                <a:solidFill>
                  <a:srgbClr val="FFFFFF"/>
                </a:solidFill>
              </a:defRPr>
            </a:lvl1pPr>
          </a:lstStyle>
          <a:p>
            <a:pPr/>
            <a:r>
              <a:t>Zero maybe not to hero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Picture 1" descr="Picture 1"/>
          <p:cNvPicPr>
            <a:picLocks noChangeAspect="1"/>
          </p:cNvPicPr>
          <p:nvPr/>
        </p:nvPicPr>
        <p:blipFill>
          <a:blip r:embed="rId2">
            <a:extLst/>
          </a:blip>
          <a:stretch>
            <a:fillRect/>
          </a:stretch>
        </p:blipFill>
        <p:spPr>
          <a:xfrm>
            <a:off x="1239197" y="1420513"/>
            <a:ext cx="9907383" cy="1933845"/>
          </a:xfrm>
          <a:prstGeom prst="rect">
            <a:avLst/>
          </a:prstGeom>
          <a:ln w="12700">
            <a:miter lim="400000"/>
          </a:ln>
        </p:spPr>
      </p:pic>
      <p:pic>
        <p:nvPicPr>
          <p:cNvPr id="198" name="Picture 2" descr="Picture 2"/>
          <p:cNvPicPr>
            <a:picLocks noChangeAspect="1"/>
          </p:cNvPicPr>
          <p:nvPr/>
        </p:nvPicPr>
        <p:blipFill>
          <a:blip r:embed="rId3">
            <a:extLst/>
          </a:blip>
          <a:stretch>
            <a:fillRect/>
          </a:stretch>
        </p:blipFill>
        <p:spPr>
          <a:xfrm>
            <a:off x="1245251" y="3611150"/>
            <a:ext cx="9912518" cy="148162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itle 3"/>
          <p:cNvSpPr txBox="1"/>
          <p:nvPr>
            <p:ph type="ctrTitle"/>
          </p:nvPr>
        </p:nvSpPr>
        <p:spPr>
          <a:xfrm>
            <a:off x="581267" y="411783"/>
            <a:ext cx="10421812" cy="2040747"/>
          </a:xfrm>
          <a:prstGeom prst="rect">
            <a:avLst/>
          </a:prstGeom>
        </p:spPr>
        <p:txBody>
          <a:bodyPr/>
          <a:lstStyle/>
          <a:p>
            <a:pPr>
              <a:lnSpc>
                <a:spcPct val="150000"/>
              </a:lnSpc>
              <a:defRPr b="1" sz="3200">
                <a:solidFill>
                  <a:srgbClr val="000000"/>
                </a:solidFill>
                <a:latin typeface="+mj-lt"/>
                <a:ea typeface="+mj-ea"/>
                <a:cs typeface="+mj-cs"/>
                <a:sym typeface="Helvetica"/>
              </a:defRPr>
            </a:pPr>
            <a:r>
              <a:t>TypeScript Data Type - Tuple</a:t>
            </a:r>
            <a:br/>
            <a:r>
              <a:rPr b="0" cap="none" sz="1800">
                <a:solidFill>
                  <a:srgbClr val="FFFFFF"/>
                </a:solidFill>
                <a:latin typeface="Arial"/>
                <a:ea typeface="Arial"/>
                <a:cs typeface="Arial"/>
                <a:sym typeface="Arial"/>
              </a:rPr>
              <a:t>Typescript introduced a new data type called tuple. There are other data types such as number, string, boolean etc. In typescript which only store a value of that particular data type. Tuple is a new data type which includes two set of values of different data types.</a:t>
            </a:r>
          </a:p>
        </p:txBody>
      </p:sp>
      <p:pic>
        <p:nvPicPr>
          <p:cNvPr id="201" name="Picture 5" descr="Picture 5"/>
          <p:cNvPicPr>
            <a:picLocks noChangeAspect="1"/>
          </p:cNvPicPr>
          <p:nvPr/>
        </p:nvPicPr>
        <p:blipFill>
          <a:blip r:embed="rId2">
            <a:extLst/>
          </a:blip>
          <a:stretch>
            <a:fillRect/>
          </a:stretch>
        </p:blipFill>
        <p:spPr>
          <a:xfrm>
            <a:off x="676023" y="2615239"/>
            <a:ext cx="9907384" cy="1857635"/>
          </a:xfrm>
          <a:prstGeom prst="rect">
            <a:avLst/>
          </a:prstGeom>
          <a:ln w="12700">
            <a:miter lim="400000"/>
          </a:ln>
        </p:spPr>
      </p:pic>
      <p:pic>
        <p:nvPicPr>
          <p:cNvPr id="202" name="Picture 6" descr="Picture 6"/>
          <p:cNvPicPr>
            <a:picLocks noChangeAspect="1"/>
          </p:cNvPicPr>
          <p:nvPr/>
        </p:nvPicPr>
        <p:blipFill>
          <a:blip r:embed="rId3">
            <a:extLst/>
          </a:blip>
          <a:stretch>
            <a:fillRect/>
          </a:stretch>
        </p:blipFill>
        <p:spPr>
          <a:xfrm>
            <a:off x="669967" y="4570164"/>
            <a:ext cx="9913440" cy="191965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4" name="Picture 3" descr="Picture 3"/>
          <p:cNvPicPr>
            <a:picLocks noChangeAspect="1"/>
          </p:cNvPicPr>
          <p:nvPr/>
        </p:nvPicPr>
        <p:blipFill>
          <a:blip r:embed="rId2">
            <a:extLst/>
          </a:blip>
          <a:stretch>
            <a:fillRect/>
          </a:stretch>
        </p:blipFill>
        <p:spPr>
          <a:xfrm>
            <a:off x="1076583" y="1654046"/>
            <a:ext cx="9869277" cy="1200319"/>
          </a:xfrm>
          <a:prstGeom prst="rect">
            <a:avLst/>
          </a:prstGeom>
          <a:ln w="12700">
            <a:miter lim="400000"/>
          </a:ln>
        </p:spPr>
      </p:pic>
      <p:pic>
        <p:nvPicPr>
          <p:cNvPr id="205" name="Picture 4" descr="Picture 4"/>
          <p:cNvPicPr>
            <a:picLocks noChangeAspect="1"/>
          </p:cNvPicPr>
          <p:nvPr/>
        </p:nvPicPr>
        <p:blipFill>
          <a:blip r:embed="rId3">
            <a:extLst/>
          </a:blip>
          <a:stretch>
            <a:fillRect/>
          </a:stretch>
        </p:blipFill>
        <p:spPr>
          <a:xfrm>
            <a:off x="1076583" y="3830459"/>
            <a:ext cx="9897857" cy="1486108"/>
          </a:xfrm>
          <a:prstGeom prst="rect">
            <a:avLst/>
          </a:prstGeom>
          <a:ln w="12700">
            <a:miter lim="400000"/>
          </a:ln>
        </p:spPr>
      </p:pic>
      <p:sp>
        <p:nvSpPr>
          <p:cNvPr id="206" name="Rectangle 5"/>
          <p:cNvSpPr txBox="1"/>
          <p:nvPr/>
        </p:nvSpPr>
        <p:spPr>
          <a:xfrm>
            <a:off x="1027761" y="3189833"/>
            <a:ext cx="4838264"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latin typeface="+mj-lt"/>
                <a:ea typeface="+mj-ea"/>
                <a:cs typeface="+mj-cs"/>
                <a:sym typeface="Helvetica"/>
              </a:defRPr>
            </a:lvl1pPr>
          </a:lstStyle>
          <a:p>
            <a:pPr/>
            <a:r>
              <a:t>Add Elements into Tuple</a:t>
            </a:r>
          </a:p>
        </p:txBody>
      </p:sp>
      <p:sp>
        <p:nvSpPr>
          <p:cNvPr id="207" name="Rectangle 6"/>
          <p:cNvSpPr txBox="1"/>
          <p:nvPr/>
        </p:nvSpPr>
        <p:spPr>
          <a:xfrm>
            <a:off x="1027761" y="1138211"/>
            <a:ext cx="3997149"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181717"/>
                </a:solidFill>
                <a:latin typeface="Arial"/>
                <a:ea typeface="Arial"/>
                <a:cs typeface="Arial"/>
                <a:sym typeface="Arial"/>
              </a:defRPr>
            </a:lvl1pPr>
          </a:lstStyle>
          <a:p>
            <a:pPr/>
            <a:r>
              <a:t>You can declare an array of tuple also.</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itle 1"/>
          <p:cNvSpPr txBox="1"/>
          <p:nvPr>
            <p:ph type="title"/>
          </p:nvPr>
        </p:nvSpPr>
        <p:spPr>
          <a:xfrm>
            <a:off x="1023328" y="766949"/>
            <a:ext cx="8534401" cy="805289"/>
          </a:xfrm>
          <a:prstGeom prst="rect">
            <a:avLst/>
          </a:prstGeom>
        </p:spPr>
        <p:txBody>
          <a:bodyPr/>
          <a:lstStyle/>
          <a:p>
            <a:pPr defTabSz="361188">
              <a:defRPr b="1" sz="2528">
                <a:solidFill>
                  <a:srgbClr val="000000"/>
                </a:solidFill>
                <a:latin typeface="+mj-lt"/>
                <a:ea typeface="+mj-ea"/>
                <a:cs typeface="+mj-cs"/>
                <a:sym typeface="Helvetica"/>
              </a:defRPr>
            </a:pPr>
            <a:r>
              <a:t>TypeScript</a:t>
            </a:r>
            <a:r>
              <a:rPr sz="2212"/>
              <a:t> Data Type - Enum</a:t>
            </a:r>
            <a:br>
              <a:rPr sz="2212"/>
            </a:br>
          </a:p>
        </p:txBody>
      </p:sp>
      <p:sp>
        <p:nvSpPr>
          <p:cNvPr id="210" name="Rectangle 3"/>
          <p:cNvSpPr txBox="1"/>
          <p:nvPr/>
        </p:nvSpPr>
        <p:spPr>
          <a:xfrm>
            <a:off x="1123547" y="1345207"/>
            <a:ext cx="10608931" cy="8092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000">
                <a:solidFill>
                  <a:srgbClr val="FFFFFF"/>
                </a:solidFill>
                <a:latin typeface="Arial"/>
                <a:ea typeface="Arial"/>
                <a:cs typeface="Arial"/>
                <a:sym typeface="Arial"/>
              </a:defRPr>
            </a:lvl1pPr>
          </a:lstStyle>
          <a:p>
            <a:pPr/>
            <a:r>
              <a:t>Enums or enumerations are a new data type supported in typescript. Most object-oriented languages like java and C# use enums. This is now available in typescript too.</a:t>
            </a:r>
          </a:p>
        </p:txBody>
      </p:sp>
      <p:sp>
        <p:nvSpPr>
          <p:cNvPr id="211" name="Rectangle 4"/>
          <p:cNvSpPr txBox="1"/>
          <p:nvPr/>
        </p:nvSpPr>
        <p:spPr>
          <a:xfrm>
            <a:off x="675430" y="2665333"/>
            <a:ext cx="6004561" cy="22223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defRPr sz="2400">
                <a:solidFill>
                  <a:srgbClr val="FFFFFF"/>
                </a:solidFill>
                <a:latin typeface="Arial"/>
                <a:ea typeface="Arial"/>
                <a:cs typeface="Arial"/>
                <a:sym typeface="Arial"/>
              </a:defRPr>
            </a:pPr>
            <a:r>
              <a:t>     </a:t>
            </a:r>
            <a:r>
              <a:rPr b="1" sz="2800">
                <a:latin typeface="+mj-lt"/>
                <a:ea typeface="+mj-ea"/>
                <a:cs typeface="+mj-cs"/>
                <a:sym typeface="Helvetica"/>
              </a:rPr>
              <a:t>There are three types of enums:</a:t>
            </a:r>
          </a:p>
          <a:p>
            <a:pPr lvl="1" algn="just">
              <a:lnSpc>
                <a:spcPct val="150000"/>
              </a:lnSpc>
              <a:defRPr b="1" sz="2400">
                <a:latin typeface="+mj-lt"/>
                <a:ea typeface="+mj-ea"/>
                <a:cs typeface="+mj-cs"/>
                <a:sym typeface="Helvetica"/>
              </a:defRPr>
            </a:pPr>
            <a:r>
              <a:t>Numeric enum</a:t>
            </a:r>
            <a:endParaRPr>
              <a:solidFill>
                <a:srgbClr val="FFFFFF"/>
              </a:solidFill>
            </a:endParaRPr>
          </a:p>
          <a:p>
            <a:pPr lvl="1" algn="just">
              <a:lnSpc>
                <a:spcPct val="150000"/>
              </a:lnSpc>
              <a:defRPr b="1" sz="2400">
                <a:latin typeface="+mj-lt"/>
                <a:ea typeface="+mj-ea"/>
                <a:cs typeface="+mj-cs"/>
                <a:sym typeface="Helvetica"/>
              </a:defRPr>
            </a:pPr>
            <a:r>
              <a:t>String enum</a:t>
            </a:r>
          </a:p>
          <a:p>
            <a:pPr lvl="1" algn="just">
              <a:lnSpc>
                <a:spcPct val="150000"/>
              </a:lnSpc>
              <a:defRPr b="1" sz="2400">
                <a:latin typeface="+mj-lt"/>
                <a:ea typeface="+mj-ea"/>
                <a:cs typeface="+mj-cs"/>
                <a:sym typeface="Helvetica"/>
              </a:defRPr>
            </a:pPr>
            <a:r>
              <a:t>Heterogeneous enum</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Rectangle 1"/>
          <p:cNvSpPr txBox="1"/>
          <p:nvPr/>
        </p:nvSpPr>
        <p:spPr>
          <a:xfrm>
            <a:off x="540778" y="337632"/>
            <a:ext cx="2972159" cy="574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Numeric Enum</a:t>
            </a:r>
          </a:p>
        </p:txBody>
      </p:sp>
      <p:sp>
        <p:nvSpPr>
          <p:cNvPr id="214" name="Rectangle 2"/>
          <p:cNvSpPr txBox="1"/>
          <p:nvPr/>
        </p:nvSpPr>
        <p:spPr>
          <a:xfrm>
            <a:off x="571058" y="895528"/>
            <a:ext cx="10061834"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Numeric enums are number-based enums i.e. they store string values as numbers.</a:t>
            </a:r>
          </a:p>
        </p:txBody>
      </p:sp>
      <p:pic>
        <p:nvPicPr>
          <p:cNvPr id="215" name="Picture 3" descr="Picture 3"/>
          <p:cNvPicPr>
            <a:picLocks noChangeAspect="1"/>
          </p:cNvPicPr>
          <p:nvPr/>
        </p:nvPicPr>
        <p:blipFill>
          <a:blip r:embed="rId2">
            <a:extLst/>
          </a:blip>
          <a:stretch>
            <a:fillRect/>
          </a:stretch>
        </p:blipFill>
        <p:spPr>
          <a:xfrm>
            <a:off x="525339" y="1353135"/>
            <a:ext cx="9821647" cy="2114845"/>
          </a:xfrm>
          <a:prstGeom prst="rect">
            <a:avLst/>
          </a:prstGeom>
          <a:ln w="12700">
            <a:miter lim="400000"/>
          </a:ln>
        </p:spPr>
      </p:pic>
      <p:pic>
        <p:nvPicPr>
          <p:cNvPr id="216" name="Picture 4" descr="Picture 4"/>
          <p:cNvPicPr>
            <a:picLocks noChangeAspect="1"/>
          </p:cNvPicPr>
          <p:nvPr/>
        </p:nvPicPr>
        <p:blipFill>
          <a:blip r:embed="rId3">
            <a:extLst/>
          </a:blip>
          <a:stretch>
            <a:fillRect/>
          </a:stretch>
        </p:blipFill>
        <p:spPr>
          <a:xfrm>
            <a:off x="1784910" y="2271278"/>
            <a:ext cx="9850226" cy="378195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Picture 1" descr="Picture 1"/>
          <p:cNvPicPr>
            <a:picLocks noChangeAspect="1"/>
          </p:cNvPicPr>
          <p:nvPr/>
        </p:nvPicPr>
        <p:blipFill>
          <a:blip r:embed="rId2">
            <a:extLst/>
          </a:blip>
          <a:stretch>
            <a:fillRect/>
          </a:stretch>
        </p:blipFill>
        <p:spPr>
          <a:xfrm>
            <a:off x="481430" y="1065810"/>
            <a:ext cx="9812120" cy="3934375"/>
          </a:xfrm>
          <a:prstGeom prst="rect">
            <a:avLst/>
          </a:prstGeom>
          <a:ln w="12700">
            <a:miter lim="400000"/>
          </a:ln>
        </p:spPr>
      </p:pic>
      <p:sp>
        <p:nvSpPr>
          <p:cNvPr id="219" name="Rectangle 2"/>
          <p:cNvSpPr txBox="1"/>
          <p:nvPr/>
        </p:nvSpPr>
        <p:spPr>
          <a:xfrm>
            <a:off x="411073" y="304421"/>
            <a:ext cx="10909621"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Numeric enums can include members with computed numeric value. The value of an enum member can be either a constant or computed. The following enum includes members with computed values.</a:t>
            </a:r>
          </a:p>
        </p:txBody>
      </p:sp>
      <p:sp>
        <p:nvSpPr>
          <p:cNvPr id="220" name="Rectangle 3"/>
          <p:cNvSpPr txBox="1"/>
          <p:nvPr/>
        </p:nvSpPr>
        <p:spPr>
          <a:xfrm>
            <a:off x="483745" y="5106532"/>
            <a:ext cx="10491780" cy="6173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When the enum includes computed and constant members, then uninitiated enum members either must come first or must come after other initialized members with numeric constants.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Rectangle 1"/>
          <p:cNvSpPr txBox="1"/>
          <p:nvPr/>
        </p:nvSpPr>
        <p:spPr>
          <a:xfrm>
            <a:off x="582159" y="319465"/>
            <a:ext cx="2948941"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STRING ENUM</a:t>
            </a:r>
          </a:p>
        </p:txBody>
      </p:sp>
      <p:sp>
        <p:nvSpPr>
          <p:cNvPr id="223" name="Rectangle 2"/>
          <p:cNvSpPr txBox="1"/>
          <p:nvPr/>
        </p:nvSpPr>
        <p:spPr>
          <a:xfrm>
            <a:off x="582159" y="904241"/>
            <a:ext cx="10914151"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String enums are similar to numeric enums, except that the enum values are initialized with string values rather than numeric values.</a:t>
            </a:r>
          </a:p>
        </p:txBody>
      </p:sp>
      <p:pic>
        <p:nvPicPr>
          <p:cNvPr id="224" name="Picture 3" descr="Picture 3"/>
          <p:cNvPicPr>
            <a:picLocks noChangeAspect="1"/>
          </p:cNvPicPr>
          <p:nvPr/>
        </p:nvPicPr>
        <p:blipFill>
          <a:blip r:embed="rId2">
            <a:extLst/>
          </a:blip>
          <a:stretch>
            <a:fillRect/>
          </a:stretch>
        </p:blipFill>
        <p:spPr>
          <a:xfrm>
            <a:off x="629351" y="2002707"/>
            <a:ext cx="9831174" cy="2743583"/>
          </a:xfrm>
          <a:prstGeom prst="rect">
            <a:avLst/>
          </a:prstGeom>
          <a:ln w="12700">
            <a:miter lim="400000"/>
          </a:ln>
        </p:spPr>
      </p:pic>
      <p:sp>
        <p:nvSpPr>
          <p:cNvPr id="225" name="Rectangle 4"/>
          <p:cNvSpPr txBox="1"/>
          <p:nvPr/>
        </p:nvSpPr>
        <p:spPr>
          <a:xfrm>
            <a:off x="606383" y="4815080"/>
            <a:ext cx="10568980"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difference between numeric and string enums is that numeric enum values are auto-incremented, while string enum values need to be individually initialized.</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Rectangle 1"/>
          <p:cNvSpPr txBox="1"/>
          <p:nvPr/>
        </p:nvSpPr>
        <p:spPr>
          <a:xfrm>
            <a:off x="594626" y="1408477"/>
            <a:ext cx="5139492"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latin typeface="+mj-lt"/>
                <a:ea typeface="+mj-ea"/>
                <a:cs typeface="+mj-cs"/>
                <a:sym typeface="Helvetica"/>
              </a:defRPr>
            </a:lvl1pPr>
          </a:lstStyle>
          <a:p>
            <a:pPr/>
            <a:r>
              <a:t>HETEROGENEOUS ENUM</a:t>
            </a:r>
          </a:p>
        </p:txBody>
      </p:sp>
      <p:sp>
        <p:nvSpPr>
          <p:cNvPr id="228" name="Rectangle 2"/>
          <p:cNvSpPr txBox="1"/>
          <p:nvPr/>
        </p:nvSpPr>
        <p:spPr>
          <a:xfrm>
            <a:off x="594625" y="1896913"/>
            <a:ext cx="9329102"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Heterogeneous enums are enums that contain both string and numeric values.</a:t>
            </a:r>
          </a:p>
        </p:txBody>
      </p:sp>
      <p:grpSp>
        <p:nvGrpSpPr>
          <p:cNvPr id="233" name="Group 8"/>
          <p:cNvGrpSpPr/>
          <p:nvPr/>
        </p:nvGrpSpPr>
        <p:grpSpPr>
          <a:xfrm>
            <a:off x="656158" y="2402000"/>
            <a:ext cx="9850226" cy="2549244"/>
            <a:chOff x="0" y="0"/>
            <a:chExt cx="9850225" cy="2549243"/>
          </a:xfrm>
        </p:grpSpPr>
        <p:pic>
          <p:nvPicPr>
            <p:cNvPr id="229" name="Picture 3" descr="Picture 3"/>
            <p:cNvPicPr>
              <a:picLocks noChangeAspect="1"/>
            </p:cNvPicPr>
            <p:nvPr/>
          </p:nvPicPr>
          <p:blipFill>
            <a:blip r:embed="rId2">
              <a:extLst/>
            </a:blip>
            <a:stretch>
              <a:fillRect/>
            </a:stretch>
          </p:blipFill>
          <p:spPr>
            <a:xfrm>
              <a:off x="0" y="-1"/>
              <a:ext cx="9850226" cy="1848110"/>
            </a:xfrm>
            <a:prstGeom prst="rect">
              <a:avLst/>
            </a:prstGeom>
            <a:ln w="12700" cap="flat">
              <a:noFill/>
              <a:miter lim="400000"/>
            </a:ln>
            <a:effectLst/>
          </p:spPr>
        </p:pic>
        <p:grpSp>
          <p:nvGrpSpPr>
            <p:cNvPr id="232" name="Group 7"/>
            <p:cNvGrpSpPr/>
            <p:nvPr/>
          </p:nvGrpSpPr>
          <p:grpSpPr>
            <a:xfrm>
              <a:off x="3494290" y="1017169"/>
              <a:ext cx="4154163" cy="1532075"/>
              <a:chOff x="0" y="0"/>
              <a:chExt cx="4154161" cy="1532074"/>
            </a:xfrm>
          </p:grpSpPr>
          <p:sp>
            <p:nvSpPr>
              <p:cNvPr id="230" name="Rectangle 6"/>
              <p:cNvSpPr/>
              <p:nvPr/>
            </p:nvSpPr>
            <p:spPr>
              <a:xfrm>
                <a:off x="-1" y="-1"/>
                <a:ext cx="4154163" cy="1532076"/>
              </a:xfrm>
              <a:prstGeom prst="rect">
                <a:avLst/>
              </a:prstGeom>
              <a:solidFill>
                <a:srgbClr val="D8E5EE"/>
              </a:solidFill>
              <a:ln w="15875" cap="rnd">
                <a:solidFill>
                  <a:srgbClr val="D8E5EE"/>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231" name="Picture 5" descr="Picture 5"/>
              <p:cNvPicPr>
                <a:picLocks noChangeAspect="1"/>
              </p:cNvPicPr>
              <p:nvPr/>
            </p:nvPicPr>
            <p:blipFill>
              <a:blip r:embed="rId3">
                <a:extLst/>
              </a:blip>
              <a:stretch>
                <a:fillRect/>
              </a:stretch>
            </p:blipFill>
            <p:spPr>
              <a:xfrm>
                <a:off x="119419" y="113482"/>
                <a:ext cx="3915322" cy="1305109"/>
              </a:xfrm>
              <a:prstGeom prst="rect">
                <a:avLst/>
              </a:prstGeom>
              <a:ln w="12700" cap="flat">
                <a:noFill/>
                <a:miter lim="400000"/>
              </a:ln>
              <a:effectLst/>
            </p:spPr>
          </p:pic>
        </p:gr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Rectangle 1"/>
          <p:cNvSpPr txBox="1"/>
          <p:nvPr/>
        </p:nvSpPr>
        <p:spPr>
          <a:xfrm>
            <a:off x="467165" y="307352"/>
            <a:ext cx="4326495"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UNION</a:t>
            </a:r>
          </a:p>
        </p:txBody>
      </p:sp>
      <p:sp>
        <p:nvSpPr>
          <p:cNvPr id="236" name="Rectangle 2"/>
          <p:cNvSpPr txBox="1"/>
          <p:nvPr/>
        </p:nvSpPr>
        <p:spPr>
          <a:xfrm>
            <a:off x="514020" y="837623"/>
            <a:ext cx="11000457" cy="7469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Typescript allows us to use more than one data type for a variable or a function parameter. This is called union type.</a:t>
            </a:r>
          </a:p>
        </p:txBody>
      </p:sp>
      <p:pic>
        <p:nvPicPr>
          <p:cNvPr id="237" name="Picture 4" descr="Picture 4"/>
          <p:cNvPicPr>
            <a:picLocks noChangeAspect="1"/>
          </p:cNvPicPr>
          <p:nvPr/>
        </p:nvPicPr>
        <p:blipFill>
          <a:blip r:embed="rId2">
            <a:extLst/>
          </a:blip>
          <a:stretch>
            <a:fillRect/>
          </a:stretch>
        </p:blipFill>
        <p:spPr>
          <a:xfrm>
            <a:off x="553080" y="1874461"/>
            <a:ext cx="9850226" cy="2715005"/>
          </a:xfrm>
          <a:prstGeom prst="rect">
            <a:avLst/>
          </a:prstGeom>
          <a:ln w="12700">
            <a:miter lim="400000"/>
          </a:ln>
        </p:spPr>
      </p:pic>
      <p:pic>
        <p:nvPicPr>
          <p:cNvPr id="238" name="Picture 5" descr="Picture 5"/>
          <p:cNvPicPr>
            <a:picLocks noChangeAspect="1"/>
          </p:cNvPicPr>
          <p:nvPr/>
        </p:nvPicPr>
        <p:blipFill>
          <a:blip r:embed="rId3">
            <a:extLst/>
          </a:blip>
          <a:stretch>
            <a:fillRect/>
          </a:stretch>
        </p:blipFill>
        <p:spPr>
          <a:xfrm>
            <a:off x="3392010" y="3044843"/>
            <a:ext cx="7729739" cy="251422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Rectangle 1"/>
          <p:cNvSpPr txBox="1"/>
          <p:nvPr/>
        </p:nvSpPr>
        <p:spPr>
          <a:xfrm>
            <a:off x="430196" y="252855"/>
            <a:ext cx="6201332"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DATA TYPE - ANY</a:t>
            </a:r>
          </a:p>
        </p:txBody>
      </p:sp>
      <p:sp>
        <p:nvSpPr>
          <p:cNvPr id="241" name="Rectangle 2"/>
          <p:cNvSpPr txBox="1"/>
          <p:nvPr/>
        </p:nvSpPr>
        <p:spPr>
          <a:xfrm>
            <a:off x="430195" y="765421"/>
            <a:ext cx="11217505" cy="11432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Typescript has type-checking and compile-time checks. However, we do not always have prior knowledge about the type of some variables, especially when there are user-entered values from third party libraries. In such cases, we need a provision that can deal with dynamic content.</a:t>
            </a:r>
          </a:p>
        </p:txBody>
      </p:sp>
      <p:pic>
        <p:nvPicPr>
          <p:cNvPr id="242" name="Picture 3" descr="Picture 3"/>
          <p:cNvPicPr>
            <a:picLocks noChangeAspect="1"/>
          </p:cNvPicPr>
          <p:nvPr/>
        </p:nvPicPr>
        <p:blipFill>
          <a:blip r:embed="rId2">
            <a:extLst/>
          </a:blip>
          <a:stretch>
            <a:fillRect/>
          </a:stretch>
        </p:blipFill>
        <p:spPr>
          <a:xfrm>
            <a:off x="486601" y="2263325"/>
            <a:ext cx="9850226" cy="1362267"/>
          </a:xfrm>
          <a:prstGeom prst="rect">
            <a:avLst/>
          </a:prstGeom>
          <a:ln w="12700">
            <a:miter lim="400000"/>
          </a:ln>
        </p:spPr>
      </p:pic>
      <p:pic>
        <p:nvPicPr>
          <p:cNvPr id="243" name="Picture 4" descr="Picture 4"/>
          <p:cNvPicPr>
            <a:picLocks noChangeAspect="1"/>
          </p:cNvPicPr>
          <p:nvPr/>
        </p:nvPicPr>
        <p:blipFill>
          <a:blip r:embed="rId3">
            <a:extLst/>
          </a:blip>
          <a:stretch>
            <a:fillRect/>
          </a:stretch>
        </p:blipFill>
        <p:spPr>
          <a:xfrm>
            <a:off x="1181705" y="3835963"/>
            <a:ext cx="9840699" cy="170521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itle 1"/>
          <p:cNvSpPr txBox="1"/>
          <p:nvPr>
            <p:ph type="title"/>
          </p:nvPr>
        </p:nvSpPr>
        <p:spPr>
          <a:xfrm>
            <a:off x="690269" y="526839"/>
            <a:ext cx="11263545" cy="4226829"/>
          </a:xfrm>
          <a:prstGeom prst="rect">
            <a:avLst/>
          </a:prstGeom>
        </p:spPr>
        <p:txBody>
          <a:bodyPr/>
          <a:lstStyle/>
          <a:p>
            <a:pPr>
              <a:lnSpc>
                <a:spcPct val="150000"/>
              </a:lnSpc>
              <a:defRPr b="1" cap="none" sz="3200">
                <a:solidFill>
                  <a:srgbClr val="000000"/>
                </a:solidFill>
                <a:latin typeface="+mj-lt"/>
                <a:ea typeface="+mj-ea"/>
                <a:cs typeface="+mj-cs"/>
                <a:sym typeface="Helvetica"/>
              </a:defRPr>
            </a:pPr>
            <a:r>
              <a:t>A brief history of typescript</a:t>
            </a:r>
            <a:br/>
            <a:r>
              <a:rPr b="0" sz="2000">
                <a:solidFill>
                  <a:srgbClr val="FFFFFF"/>
                </a:solidFill>
                <a:latin typeface="Arial"/>
                <a:ea typeface="Arial"/>
                <a:cs typeface="Arial"/>
                <a:sym typeface="Arial"/>
              </a:rPr>
              <a:t>in 2010, </a:t>
            </a:r>
            <a:r>
              <a:rPr b="0" sz="2000" u="sng">
                <a:solidFill>
                  <a:srgbClr val="0D2E46"/>
                </a:solidFill>
                <a:uFill>
                  <a:solidFill>
                    <a:srgbClr val="0D2E46"/>
                  </a:solidFill>
                </a:uFill>
                <a:latin typeface="Arial"/>
                <a:ea typeface="Arial"/>
                <a:cs typeface="Arial"/>
                <a:sym typeface="Arial"/>
                <a:hlinkClick r:id="rId2" invalidUrl="" action="" tgtFrame="" tooltip="" history="1" highlightClick="0" endSnd="0"/>
              </a:rPr>
              <a:t>anders hejlsberg</a:t>
            </a:r>
            <a:r>
              <a:rPr b="0" sz="2000">
                <a:solidFill>
                  <a:srgbClr val="FFFFFF"/>
                </a:solidFill>
                <a:latin typeface="Arial"/>
                <a:ea typeface="Arial"/>
                <a:cs typeface="Arial"/>
                <a:sym typeface="Arial"/>
              </a:rPr>
              <a:t> (the creator of typescript) started working on typescript at Microsoft and in 2012 the first version of typescript was released to the public (typescript 0.8). Although the release of typescript was praised by many people around the world, due to the lack of support by major ides, it was not majorly adopted by the JavaScript community.</a:t>
            </a:r>
            <a:br>
              <a:rPr b="0" sz="2000">
                <a:solidFill>
                  <a:srgbClr val="FFFFFF"/>
                </a:solidFill>
                <a:latin typeface="Arial"/>
                <a:ea typeface="Arial"/>
                <a:cs typeface="Arial"/>
                <a:sym typeface="Arial"/>
              </a:rPr>
            </a:br>
            <a:r>
              <a:rPr b="0" sz="2000">
                <a:solidFill>
                  <a:srgbClr val="FFFFFF"/>
                </a:solidFill>
                <a:latin typeface="Arial"/>
                <a:ea typeface="Arial"/>
                <a:cs typeface="Arial"/>
                <a:sym typeface="Arial"/>
              </a:rPr>
              <a:t>The first version of typescript (typescript 0.8) released to the public October 2012.</a:t>
            </a:r>
            <a:br>
              <a:rPr b="0" sz="2000">
                <a:solidFill>
                  <a:srgbClr val="FFFFFF"/>
                </a:solidFill>
                <a:latin typeface="Arial"/>
                <a:ea typeface="Arial"/>
                <a:cs typeface="Arial"/>
                <a:sym typeface="Arial"/>
              </a:rPr>
            </a:br>
            <a:r>
              <a:rPr b="0" sz="2000">
                <a:solidFill>
                  <a:srgbClr val="FFFFFF"/>
                </a:solidFill>
                <a:latin typeface="Arial"/>
                <a:ea typeface="Arial"/>
                <a:cs typeface="Arial"/>
                <a:sym typeface="Arial"/>
              </a:rPr>
              <a:t>The latest version of typescript (typescript 3.0) was released to the public in July 2018.</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Rectangle 1"/>
          <p:cNvSpPr txBox="1"/>
          <p:nvPr/>
        </p:nvSpPr>
        <p:spPr>
          <a:xfrm>
            <a:off x="469602" y="448454"/>
            <a:ext cx="6351747"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DATA TYPE - VOID</a:t>
            </a:r>
          </a:p>
        </p:txBody>
      </p:sp>
      <p:sp>
        <p:nvSpPr>
          <p:cNvPr id="246" name="Rectangle 2"/>
          <p:cNvSpPr txBox="1"/>
          <p:nvPr/>
        </p:nvSpPr>
        <p:spPr>
          <a:xfrm>
            <a:off x="479021" y="1073515"/>
            <a:ext cx="10316170" cy="7469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Similar to languages like java, void is used where there is no data type. For example, in return type of functions that do not return any value.</a:t>
            </a:r>
          </a:p>
        </p:txBody>
      </p:sp>
      <p:pic>
        <p:nvPicPr>
          <p:cNvPr id="247" name="Picture 3" descr="Picture 3"/>
          <p:cNvPicPr>
            <a:picLocks noChangeAspect="1"/>
          </p:cNvPicPr>
          <p:nvPr/>
        </p:nvPicPr>
        <p:blipFill>
          <a:blip r:embed="rId2">
            <a:extLst/>
          </a:blip>
          <a:stretch>
            <a:fillRect/>
          </a:stretch>
        </p:blipFill>
        <p:spPr>
          <a:xfrm>
            <a:off x="526811" y="2244005"/>
            <a:ext cx="9878805" cy="2133899"/>
          </a:xfrm>
          <a:prstGeom prst="rect">
            <a:avLst/>
          </a:prstGeom>
          <a:ln w="12700">
            <a:miter lim="400000"/>
          </a:ln>
        </p:spPr>
      </p:pic>
      <p:sp>
        <p:nvSpPr>
          <p:cNvPr id="248" name="Rectangle 4"/>
          <p:cNvSpPr txBox="1"/>
          <p:nvPr/>
        </p:nvSpPr>
        <p:spPr>
          <a:xfrm>
            <a:off x="572531" y="4710576"/>
            <a:ext cx="10269059" cy="8092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2000">
                <a:latin typeface="Arial"/>
                <a:ea typeface="Arial"/>
                <a:cs typeface="Arial"/>
                <a:sym typeface="Arial"/>
              </a:defRPr>
            </a:lvl1pPr>
          </a:lstStyle>
          <a:p>
            <a:pPr/>
            <a:r>
              <a:t>* There is no meaning to assign void to a variable, as only null or undefined is assignable to void.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Rectangle 1"/>
          <p:cNvSpPr txBox="1"/>
          <p:nvPr/>
        </p:nvSpPr>
        <p:spPr>
          <a:xfrm>
            <a:off x="599660" y="567746"/>
            <a:ext cx="6758346"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DATA TYPE - NEVER</a:t>
            </a:r>
          </a:p>
        </p:txBody>
      </p:sp>
      <p:sp>
        <p:nvSpPr>
          <p:cNvPr id="251" name="Rectangle 6"/>
          <p:cNvSpPr txBox="1"/>
          <p:nvPr/>
        </p:nvSpPr>
        <p:spPr>
          <a:xfrm>
            <a:off x="665411" y="1250657"/>
            <a:ext cx="11012567" cy="1539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Typescript introduced a new type never, which indicates the values that will never occur.</a:t>
            </a:r>
          </a:p>
          <a:p>
            <a:pPr>
              <a:lnSpc>
                <a:spcPct val="150000"/>
              </a:lnSpc>
              <a:defRPr>
                <a:solidFill>
                  <a:srgbClr val="FFFFFF"/>
                </a:solidFill>
                <a:latin typeface="Arial"/>
                <a:ea typeface="Arial"/>
                <a:cs typeface="Arial"/>
                <a:sym typeface="Arial"/>
              </a:defRPr>
            </a:pPr>
          </a:p>
          <a:p>
            <a:pPr>
              <a:lnSpc>
                <a:spcPct val="150000"/>
              </a:lnSpc>
              <a:defRPr>
                <a:solidFill>
                  <a:srgbClr val="FFFFFF"/>
                </a:solidFill>
                <a:latin typeface="Arial"/>
                <a:ea typeface="Arial"/>
                <a:cs typeface="Arial"/>
                <a:sym typeface="Arial"/>
              </a:defRPr>
            </a:pPr>
            <a:r>
              <a:t>The never type is used when you are sure that something is never going to occur. For example, you write a function which will not return to its end point or always throws an exception.</a:t>
            </a:r>
          </a:p>
        </p:txBody>
      </p:sp>
      <p:pic>
        <p:nvPicPr>
          <p:cNvPr id="252" name="Picture 7" descr="Picture 7"/>
          <p:cNvPicPr>
            <a:picLocks noChangeAspect="1"/>
          </p:cNvPicPr>
          <p:nvPr/>
        </p:nvPicPr>
        <p:blipFill>
          <a:blip r:embed="rId2">
            <a:extLst/>
          </a:blip>
          <a:stretch>
            <a:fillRect/>
          </a:stretch>
        </p:blipFill>
        <p:spPr>
          <a:xfrm>
            <a:off x="681673" y="3098776"/>
            <a:ext cx="9859752" cy="2743584"/>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Rectangle 1"/>
          <p:cNvSpPr txBox="1"/>
          <p:nvPr/>
        </p:nvSpPr>
        <p:spPr>
          <a:xfrm>
            <a:off x="477493" y="246797"/>
            <a:ext cx="8443675"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DIFFERENCE BETWEEN NEVER AND VOID</a:t>
            </a:r>
          </a:p>
        </p:txBody>
      </p:sp>
      <p:sp>
        <p:nvSpPr>
          <p:cNvPr id="255" name="Rectangle 2"/>
          <p:cNvSpPr txBox="1"/>
          <p:nvPr/>
        </p:nvSpPr>
        <p:spPr>
          <a:xfrm>
            <a:off x="530169" y="827468"/>
            <a:ext cx="943992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void type can have undefined or null as a value where as never cannot have any value.</a:t>
            </a:r>
          </a:p>
        </p:txBody>
      </p:sp>
      <p:pic>
        <p:nvPicPr>
          <p:cNvPr id="256" name="Picture 3" descr="Picture 3"/>
          <p:cNvPicPr>
            <a:picLocks noChangeAspect="1"/>
          </p:cNvPicPr>
          <p:nvPr/>
        </p:nvPicPr>
        <p:blipFill>
          <a:blip r:embed="rId2">
            <a:extLst/>
          </a:blip>
          <a:stretch>
            <a:fillRect/>
          </a:stretch>
        </p:blipFill>
        <p:spPr>
          <a:xfrm>
            <a:off x="587395" y="1325980"/>
            <a:ext cx="9850226" cy="2695952"/>
          </a:xfrm>
          <a:prstGeom prst="rect">
            <a:avLst/>
          </a:prstGeom>
          <a:ln w="12700">
            <a:miter lim="400000"/>
          </a:ln>
        </p:spPr>
      </p:pic>
      <p:sp>
        <p:nvSpPr>
          <p:cNvPr id="257" name="Rectangle 4"/>
          <p:cNvSpPr txBox="1"/>
          <p:nvPr/>
        </p:nvSpPr>
        <p:spPr>
          <a:xfrm>
            <a:off x="530169" y="4097390"/>
            <a:ext cx="10606839"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In typescript, a function that does not return a value, actually returns undefined.</a:t>
            </a:r>
          </a:p>
        </p:txBody>
      </p:sp>
      <p:grpSp>
        <p:nvGrpSpPr>
          <p:cNvPr id="260" name="Group 7"/>
          <p:cNvGrpSpPr/>
          <p:nvPr/>
        </p:nvGrpSpPr>
        <p:grpSpPr>
          <a:xfrm>
            <a:off x="587395" y="4533336"/>
            <a:ext cx="9253002" cy="1570737"/>
            <a:chOff x="0" y="0"/>
            <a:chExt cx="9253001" cy="1570736"/>
          </a:xfrm>
        </p:grpSpPr>
        <p:sp>
          <p:nvSpPr>
            <p:cNvPr id="258" name="Rectangle 6"/>
            <p:cNvSpPr/>
            <p:nvPr/>
          </p:nvSpPr>
          <p:spPr>
            <a:xfrm>
              <a:off x="0" y="-1"/>
              <a:ext cx="9253002" cy="1570738"/>
            </a:xfrm>
            <a:prstGeom prst="rect">
              <a:avLst/>
            </a:prstGeom>
            <a:solidFill>
              <a:srgbClr val="D8E5EE"/>
            </a:solidFill>
            <a:ln w="15875" cap="rnd">
              <a:solidFill>
                <a:srgbClr val="D8E5EE"/>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259" name="Picture 5" descr="Picture 5"/>
            <p:cNvPicPr>
              <a:picLocks noChangeAspect="1"/>
            </p:cNvPicPr>
            <p:nvPr/>
          </p:nvPicPr>
          <p:blipFill>
            <a:blip r:embed="rId3">
              <a:extLst/>
            </a:blip>
            <a:stretch>
              <a:fillRect/>
            </a:stretch>
          </p:blipFill>
          <p:spPr>
            <a:xfrm>
              <a:off x="102945" y="105738"/>
              <a:ext cx="9021434" cy="138132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Rectangle 1"/>
          <p:cNvSpPr txBox="1"/>
          <p:nvPr/>
        </p:nvSpPr>
        <p:spPr>
          <a:xfrm>
            <a:off x="327952" y="93807"/>
            <a:ext cx="6810733"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 INFERENCE IN TYPESCRIPT</a:t>
            </a:r>
          </a:p>
        </p:txBody>
      </p:sp>
      <p:sp>
        <p:nvSpPr>
          <p:cNvPr id="263" name="Rectangle 2"/>
          <p:cNvSpPr txBox="1"/>
          <p:nvPr/>
        </p:nvSpPr>
        <p:spPr>
          <a:xfrm>
            <a:off x="406213" y="571126"/>
            <a:ext cx="11740068"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It is not mandatory to annotate type. TypeScript infers types of variables when there is no explicit information available in the form of type annotations.</a:t>
            </a:r>
          </a:p>
        </p:txBody>
      </p:sp>
      <p:sp>
        <p:nvSpPr>
          <p:cNvPr id="264" name="Rectangle 3"/>
          <p:cNvSpPr txBox="1"/>
          <p:nvPr/>
        </p:nvSpPr>
        <p:spPr>
          <a:xfrm>
            <a:off x="406214" y="1481761"/>
            <a:ext cx="6004561" cy="1539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defRPr b="1">
                <a:solidFill>
                  <a:srgbClr val="FFFFFF"/>
                </a:solidFill>
                <a:latin typeface="Arial"/>
                <a:ea typeface="Arial"/>
                <a:cs typeface="Arial"/>
                <a:sym typeface="Arial"/>
              </a:defRPr>
            </a:pPr>
            <a:r>
              <a:t>Types are inferred by TypeScript compiler when:</a:t>
            </a:r>
          </a:p>
          <a:p>
            <a:pPr algn="just">
              <a:lnSpc>
                <a:spcPct val="150000"/>
              </a:lnSpc>
              <a:buSzPct val="100000"/>
              <a:buFont typeface="Arial"/>
              <a:buChar char="•"/>
              <a:defRPr>
                <a:latin typeface="Arial"/>
                <a:ea typeface="Arial"/>
                <a:cs typeface="Arial"/>
                <a:sym typeface="Arial"/>
              </a:defRPr>
            </a:pPr>
            <a:r>
              <a:t> Variables are initialized</a:t>
            </a:r>
            <a:endParaRPr>
              <a:solidFill>
                <a:srgbClr val="FFFFFF"/>
              </a:solidFill>
            </a:endParaRPr>
          </a:p>
          <a:p>
            <a:pPr algn="just">
              <a:lnSpc>
                <a:spcPct val="150000"/>
              </a:lnSpc>
              <a:buSzPct val="100000"/>
              <a:buFont typeface="Arial"/>
              <a:buChar char="•"/>
              <a:defRPr>
                <a:latin typeface="Arial"/>
                <a:ea typeface="Arial"/>
                <a:cs typeface="Arial"/>
                <a:sym typeface="Arial"/>
              </a:defRPr>
            </a:pPr>
            <a:r>
              <a:t> Default values are set for parameters</a:t>
            </a:r>
            <a:endParaRPr>
              <a:solidFill>
                <a:srgbClr val="FFFFFF"/>
              </a:solidFill>
            </a:endParaRPr>
          </a:p>
          <a:p>
            <a:pPr algn="just">
              <a:lnSpc>
                <a:spcPct val="150000"/>
              </a:lnSpc>
              <a:buSzPct val="100000"/>
              <a:buFont typeface="Arial"/>
              <a:buChar char="•"/>
              <a:defRPr>
                <a:latin typeface="Arial"/>
                <a:ea typeface="Arial"/>
                <a:cs typeface="Arial"/>
                <a:sym typeface="Arial"/>
              </a:defRPr>
            </a:pPr>
            <a:r>
              <a:t> Function return types are determined</a:t>
            </a:r>
          </a:p>
        </p:txBody>
      </p:sp>
      <p:grpSp>
        <p:nvGrpSpPr>
          <p:cNvPr id="269" name="Group 9"/>
          <p:cNvGrpSpPr/>
          <p:nvPr/>
        </p:nvGrpSpPr>
        <p:grpSpPr>
          <a:xfrm>
            <a:off x="406214" y="3143838"/>
            <a:ext cx="6387744" cy="1408547"/>
            <a:chOff x="0" y="0"/>
            <a:chExt cx="6387743" cy="1408546"/>
          </a:xfrm>
        </p:grpSpPr>
        <p:grpSp>
          <p:nvGrpSpPr>
            <p:cNvPr id="267" name="Group 6"/>
            <p:cNvGrpSpPr/>
            <p:nvPr/>
          </p:nvGrpSpPr>
          <p:grpSpPr>
            <a:xfrm>
              <a:off x="51172" y="457812"/>
              <a:ext cx="6336572" cy="950735"/>
              <a:chOff x="0" y="0"/>
              <a:chExt cx="6336570" cy="950734"/>
            </a:xfrm>
          </p:grpSpPr>
          <p:sp>
            <p:nvSpPr>
              <p:cNvPr id="265" name="Rectangle 5"/>
              <p:cNvSpPr/>
              <p:nvPr/>
            </p:nvSpPr>
            <p:spPr>
              <a:xfrm>
                <a:off x="0" y="-1"/>
                <a:ext cx="6336571" cy="950736"/>
              </a:xfrm>
              <a:prstGeom prst="rect">
                <a:avLst/>
              </a:prstGeom>
              <a:solidFill>
                <a:srgbClr val="D8E5EE"/>
              </a:solidFill>
              <a:ln w="15875" cap="rnd">
                <a:solidFill>
                  <a:srgbClr val="D8E5EE"/>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266" name="Picture 4" descr="Picture 4"/>
              <p:cNvPicPr>
                <a:picLocks noChangeAspect="1"/>
              </p:cNvPicPr>
              <p:nvPr/>
            </p:nvPicPr>
            <p:blipFill>
              <a:blip r:embed="rId2">
                <a:extLst/>
              </a:blip>
              <a:stretch>
                <a:fillRect/>
              </a:stretch>
            </p:blipFill>
            <p:spPr>
              <a:xfrm>
                <a:off x="120324" y="109673"/>
                <a:ext cx="6106379" cy="752582"/>
              </a:xfrm>
              <a:prstGeom prst="rect">
                <a:avLst/>
              </a:prstGeom>
              <a:ln w="12700" cap="flat">
                <a:noFill/>
                <a:miter lim="400000"/>
              </a:ln>
              <a:effectLst/>
            </p:spPr>
          </p:pic>
        </p:grpSp>
        <p:sp>
          <p:nvSpPr>
            <p:cNvPr id="268" name="Rectangle 7"/>
            <p:cNvSpPr txBox="1"/>
            <p:nvPr/>
          </p:nvSpPr>
          <p:spPr>
            <a:xfrm>
              <a:off x="0" y="0"/>
              <a:ext cx="1438124"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nSpc>
                  <a:spcPct val="150000"/>
                </a:lnSpc>
                <a:defRPr>
                  <a:solidFill>
                    <a:srgbClr val="FFFFFF"/>
                  </a:solidFill>
                  <a:latin typeface="Arial"/>
                  <a:ea typeface="Arial"/>
                  <a:cs typeface="Arial"/>
                  <a:sym typeface="Arial"/>
                </a:defRPr>
              </a:lvl1pPr>
            </a:lstStyle>
            <a:p>
              <a:pPr/>
              <a:r>
                <a:t>For example:</a:t>
              </a:r>
            </a:p>
          </p:txBody>
        </p:sp>
      </p:grpSp>
      <p:sp>
        <p:nvSpPr>
          <p:cNvPr id="270" name="Rectangle 8"/>
          <p:cNvSpPr txBox="1"/>
          <p:nvPr/>
        </p:nvSpPr>
        <p:spPr>
          <a:xfrm>
            <a:off x="406214" y="4662058"/>
            <a:ext cx="10980634" cy="11432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above code shows an error because while inferring types, typescript inferred the type of variable a as string and variable b as number. When we try to assign b to a, the compiler complains saying a number type cannot be assigned to a string type.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Rectangle 1"/>
          <p:cNvSpPr txBox="1"/>
          <p:nvPr/>
        </p:nvSpPr>
        <p:spPr>
          <a:xfrm>
            <a:off x="327065" y="192296"/>
            <a:ext cx="8300999"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 INFERENCE IN COMPLEX OBJECTS</a:t>
            </a:r>
          </a:p>
        </p:txBody>
      </p:sp>
      <p:sp>
        <p:nvSpPr>
          <p:cNvPr id="273" name="Rectangle 2"/>
          <p:cNvSpPr txBox="1"/>
          <p:nvPr/>
        </p:nvSpPr>
        <p:spPr>
          <a:xfrm>
            <a:off x="327065" y="1127361"/>
            <a:ext cx="1526976"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atin typeface="Arial"/>
                <a:ea typeface="Arial"/>
                <a:cs typeface="Arial"/>
                <a:sym typeface="Arial"/>
              </a:defRPr>
            </a:lvl1pPr>
          </a:lstStyle>
          <a:p>
            <a:pPr/>
            <a:r>
              <a:t>For example:</a:t>
            </a:r>
          </a:p>
        </p:txBody>
      </p:sp>
      <p:pic>
        <p:nvPicPr>
          <p:cNvPr id="274" name="Picture 3" descr="Picture 3"/>
          <p:cNvPicPr>
            <a:picLocks noChangeAspect="1"/>
          </p:cNvPicPr>
          <p:nvPr/>
        </p:nvPicPr>
        <p:blipFill>
          <a:blip r:embed="rId2">
            <a:extLst/>
          </a:blip>
          <a:stretch>
            <a:fillRect/>
          </a:stretch>
        </p:blipFill>
        <p:spPr>
          <a:xfrm>
            <a:off x="1902303" y="1112407"/>
            <a:ext cx="2838846" cy="466791"/>
          </a:xfrm>
          <a:prstGeom prst="rect">
            <a:avLst/>
          </a:prstGeom>
          <a:ln w="12700">
            <a:miter lim="400000"/>
          </a:ln>
        </p:spPr>
      </p:pic>
      <p:sp>
        <p:nvSpPr>
          <p:cNvPr id="275" name="Rectangle 4"/>
          <p:cNvSpPr txBox="1"/>
          <p:nvPr/>
        </p:nvSpPr>
        <p:spPr>
          <a:xfrm>
            <a:off x="379718" y="1579196"/>
            <a:ext cx="11288160" cy="11432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we have an array that has the values 10, null, 30, and, 40 . typescript looks for the most common type to infer the type of the object. In this case, it picks the one that's is compatible with all types i.e. Number, as well as null.</a:t>
            </a:r>
          </a:p>
        </p:txBody>
      </p:sp>
      <p:sp>
        <p:nvSpPr>
          <p:cNvPr id="276" name="Rectangle 5"/>
          <p:cNvSpPr txBox="1"/>
          <p:nvPr/>
        </p:nvSpPr>
        <p:spPr>
          <a:xfrm>
            <a:off x="327065" y="3053081"/>
            <a:ext cx="303866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latin typeface="Arial"/>
                <a:ea typeface="Arial"/>
                <a:cs typeface="Arial"/>
                <a:sym typeface="Arial"/>
              </a:defRPr>
            </a:pPr>
            <a:r>
              <a:t>Consider another example</a:t>
            </a:r>
            <a:r>
              <a:rPr b="0"/>
              <a:t>:</a:t>
            </a:r>
          </a:p>
        </p:txBody>
      </p:sp>
      <p:pic>
        <p:nvPicPr>
          <p:cNvPr id="277" name="Picture 6" descr="Picture 6"/>
          <p:cNvPicPr>
            <a:picLocks noChangeAspect="1"/>
          </p:cNvPicPr>
          <p:nvPr/>
        </p:nvPicPr>
        <p:blipFill>
          <a:blip r:embed="rId3">
            <a:extLst/>
          </a:blip>
          <a:stretch>
            <a:fillRect/>
          </a:stretch>
        </p:blipFill>
        <p:spPr>
          <a:xfrm>
            <a:off x="3428360" y="3053081"/>
            <a:ext cx="2295846" cy="400107"/>
          </a:xfrm>
          <a:prstGeom prst="rect">
            <a:avLst/>
          </a:prstGeom>
          <a:ln w="12700">
            <a:miter lim="400000"/>
          </a:ln>
        </p:spPr>
      </p:pic>
      <p:sp>
        <p:nvSpPr>
          <p:cNvPr id="278" name="Rectangle 7"/>
          <p:cNvSpPr txBox="1"/>
          <p:nvPr/>
        </p:nvSpPr>
        <p:spPr>
          <a:xfrm>
            <a:off x="379718" y="3412513"/>
            <a:ext cx="11288160" cy="19359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Here, the array has values of type number as well as type string. In such cases, the typescript compiler looks for the most common type to infer the type of the object but does not find any super type that can encompass all the types present in the array. In such cases, the compiler treats the type as a union of all types present in the array. Here, the type would be (string | number) which means that the array can hold either string values or number values. This is called union type.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Rectangle 1"/>
          <p:cNvSpPr txBox="1"/>
          <p:nvPr/>
        </p:nvSpPr>
        <p:spPr>
          <a:xfrm>
            <a:off x="497377" y="467295"/>
            <a:ext cx="6818473"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 ASSERTION IN TYPESCRIPT</a:t>
            </a:r>
          </a:p>
        </p:txBody>
      </p:sp>
      <p:sp>
        <p:nvSpPr>
          <p:cNvPr id="281" name="Rectangle 2"/>
          <p:cNvSpPr txBox="1"/>
          <p:nvPr/>
        </p:nvSpPr>
        <p:spPr>
          <a:xfrm>
            <a:off x="497377" y="1176259"/>
            <a:ext cx="9668693" cy="3752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000">
                <a:solidFill>
                  <a:srgbClr val="FFFFFF"/>
                </a:solidFill>
                <a:latin typeface="Arial"/>
                <a:ea typeface="Arial"/>
                <a:cs typeface="Arial"/>
                <a:sym typeface="Arial"/>
              </a:defRPr>
            </a:lvl1pPr>
          </a:lstStyle>
          <a:p>
            <a:pPr/>
            <a:r>
              <a:t>There are two ways to do type assertion in typescript:</a:t>
            </a:r>
          </a:p>
        </p:txBody>
      </p:sp>
      <p:sp>
        <p:nvSpPr>
          <p:cNvPr id="282" name="Rectangle 3"/>
          <p:cNvSpPr txBox="1"/>
          <p:nvPr/>
        </p:nvSpPr>
        <p:spPr>
          <a:xfrm>
            <a:off x="497378" y="1735762"/>
            <a:ext cx="417663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85750" indent="-285750">
              <a:buSzPct val="100000"/>
              <a:buFont typeface="Arial"/>
              <a:buChar char="•"/>
              <a:defRPr>
                <a:solidFill>
                  <a:srgbClr val="FFFFFF"/>
                </a:solidFill>
                <a:latin typeface="Arial"/>
                <a:ea typeface="Arial"/>
                <a:cs typeface="Arial"/>
                <a:sym typeface="Arial"/>
              </a:defRPr>
            </a:lvl1pPr>
          </a:lstStyle>
          <a:p>
            <a:pPr/>
            <a:r>
              <a:t> Using the angular bracket &lt;&gt; syntax.</a:t>
            </a:r>
          </a:p>
        </p:txBody>
      </p:sp>
      <p:sp>
        <p:nvSpPr>
          <p:cNvPr id="283" name="Rectangle 4"/>
          <p:cNvSpPr txBox="1"/>
          <p:nvPr/>
        </p:nvSpPr>
        <p:spPr>
          <a:xfrm>
            <a:off x="497377" y="2747162"/>
            <a:ext cx="2257536"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85750" indent="-285750">
              <a:lnSpc>
                <a:spcPct val="150000"/>
              </a:lnSpc>
              <a:buSzPct val="100000"/>
              <a:buFont typeface="Arial"/>
              <a:buChar char="•"/>
              <a:defRPr>
                <a:solidFill>
                  <a:srgbClr val="FFFFFF"/>
                </a:solidFill>
                <a:latin typeface="Arial"/>
                <a:ea typeface="Arial"/>
                <a:cs typeface="Arial"/>
                <a:sym typeface="Arial"/>
              </a:defRPr>
            </a:lvl1pPr>
          </a:lstStyle>
          <a:p>
            <a:pPr/>
            <a:r>
              <a:t> Using as keyword</a:t>
            </a:r>
          </a:p>
        </p:txBody>
      </p:sp>
      <p:pic>
        <p:nvPicPr>
          <p:cNvPr id="284" name="Picture 5" descr="Picture 5"/>
          <p:cNvPicPr>
            <a:picLocks noChangeAspect="1"/>
          </p:cNvPicPr>
          <p:nvPr/>
        </p:nvPicPr>
        <p:blipFill>
          <a:blip r:embed="rId2">
            <a:extLst/>
          </a:blip>
          <a:stretch>
            <a:fillRect/>
          </a:stretch>
        </p:blipFill>
        <p:spPr>
          <a:xfrm>
            <a:off x="526865" y="2200399"/>
            <a:ext cx="3134163" cy="552528"/>
          </a:xfrm>
          <a:prstGeom prst="rect">
            <a:avLst/>
          </a:prstGeom>
          <a:ln w="12700">
            <a:miter lim="400000"/>
          </a:ln>
        </p:spPr>
      </p:pic>
      <p:pic>
        <p:nvPicPr>
          <p:cNvPr id="285" name="Picture 6" descr="Picture 6"/>
          <p:cNvPicPr>
            <a:picLocks noChangeAspect="1"/>
          </p:cNvPicPr>
          <p:nvPr/>
        </p:nvPicPr>
        <p:blipFill>
          <a:blip r:embed="rId3">
            <a:extLst/>
          </a:blip>
          <a:stretch>
            <a:fillRect/>
          </a:stretch>
        </p:blipFill>
        <p:spPr>
          <a:xfrm>
            <a:off x="526865" y="3286304"/>
            <a:ext cx="2991269" cy="552528"/>
          </a:xfrm>
          <a:prstGeom prst="rect">
            <a:avLst/>
          </a:prstGeom>
          <a:ln w="12700">
            <a:miter lim="400000"/>
          </a:ln>
        </p:spPr>
      </p:pic>
      <p:sp>
        <p:nvSpPr>
          <p:cNvPr id="286" name="Rectangle 7"/>
          <p:cNvSpPr txBox="1"/>
          <p:nvPr/>
        </p:nvSpPr>
        <p:spPr>
          <a:xfrm>
            <a:off x="497377" y="4120308"/>
            <a:ext cx="11135098" cy="205516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a:solidFill>
                  <a:srgbClr val="FFFFFF"/>
                </a:solidFill>
                <a:latin typeface="Verdana"/>
                <a:ea typeface="Verdana"/>
                <a:cs typeface="Verdana"/>
                <a:sym typeface="Verdana"/>
              </a:defRPr>
            </a:pPr>
            <a:r>
              <a:t>Type assertion allows you to set the type of a value and tell the compiler not to infer it. This is when you, as a programmer, might have a better </a:t>
            </a:r>
            <a:r>
              <a:rPr>
                <a:latin typeface="Arial"/>
                <a:ea typeface="Arial"/>
                <a:cs typeface="Arial"/>
                <a:sym typeface="Arial"/>
              </a:rPr>
              <a:t>understanding</a:t>
            </a:r>
            <a:r>
              <a:t> of the type of a variable than what Typescript can infer on its own. Such a situation can occur when you might be porting over code from JavaScript and you may know a more accurate type of the variable than what is currently assigned. It is similar to </a:t>
            </a:r>
            <a:r>
              <a:rPr>
                <a:solidFill>
                  <a:srgbClr val="FF0000"/>
                </a:solidFill>
              </a:rPr>
              <a:t>type casting</a:t>
            </a:r>
            <a:r>
              <a:t> in other languages like C# and Java. However, unlike C# and Java, there is no runtime effect of type assertion in Typescript. It is merely a way to let the Typescript compiler know the type of a variable.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Rectangle 1"/>
          <p:cNvSpPr txBox="1"/>
          <p:nvPr/>
        </p:nvSpPr>
        <p:spPr>
          <a:xfrm>
            <a:off x="317294" y="130580"/>
            <a:ext cx="5116473"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FUNCTION</a:t>
            </a:r>
          </a:p>
        </p:txBody>
      </p:sp>
      <p:sp>
        <p:nvSpPr>
          <p:cNvPr id="289" name="Rectangle 3"/>
          <p:cNvSpPr txBox="1"/>
          <p:nvPr/>
        </p:nvSpPr>
        <p:spPr>
          <a:xfrm>
            <a:off x="402202" y="637663"/>
            <a:ext cx="9052561"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Functions can also include parameter types and return type.</a:t>
            </a:r>
          </a:p>
        </p:txBody>
      </p:sp>
      <p:pic>
        <p:nvPicPr>
          <p:cNvPr id="290" name="Picture 4" descr="Picture 4"/>
          <p:cNvPicPr>
            <a:picLocks noChangeAspect="1"/>
          </p:cNvPicPr>
          <p:nvPr/>
        </p:nvPicPr>
        <p:blipFill>
          <a:blip r:embed="rId2">
            <a:extLst/>
          </a:blip>
          <a:stretch>
            <a:fillRect/>
          </a:stretch>
        </p:blipFill>
        <p:spPr>
          <a:xfrm>
            <a:off x="434603" y="1113033"/>
            <a:ext cx="7959240" cy="1684130"/>
          </a:xfrm>
          <a:prstGeom prst="rect">
            <a:avLst/>
          </a:prstGeom>
          <a:ln w="12700">
            <a:miter lim="400000"/>
          </a:ln>
        </p:spPr>
      </p:pic>
      <p:pic>
        <p:nvPicPr>
          <p:cNvPr id="291" name="Picture 5" descr="Picture 5"/>
          <p:cNvPicPr>
            <a:picLocks noChangeAspect="1"/>
          </p:cNvPicPr>
          <p:nvPr/>
        </p:nvPicPr>
        <p:blipFill>
          <a:blip r:embed="rId3">
            <a:extLst/>
          </a:blip>
          <a:stretch>
            <a:fillRect/>
          </a:stretch>
        </p:blipFill>
        <p:spPr>
          <a:xfrm>
            <a:off x="434603" y="4606230"/>
            <a:ext cx="7865129" cy="1787530"/>
          </a:xfrm>
          <a:prstGeom prst="rect">
            <a:avLst/>
          </a:prstGeom>
          <a:ln w="12700">
            <a:miter lim="400000"/>
          </a:ln>
        </p:spPr>
      </p:pic>
      <p:sp>
        <p:nvSpPr>
          <p:cNvPr id="292" name="Rectangle 6"/>
          <p:cNvSpPr txBox="1"/>
          <p:nvPr/>
        </p:nvSpPr>
        <p:spPr>
          <a:xfrm>
            <a:off x="402202" y="2797163"/>
            <a:ext cx="10648407" cy="1539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Parameters are values or arguments passed to a function. In Typescript, the compiler expects a function to receive the exact number and type of arguments as defined in the function signature. If the function expects three parameters, the compiler checks that the user has passed values for all three parameters i.e. it checks for exact matches.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Rectangle 1"/>
          <p:cNvSpPr txBox="1"/>
          <p:nvPr/>
        </p:nvSpPr>
        <p:spPr>
          <a:xfrm>
            <a:off x="524023" y="586043"/>
            <a:ext cx="8127366" cy="574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OPTIONAL PARAMETERS IN FUNCTIONS</a:t>
            </a:r>
          </a:p>
        </p:txBody>
      </p:sp>
      <p:sp>
        <p:nvSpPr>
          <p:cNvPr id="295" name="Rectangle 2"/>
          <p:cNvSpPr txBox="1"/>
          <p:nvPr/>
        </p:nvSpPr>
        <p:spPr>
          <a:xfrm>
            <a:off x="571764" y="1260146"/>
            <a:ext cx="957072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All optional parameters must follow required parameters and should be at the end.</a:t>
            </a:r>
          </a:p>
        </p:txBody>
      </p:sp>
      <p:pic>
        <p:nvPicPr>
          <p:cNvPr id="296" name="Picture 4" descr="Picture 4"/>
          <p:cNvPicPr>
            <a:picLocks noChangeAspect="1"/>
          </p:cNvPicPr>
          <p:nvPr/>
        </p:nvPicPr>
        <p:blipFill>
          <a:blip r:embed="rId2">
            <a:extLst/>
          </a:blip>
          <a:stretch>
            <a:fillRect/>
          </a:stretch>
        </p:blipFill>
        <p:spPr>
          <a:xfrm>
            <a:off x="526044" y="1923039"/>
            <a:ext cx="9859751" cy="2286320"/>
          </a:xfrm>
          <a:prstGeom prst="rect">
            <a:avLst/>
          </a:prstGeom>
          <a:ln w="12700">
            <a:miter lim="400000"/>
          </a:ln>
        </p:spPr>
      </p:pic>
      <p:sp>
        <p:nvSpPr>
          <p:cNvPr id="297" name="Rectangle 5"/>
          <p:cNvSpPr txBox="1"/>
          <p:nvPr/>
        </p:nvSpPr>
        <p:spPr>
          <a:xfrm>
            <a:off x="524023" y="4380636"/>
            <a:ext cx="11054182" cy="11432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the second parameter name is marked as optional with a question mark appended at the end. Hence, the function greet() accepts either 1 or 2 parameters and returns a greeting string. If we do not specify the second parameter then its value will be undefined.</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Rectangle 1"/>
          <p:cNvSpPr txBox="1"/>
          <p:nvPr/>
        </p:nvSpPr>
        <p:spPr>
          <a:xfrm>
            <a:off x="384490" y="279066"/>
            <a:ext cx="8254962" cy="574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FUNCTION OVERLOADING</a:t>
            </a:r>
          </a:p>
        </p:txBody>
      </p:sp>
      <p:sp>
        <p:nvSpPr>
          <p:cNvPr id="300" name="Rectangle 2"/>
          <p:cNvSpPr txBox="1"/>
          <p:nvPr/>
        </p:nvSpPr>
        <p:spPr>
          <a:xfrm>
            <a:off x="384491" y="863840"/>
            <a:ext cx="10223863" cy="11432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Typescript provides the concept of function overloading. You can have multiple functions with the same name but different parameter types and return type. However, the number of parameters should be the same.</a:t>
            </a:r>
          </a:p>
        </p:txBody>
      </p:sp>
      <p:pic>
        <p:nvPicPr>
          <p:cNvPr id="301" name="Picture 3" descr="Picture 3"/>
          <p:cNvPicPr>
            <a:picLocks noChangeAspect="1"/>
          </p:cNvPicPr>
          <p:nvPr/>
        </p:nvPicPr>
        <p:blipFill>
          <a:blip r:embed="rId2">
            <a:extLst/>
          </a:blip>
          <a:stretch>
            <a:fillRect/>
          </a:stretch>
        </p:blipFill>
        <p:spPr>
          <a:xfrm>
            <a:off x="452972" y="2276680"/>
            <a:ext cx="9888330" cy="2905532"/>
          </a:xfrm>
          <a:prstGeom prst="rect">
            <a:avLst/>
          </a:prstGeom>
          <a:ln w="12700">
            <a:miter lim="400000"/>
          </a:ln>
        </p:spPr>
      </p:pic>
      <p:sp>
        <p:nvSpPr>
          <p:cNvPr id="302" name="Rectangle 4"/>
          <p:cNvSpPr txBox="1"/>
          <p:nvPr/>
        </p:nvSpPr>
        <p:spPr>
          <a:xfrm>
            <a:off x="449804" y="5307519"/>
            <a:ext cx="10093236"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Function overloading with different number of parameters and types with same name is not supported.</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Rectangle 1"/>
          <p:cNvSpPr txBox="1"/>
          <p:nvPr/>
        </p:nvSpPr>
        <p:spPr>
          <a:xfrm>
            <a:off x="370114" y="304322"/>
            <a:ext cx="7028816"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REST PARAMETERS</a:t>
            </a:r>
          </a:p>
        </p:txBody>
      </p:sp>
      <p:pic>
        <p:nvPicPr>
          <p:cNvPr id="305" name="Picture 3" descr="Picture 3"/>
          <p:cNvPicPr>
            <a:picLocks noChangeAspect="1"/>
          </p:cNvPicPr>
          <p:nvPr/>
        </p:nvPicPr>
        <p:blipFill>
          <a:blip r:embed="rId2">
            <a:extLst/>
          </a:blip>
          <a:stretch>
            <a:fillRect/>
          </a:stretch>
        </p:blipFill>
        <p:spPr>
          <a:xfrm>
            <a:off x="370115" y="2218637"/>
            <a:ext cx="8675914" cy="1993116"/>
          </a:xfrm>
          <a:prstGeom prst="rect">
            <a:avLst/>
          </a:prstGeom>
          <a:ln w="12700">
            <a:miter lim="400000"/>
          </a:ln>
        </p:spPr>
      </p:pic>
      <p:sp>
        <p:nvSpPr>
          <p:cNvPr id="306" name="Rectangle 4"/>
          <p:cNvSpPr txBox="1"/>
          <p:nvPr/>
        </p:nvSpPr>
        <p:spPr>
          <a:xfrm>
            <a:off x="324394" y="4264976"/>
            <a:ext cx="10772505" cy="5419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FFFFFF"/>
                </a:solidFill>
                <a:latin typeface="Arial"/>
                <a:ea typeface="Arial"/>
                <a:cs typeface="Arial"/>
                <a:sym typeface="Arial"/>
              </a:defRPr>
            </a:lvl1pPr>
          </a:lstStyle>
          <a:p>
            <a:pPr/>
            <a:r>
              <a:t>Remember, rest parameters must come last in the function definition, otherwise the Typescript compiler will show an error. The following is not valid.</a:t>
            </a:r>
          </a:p>
        </p:txBody>
      </p:sp>
      <p:pic>
        <p:nvPicPr>
          <p:cNvPr id="307" name="Picture 5" descr="Picture 5"/>
          <p:cNvPicPr>
            <a:picLocks noChangeAspect="1"/>
          </p:cNvPicPr>
          <p:nvPr/>
        </p:nvPicPr>
        <p:blipFill>
          <a:blip r:embed="rId3">
            <a:extLst/>
          </a:blip>
          <a:stretch>
            <a:fillRect/>
          </a:stretch>
        </p:blipFill>
        <p:spPr>
          <a:xfrm>
            <a:off x="370115" y="4952348"/>
            <a:ext cx="9869278" cy="1457529"/>
          </a:xfrm>
          <a:prstGeom prst="rect">
            <a:avLst/>
          </a:prstGeom>
          <a:ln w="12700">
            <a:miter lim="400000"/>
          </a:ln>
        </p:spPr>
      </p:pic>
      <p:sp>
        <p:nvSpPr>
          <p:cNvPr id="308" name="Rectangle 6"/>
          <p:cNvSpPr txBox="1"/>
          <p:nvPr/>
        </p:nvSpPr>
        <p:spPr>
          <a:xfrm>
            <a:off x="370114" y="915711"/>
            <a:ext cx="11384280" cy="11507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rial"/>
                <a:ea typeface="Arial"/>
                <a:cs typeface="Arial"/>
                <a:sym typeface="Arial"/>
              </a:defRPr>
            </a:pPr>
            <a:r>
              <a:t>Typescript introduced rest parameters to accommodate n number of parameters easily.</a:t>
            </a:r>
          </a:p>
          <a:p>
            <a:pPr>
              <a:defRPr>
                <a:solidFill>
                  <a:srgbClr val="FFFFFF"/>
                </a:solidFill>
                <a:latin typeface="Arial"/>
                <a:ea typeface="Arial"/>
                <a:cs typeface="Arial"/>
                <a:sym typeface="Arial"/>
              </a:defRPr>
            </a:pPr>
            <a:r>
              <a:t>When the number of parameters that a function will receive is not known or can vary, we can use rest parameters. In JavaScript, this is achieved with the "arguments" variable. However, with typescript, we can use the rest parameter denoted by ellipsis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1"/>
          <p:cNvSpPr txBox="1"/>
          <p:nvPr>
            <p:ph type="title"/>
          </p:nvPr>
        </p:nvSpPr>
        <p:spPr>
          <a:xfrm>
            <a:off x="684210" y="460228"/>
            <a:ext cx="11154545" cy="5704402"/>
          </a:xfrm>
          <a:prstGeom prst="rect">
            <a:avLst/>
          </a:prstGeom>
        </p:spPr>
        <p:txBody>
          <a:bodyPr/>
          <a:lstStyle/>
          <a:p>
            <a:pPr>
              <a:lnSpc>
                <a:spcPct val="150000"/>
              </a:lnSpc>
              <a:defRPr b="1" cap="none" sz="3200">
                <a:solidFill>
                  <a:srgbClr val="0D0D0D"/>
                </a:solidFill>
                <a:latin typeface="+mj-lt"/>
                <a:ea typeface="+mj-ea"/>
                <a:cs typeface="+mj-cs"/>
                <a:sym typeface="Helvetica"/>
              </a:defRPr>
            </a:pPr>
            <a:r>
              <a:t>Why typescript?</a:t>
            </a:r>
            <a:br/>
            <a:r>
              <a:rPr b="0" sz="1800">
                <a:solidFill>
                  <a:srgbClr val="FFFFFF"/>
                </a:solidFill>
                <a:latin typeface="Arial"/>
                <a:ea typeface="Arial"/>
                <a:cs typeface="Arial"/>
                <a:sym typeface="Arial"/>
              </a:rPr>
              <a:t>Typescript is open source.</a:t>
            </a:r>
            <a:br>
              <a:rPr b="0" sz="1800">
                <a:solidFill>
                  <a:srgbClr val="FFFFFF"/>
                </a:solidFill>
                <a:latin typeface="Arial"/>
                <a:ea typeface="Arial"/>
                <a:cs typeface="Arial"/>
                <a:sym typeface="Arial"/>
              </a:rPr>
            </a:br>
            <a:r>
              <a:rPr b="0" sz="1800">
                <a:solidFill>
                  <a:srgbClr val="FFFFFF"/>
                </a:solidFill>
                <a:latin typeface="Arial"/>
                <a:ea typeface="Arial"/>
                <a:cs typeface="Arial"/>
                <a:sym typeface="Arial"/>
              </a:rPr>
              <a:t>Typescript simplifies JavaScript code, making it easier to read and debug.</a:t>
            </a:r>
            <a:br>
              <a:rPr b="0" sz="1800">
                <a:solidFill>
                  <a:srgbClr val="FFFFFF"/>
                </a:solidFill>
                <a:latin typeface="Arial"/>
                <a:ea typeface="Arial"/>
                <a:cs typeface="Arial"/>
                <a:sym typeface="Arial"/>
              </a:rPr>
            </a:br>
            <a:r>
              <a:rPr b="0" sz="1800">
                <a:solidFill>
                  <a:srgbClr val="FFFFFF"/>
                </a:solidFill>
                <a:latin typeface="Arial"/>
                <a:ea typeface="Arial"/>
                <a:cs typeface="Arial"/>
                <a:sym typeface="Arial"/>
              </a:rPr>
              <a:t>Typescript is a superset of ES3, ES5, and ES6.</a:t>
            </a:r>
            <a:br>
              <a:rPr b="0" sz="1800">
                <a:solidFill>
                  <a:srgbClr val="FFFFFF"/>
                </a:solidFill>
                <a:latin typeface="Arial"/>
                <a:ea typeface="Arial"/>
                <a:cs typeface="Arial"/>
                <a:sym typeface="Arial"/>
              </a:rPr>
            </a:br>
            <a:r>
              <a:rPr b="0" sz="1800">
                <a:solidFill>
                  <a:srgbClr val="FFFFFF"/>
                </a:solidFill>
                <a:latin typeface="Arial"/>
                <a:ea typeface="Arial"/>
                <a:cs typeface="Arial"/>
                <a:sym typeface="Arial"/>
              </a:rPr>
              <a:t>Typescript will save developers time.</a:t>
            </a:r>
            <a:br>
              <a:rPr b="0" sz="1800">
                <a:solidFill>
                  <a:srgbClr val="FFFFFF"/>
                </a:solidFill>
                <a:latin typeface="Arial"/>
                <a:ea typeface="Arial"/>
                <a:cs typeface="Arial"/>
                <a:sym typeface="Arial"/>
              </a:rPr>
            </a:br>
            <a:r>
              <a:rPr b="0" sz="1800">
                <a:solidFill>
                  <a:srgbClr val="FFFFFF"/>
                </a:solidFill>
                <a:latin typeface="Arial"/>
                <a:ea typeface="Arial"/>
                <a:cs typeface="Arial"/>
                <a:sym typeface="Arial"/>
              </a:rPr>
              <a:t>Typescript code can be compiled as per ES5 and ES6 standards to support the latest browser.</a:t>
            </a:r>
            <a:br>
              <a:rPr b="0" sz="1800">
                <a:solidFill>
                  <a:srgbClr val="FFFFFF"/>
                </a:solidFill>
                <a:latin typeface="Arial"/>
                <a:ea typeface="Arial"/>
                <a:cs typeface="Arial"/>
                <a:sym typeface="Arial"/>
              </a:rPr>
            </a:br>
            <a:r>
              <a:rPr b="0" sz="1800">
                <a:solidFill>
                  <a:srgbClr val="FFFFFF"/>
                </a:solidFill>
                <a:latin typeface="Arial"/>
                <a:ea typeface="Arial"/>
                <a:cs typeface="Arial"/>
                <a:sym typeface="Arial"/>
              </a:rPr>
              <a:t>Typescript can help us to avoid painful bugs that developers commonly run into when writing JavaScript by type checking the code.</a:t>
            </a:r>
            <a:br>
              <a:rPr b="0" sz="1800">
                <a:solidFill>
                  <a:srgbClr val="FFFFFF"/>
                </a:solidFill>
                <a:latin typeface="Arial"/>
                <a:ea typeface="Arial"/>
                <a:cs typeface="Arial"/>
                <a:sym typeface="Arial"/>
              </a:rPr>
            </a:br>
            <a:r>
              <a:rPr b="0" sz="1800">
                <a:solidFill>
                  <a:srgbClr val="FFFFFF"/>
                </a:solidFill>
                <a:latin typeface="Arial"/>
                <a:ea typeface="Arial"/>
                <a:cs typeface="Arial"/>
                <a:sym typeface="Arial"/>
              </a:rPr>
              <a:t>Typescript is nothing but JavaScript with some additional features.</a:t>
            </a:r>
            <a:br>
              <a:rPr b="0" sz="1800">
                <a:solidFill>
                  <a:srgbClr val="FFFFFF"/>
                </a:solidFill>
                <a:latin typeface="Arial"/>
                <a:ea typeface="Arial"/>
                <a:cs typeface="Arial"/>
                <a:sym typeface="Arial"/>
              </a:rPr>
            </a:br>
            <a:r>
              <a:rPr b="0" cap="all" sz="1800">
                <a:solidFill>
                  <a:srgbClr val="FFFFFF"/>
                </a:solidFill>
                <a:latin typeface="Century Gothic"/>
                <a:ea typeface="Century Gothic"/>
                <a:cs typeface="Century Gothic"/>
                <a:sym typeface="Century Gothic"/>
              </a:rPr>
              <a: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Rectangle 1"/>
          <p:cNvSpPr txBox="1"/>
          <p:nvPr/>
        </p:nvSpPr>
        <p:spPr>
          <a:xfrm>
            <a:off x="385179" y="605637"/>
            <a:ext cx="5320269"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INTERFACE</a:t>
            </a:r>
          </a:p>
        </p:txBody>
      </p:sp>
      <p:sp>
        <p:nvSpPr>
          <p:cNvPr id="311" name="Rectangle 2"/>
          <p:cNvSpPr txBox="1"/>
          <p:nvPr/>
        </p:nvSpPr>
        <p:spPr>
          <a:xfrm>
            <a:off x="385179" y="1190412"/>
            <a:ext cx="11299547" cy="23322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Interface is a structure that defines the contract in your application. It defines the syntax for classes to follow. Classes that are derived from an interface must follow the structure provided by their interface.</a:t>
            </a:r>
          </a:p>
          <a:p>
            <a:pPr>
              <a:lnSpc>
                <a:spcPct val="150000"/>
              </a:lnSpc>
              <a:defRPr>
                <a:solidFill>
                  <a:srgbClr val="FFFFFF"/>
                </a:solidFill>
                <a:latin typeface="Arial"/>
                <a:ea typeface="Arial"/>
                <a:cs typeface="Arial"/>
                <a:sym typeface="Arial"/>
              </a:defRPr>
            </a:pPr>
            <a:r>
              <a:t>The typescript compiler does not convert interface to JavaScript. It uses interface for type checking. This is also known as "duck typing" or "structural subtyping".</a:t>
            </a:r>
          </a:p>
          <a:p>
            <a:pPr>
              <a:lnSpc>
                <a:spcPct val="150000"/>
              </a:lnSpc>
              <a:defRPr>
                <a:solidFill>
                  <a:srgbClr val="FFFFFF"/>
                </a:solidFill>
                <a:latin typeface="Arial"/>
                <a:ea typeface="Arial"/>
                <a:cs typeface="Arial"/>
                <a:sym typeface="Arial"/>
              </a:defRPr>
            </a:pPr>
            <a:r>
              <a:t>An interface is defined with the keyword interface and it can include properties and method declarations using a function or an arrow function.</a:t>
            </a:r>
          </a:p>
        </p:txBody>
      </p:sp>
      <p:pic>
        <p:nvPicPr>
          <p:cNvPr id="312" name="Picture 3" descr="Picture 3"/>
          <p:cNvPicPr>
            <a:picLocks noChangeAspect="1"/>
          </p:cNvPicPr>
          <p:nvPr/>
        </p:nvPicPr>
        <p:blipFill>
          <a:blip r:embed="rId2">
            <a:extLst/>
          </a:blip>
          <a:stretch>
            <a:fillRect/>
          </a:stretch>
        </p:blipFill>
        <p:spPr>
          <a:xfrm>
            <a:off x="425761" y="3994749"/>
            <a:ext cx="9812120" cy="2057688"/>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Rectangle 1"/>
          <p:cNvSpPr txBox="1"/>
          <p:nvPr/>
        </p:nvSpPr>
        <p:spPr>
          <a:xfrm>
            <a:off x="242318" y="157875"/>
            <a:ext cx="4244341"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INTERFACE AS TYPE</a:t>
            </a:r>
          </a:p>
        </p:txBody>
      </p:sp>
      <p:sp>
        <p:nvSpPr>
          <p:cNvPr id="315" name="Rectangle 2"/>
          <p:cNvSpPr txBox="1"/>
          <p:nvPr/>
        </p:nvSpPr>
        <p:spPr>
          <a:xfrm>
            <a:off x="242319" y="592427"/>
            <a:ext cx="1062881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Interface in typescript can be used to define a type and also to implement it in the class.</a:t>
            </a:r>
          </a:p>
        </p:txBody>
      </p:sp>
      <p:pic>
        <p:nvPicPr>
          <p:cNvPr id="316" name="Picture 3" descr="Picture 3"/>
          <p:cNvPicPr>
            <a:picLocks noChangeAspect="1"/>
          </p:cNvPicPr>
          <p:nvPr/>
        </p:nvPicPr>
        <p:blipFill>
          <a:blip r:embed="rId2">
            <a:extLst/>
          </a:blip>
          <a:stretch>
            <a:fillRect/>
          </a:stretch>
        </p:blipFill>
        <p:spPr>
          <a:xfrm>
            <a:off x="274975" y="1154617"/>
            <a:ext cx="8541348" cy="2552494"/>
          </a:xfrm>
          <a:prstGeom prst="rect">
            <a:avLst/>
          </a:prstGeom>
          <a:ln w="12700">
            <a:miter lim="400000"/>
          </a:ln>
        </p:spPr>
      </p:pic>
      <p:sp>
        <p:nvSpPr>
          <p:cNvPr id="317" name="Rectangle 4"/>
          <p:cNvSpPr txBox="1"/>
          <p:nvPr/>
        </p:nvSpPr>
        <p:spPr>
          <a:xfrm>
            <a:off x="242318" y="3707110"/>
            <a:ext cx="11527317" cy="27285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an interface key pair includes two properties key and value. A variable kv1 is declared as key pair type. So, it must follow the same structure as key pair. It means only an object with properties key of number type and value of string type can be assigned to a variable kv1. The typescript compiler will show an error if there is any change in the name of the properties or the data type is different than key pair. Another variable kv2 is also declared as key pair type but the assigned value is Val instead of value, so this will cause an error. In the same way, kv3 assigns a number to the value property, so the compiler will show an error. Thus, typescript uses an interface to ensure the proper structure of an object.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Rectangle 1"/>
          <p:cNvSpPr txBox="1"/>
          <p:nvPr/>
        </p:nvSpPr>
        <p:spPr>
          <a:xfrm>
            <a:off x="369230" y="337849"/>
            <a:ext cx="6456720"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INTERFACE AS FUNCTION TYPE</a:t>
            </a:r>
          </a:p>
        </p:txBody>
      </p:sp>
      <p:pic>
        <p:nvPicPr>
          <p:cNvPr id="320" name="Picture 2" descr="Picture 2"/>
          <p:cNvPicPr>
            <a:picLocks noChangeAspect="1"/>
          </p:cNvPicPr>
          <p:nvPr/>
        </p:nvPicPr>
        <p:blipFill>
          <a:blip r:embed="rId2">
            <a:extLst/>
          </a:blip>
          <a:stretch>
            <a:fillRect/>
          </a:stretch>
        </p:blipFill>
        <p:spPr>
          <a:xfrm>
            <a:off x="391880" y="2706317"/>
            <a:ext cx="8144698" cy="3768797"/>
          </a:xfrm>
          <a:prstGeom prst="rect">
            <a:avLst/>
          </a:prstGeom>
          <a:ln w="12700">
            <a:miter lim="400000"/>
          </a:ln>
        </p:spPr>
      </p:pic>
      <p:sp>
        <p:nvSpPr>
          <p:cNvPr id="321" name="Rectangle 3"/>
          <p:cNvSpPr txBox="1"/>
          <p:nvPr/>
        </p:nvSpPr>
        <p:spPr>
          <a:xfrm>
            <a:off x="369229" y="844246"/>
            <a:ext cx="11485315" cy="1539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example, an interface KeyValueProcessor includes a method signature. This defines the function type. Now, we can define a variable of type KeyValueProcessor which can only point to functions with the same signature as defined in the KeyValueProcessor interface. So, addKeyValue or updateKeyValue function is assigned to kvp. So, kvp can be called like a function.</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Rectangle 1"/>
          <p:cNvSpPr txBox="1"/>
          <p:nvPr/>
        </p:nvSpPr>
        <p:spPr>
          <a:xfrm>
            <a:off x="415134" y="298658"/>
            <a:ext cx="6051115"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INTERFACE FOR ARRAY TYPE</a:t>
            </a:r>
          </a:p>
        </p:txBody>
      </p:sp>
      <p:sp>
        <p:nvSpPr>
          <p:cNvPr id="324" name="Rectangle 2"/>
          <p:cNvSpPr txBox="1"/>
          <p:nvPr/>
        </p:nvSpPr>
        <p:spPr>
          <a:xfrm>
            <a:off x="415134" y="883433"/>
            <a:ext cx="1085741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An interface can also define the type of an array where you can define the type of index as well as values.</a:t>
            </a:r>
          </a:p>
        </p:txBody>
      </p:sp>
      <p:pic>
        <p:nvPicPr>
          <p:cNvPr id="325" name="Picture 3" descr="Picture 3"/>
          <p:cNvPicPr>
            <a:picLocks noChangeAspect="1"/>
          </p:cNvPicPr>
          <p:nvPr/>
        </p:nvPicPr>
        <p:blipFill>
          <a:blip r:embed="rId2">
            <a:extLst/>
          </a:blip>
          <a:stretch>
            <a:fillRect/>
          </a:stretch>
        </p:blipFill>
        <p:spPr>
          <a:xfrm>
            <a:off x="460728" y="1329957"/>
            <a:ext cx="9859752" cy="3962955"/>
          </a:xfrm>
          <a:prstGeom prst="rect">
            <a:avLst/>
          </a:prstGeom>
          <a:ln w="12700">
            <a:miter lim="400000"/>
          </a:ln>
        </p:spPr>
      </p:pic>
      <p:sp>
        <p:nvSpPr>
          <p:cNvPr id="326" name="Rectangle 4"/>
          <p:cNvSpPr txBox="1"/>
          <p:nvPr/>
        </p:nvSpPr>
        <p:spPr>
          <a:xfrm>
            <a:off x="415133" y="5370102"/>
            <a:ext cx="10857413"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interface numlist defines a type of array with index as number and value as number type. In the same way, istringlist defines a string array with index as string and value as string.</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Rectangle 1"/>
          <p:cNvSpPr txBox="1"/>
          <p:nvPr/>
        </p:nvSpPr>
        <p:spPr>
          <a:xfrm>
            <a:off x="277621" y="135373"/>
            <a:ext cx="4545173"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OPTIONAL PROPERTY</a:t>
            </a:r>
          </a:p>
        </p:txBody>
      </p:sp>
      <p:pic>
        <p:nvPicPr>
          <p:cNvPr id="329" name="Picture 2" descr="Picture 2"/>
          <p:cNvPicPr>
            <a:picLocks noChangeAspect="1"/>
          </p:cNvPicPr>
          <p:nvPr/>
        </p:nvPicPr>
        <p:blipFill>
          <a:blip r:embed="rId2">
            <a:extLst/>
          </a:blip>
          <a:stretch>
            <a:fillRect/>
          </a:stretch>
        </p:blipFill>
        <p:spPr>
          <a:xfrm>
            <a:off x="362529" y="2062650"/>
            <a:ext cx="9859751" cy="4058216"/>
          </a:xfrm>
          <a:prstGeom prst="rect">
            <a:avLst/>
          </a:prstGeom>
          <a:ln w="12700">
            <a:miter lim="400000"/>
          </a:ln>
        </p:spPr>
      </p:pic>
      <p:sp>
        <p:nvSpPr>
          <p:cNvPr id="330" name="Rectangle 3"/>
          <p:cNvSpPr txBox="1"/>
          <p:nvPr/>
        </p:nvSpPr>
        <p:spPr>
          <a:xfrm>
            <a:off x="329872" y="641772"/>
            <a:ext cx="11145847" cy="11432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Sometimes, we may declare an interface with excess properties but may not expect all objects to define all the given interface properties. We can have optional properties, marked with a "?". in such cases, objects of the interface may or may not define these properties.</a:t>
            </a:r>
          </a:p>
        </p:txBody>
      </p:sp>
      <p:sp>
        <p:nvSpPr>
          <p:cNvPr id="331" name="Rectangle 4"/>
          <p:cNvSpPr txBox="1"/>
          <p:nvPr/>
        </p:nvSpPr>
        <p:spPr>
          <a:xfrm>
            <a:off x="329871" y="6120865"/>
            <a:ext cx="1147895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empDept is marked with ?, so objects of IEmployee may or may not include this property.</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Rectangle 1"/>
          <p:cNvSpPr txBox="1"/>
          <p:nvPr/>
        </p:nvSpPr>
        <p:spPr>
          <a:xfrm>
            <a:off x="413433" y="285596"/>
            <a:ext cx="5185530"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READ ONLY PROPERTIES</a:t>
            </a:r>
          </a:p>
        </p:txBody>
      </p:sp>
      <p:sp>
        <p:nvSpPr>
          <p:cNvPr id="334" name="Rectangle 2"/>
          <p:cNvSpPr txBox="1"/>
          <p:nvPr/>
        </p:nvSpPr>
        <p:spPr>
          <a:xfrm>
            <a:off x="413432" y="870371"/>
            <a:ext cx="11369266" cy="7469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Typescript provides a way to mark a property as read only. This means that once a property is assigned a value, it cannot be changed!</a:t>
            </a:r>
          </a:p>
        </p:txBody>
      </p:sp>
      <p:pic>
        <p:nvPicPr>
          <p:cNvPr id="335" name="Picture 3" descr="Picture 3"/>
          <p:cNvPicPr>
            <a:picLocks noChangeAspect="1"/>
          </p:cNvPicPr>
          <p:nvPr/>
        </p:nvPicPr>
        <p:blipFill>
          <a:blip r:embed="rId2">
            <a:extLst/>
          </a:blip>
          <a:stretch>
            <a:fillRect/>
          </a:stretch>
        </p:blipFill>
        <p:spPr>
          <a:xfrm>
            <a:off x="447126" y="1863147"/>
            <a:ext cx="9821647" cy="2667373"/>
          </a:xfrm>
          <a:prstGeom prst="rect">
            <a:avLst/>
          </a:prstGeom>
          <a:ln w="12700">
            <a:miter lim="400000"/>
          </a:ln>
        </p:spPr>
      </p:pic>
      <p:sp>
        <p:nvSpPr>
          <p:cNvPr id="336" name="Rectangle 4"/>
          <p:cNvSpPr txBox="1"/>
          <p:nvPr/>
        </p:nvSpPr>
        <p:spPr>
          <a:xfrm>
            <a:off x="413432" y="4599013"/>
            <a:ext cx="10964318" cy="1539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the SSN property is read only. We define the personobj object of type citizen and assign values to the two interface properties. Next, we try to change the values assigned to both the properties-name and SSN. The typescript compiler will show an error when we try to change the read only SSN property.</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Rectangle 1"/>
          <p:cNvSpPr txBox="1"/>
          <p:nvPr/>
        </p:nvSpPr>
        <p:spPr>
          <a:xfrm>
            <a:off x="361411" y="376844"/>
            <a:ext cx="5162312"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EXTENDING INTERFACES</a:t>
            </a:r>
          </a:p>
        </p:txBody>
      </p:sp>
      <p:sp>
        <p:nvSpPr>
          <p:cNvPr id="339" name="Rectangle 2"/>
          <p:cNvSpPr txBox="1"/>
          <p:nvPr/>
        </p:nvSpPr>
        <p:spPr>
          <a:xfrm>
            <a:off x="361410" y="808653"/>
            <a:ext cx="1164335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Interfaces can extend one or more interfaces. This makes writing interfaces flexible and reusable.</a:t>
            </a:r>
          </a:p>
        </p:txBody>
      </p:sp>
      <p:pic>
        <p:nvPicPr>
          <p:cNvPr id="340" name="Picture 4" descr="Picture 4"/>
          <p:cNvPicPr>
            <a:picLocks noChangeAspect="1"/>
          </p:cNvPicPr>
          <p:nvPr/>
        </p:nvPicPr>
        <p:blipFill>
          <a:blip r:embed="rId2">
            <a:extLst/>
          </a:blip>
          <a:stretch>
            <a:fillRect/>
          </a:stretch>
        </p:blipFill>
        <p:spPr>
          <a:xfrm>
            <a:off x="421540" y="1404610"/>
            <a:ext cx="9859752" cy="3705743"/>
          </a:xfrm>
          <a:prstGeom prst="rect">
            <a:avLst/>
          </a:prstGeom>
          <a:ln w="12700">
            <a:miter lim="400000"/>
          </a:ln>
        </p:spPr>
      </p:pic>
      <p:sp>
        <p:nvSpPr>
          <p:cNvPr id="341" name="Rectangle 5"/>
          <p:cNvSpPr txBox="1"/>
          <p:nvPr/>
        </p:nvSpPr>
        <p:spPr>
          <a:xfrm>
            <a:off x="361410" y="5218000"/>
            <a:ext cx="11231877"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the iemployee interface extends the iperson interface. So, objects of iemployee must include all the properties and methods of the iperson interface otherwise, the compiler will show an error.</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Rectangle 1"/>
          <p:cNvSpPr txBox="1"/>
          <p:nvPr/>
        </p:nvSpPr>
        <p:spPr>
          <a:xfrm>
            <a:off x="240310" y="239876"/>
            <a:ext cx="6320990"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IMPLEMENTING AN INTERFACE</a:t>
            </a:r>
          </a:p>
        </p:txBody>
      </p:sp>
      <p:sp>
        <p:nvSpPr>
          <p:cNvPr id="344" name="Rectangle 2"/>
          <p:cNvSpPr txBox="1"/>
          <p:nvPr/>
        </p:nvSpPr>
        <p:spPr>
          <a:xfrm>
            <a:off x="240310" y="923172"/>
            <a:ext cx="10844351"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Similar to languages like java and C#, interfaces in typescript can be implemented with a class. The class implementing the interface needs to strictly conform to the structure of the interface.</a:t>
            </a:r>
          </a:p>
        </p:txBody>
      </p:sp>
      <p:pic>
        <p:nvPicPr>
          <p:cNvPr id="345" name="Picture 3" descr="Picture 3"/>
          <p:cNvPicPr>
            <a:picLocks noChangeAspect="1"/>
          </p:cNvPicPr>
          <p:nvPr/>
        </p:nvPicPr>
        <p:blipFill>
          <a:blip r:embed="rId2">
            <a:extLst/>
          </a:blip>
          <a:stretch>
            <a:fillRect/>
          </a:stretch>
        </p:blipFill>
        <p:spPr>
          <a:xfrm>
            <a:off x="4804130" y="2144547"/>
            <a:ext cx="7112201" cy="3755573"/>
          </a:xfrm>
          <a:prstGeom prst="rect">
            <a:avLst/>
          </a:prstGeom>
          <a:ln w="12700">
            <a:miter lim="400000"/>
          </a:ln>
        </p:spPr>
      </p:pic>
      <p:sp>
        <p:nvSpPr>
          <p:cNvPr id="346" name="Rectangle 4"/>
          <p:cNvSpPr txBox="1"/>
          <p:nvPr/>
        </p:nvSpPr>
        <p:spPr>
          <a:xfrm>
            <a:off x="240311" y="1861456"/>
            <a:ext cx="4023361" cy="40487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defRPr sz="1600">
                <a:solidFill>
                  <a:srgbClr val="FFFFFF"/>
                </a:solidFill>
                <a:latin typeface="Arial"/>
                <a:ea typeface="Arial"/>
                <a:cs typeface="Arial"/>
                <a:sym typeface="Arial"/>
              </a:defRPr>
            </a:pPr>
            <a:r>
              <a:t>In the example, the iemployee interface is implemented in the employee class using the implement keyword. The implementing class should strictly define the properties and the function with the same name and data type. If the implementing class does not follow the structure, then the compiler will show an error.</a:t>
            </a:r>
          </a:p>
          <a:p>
            <a:pPr algn="just">
              <a:lnSpc>
                <a:spcPct val="150000"/>
              </a:lnSpc>
              <a:defRPr sz="1600">
                <a:solidFill>
                  <a:srgbClr val="FFFFFF"/>
                </a:solidFill>
                <a:latin typeface="Arial"/>
                <a:ea typeface="Arial"/>
                <a:cs typeface="Arial"/>
                <a:sym typeface="Arial"/>
              </a:defRPr>
            </a:pPr>
            <a:r>
              <a:t>Of course, the implementing class can define extra properties and methods, but at least it must define all the members of an interface.</a:t>
            </a:r>
          </a:p>
        </p:txBody>
      </p:sp>
      <p:sp>
        <p:nvSpPr>
          <p:cNvPr id="347" name="Straight Connector 6"/>
          <p:cNvSpPr/>
          <p:nvPr/>
        </p:nvSpPr>
        <p:spPr>
          <a:xfrm>
            <a:off x="274321" y="824651"/>
            <a:ext cx="10580915" cy="1"/>
          </a:xfrm>
          <a:prstGeom prst="line">
            <a:avLst/>
          </a:prstGeom>
          <a:ln cap="rnd">
            <a:solidFill>
              <a:srgbClr val="FFFFFF">
                <a:alpha val="60000"/>
              </a:srgbClr>
            </a:solidFill>
          </a:ln>
        </p:spPr>
        <p:txBody>
          <a:bodyPr lIns="45719" rIns="45719"/>
          <a:lstStyle/>
          <a:p>
            <a:pPr>
              <a:defRPr>
                <a:solidFill>
                  <a:srgbClr val="FFFFFF"/>
                </a:solidFill>
              </a:defRPr>
            </a:pPr>
          </a:p>
        </p:txBody>
      </p:sp>
      <p:sp>
        <p:nvSpPr>
          <p:cNvPr id="348" name="Straight Connector 8"/>
          <p:cNvSpPr/>
          <p:nvPr/>
        </p:nvSpPr>
        <p:spPr>
          <a:xfrm flipH="1">
            <a:off x="4617720" y="1861456"/>
            <a:ext cx="1" cy="4519751"/>
          </a:xfrm>
          <a:prstGeom prst="line">
            <a:avLst/>
          </a:prstGeom>
          <a:ln cap="rnd">
            <a:solidFill>
              <a:srgbClr val="FFFFFF">
                <a:alpha val="60000"/>
              </a:srgbClr>
            </a:solidFill>
          </a:ln>
        </p:spPr>
        <p:txBody>
          <a:bodyPr lIns="45719" rIns="45719"/>
          <a:lstStyle/>
          <a:p>
            <a:pPr>
              <a:defRPr>
                <a:solidFill>
                  <a:srgbClr val="FFFFFF"/>
                </a:solidFill>
              </a:defRPr>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Rectangle 1"/>
          <p:cNvSpPr txBox="1"/>
          <p:nvPr/>
        </p:nvSpPr>
        <p:spPr>
          <a:xfrm>
            <a:off x="440177" y="311642"/>
            <a:ext cx="4394360"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CLASS</a:t>
            </a:r>
          </a:p>
        </p:txBody>
      </p:sp>
      <p:sp>
        <p:nvSpPr>
          <p:cNvPr id="351" name="Rectangle 2"/>
          <p:cNvSpPr txBox="1"/>
          <p:nvPr/>
        </p:nvSpPr>
        <p:spPr>
          <a:xfrm>
            <a:off x="440177" y="896417"/>
            <a:ext cx="11309865" cy="312483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object-oriented programming languages like Java and C#, classes are the fundamental entities used to create reusable components. Functionalities are passed down to classes and objects are created from classes. However, until ECMAScript 6 (also known as ECMAScript 2015), this was not the case with JavaScript. JavaScript has been primarily a functional programming language where inheritance is prototype-based. Functions are used to build reusable components. In ECMAScript 6, object-oriented class based approach was introduced. Typescript introduced classes to avail the benefit of object-oriented techniques like encapsulation and abstraction. The class in Typescript is compiled to plain JavaScript functions by the Typescript compiler to work across platforms and browsers.</a:t>
            </a:r>
          </a:p>
        </p:txBody>
      </p:sp>
      <p:sp>
        <p:nvSpPr>
          <p:cNvPr id="352" name="Rectangle 3"/>
          <p:cNvSpPr txBox="1"/>
          <p:nvPr/>
        </p:nvSpPr>
        <p:spPr>
          <a:xfrm>
            <a:off x="440177" y="4422504"/>
            <a:ext cx="6004561" cy="16692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200000"/>
              </a:lnSpc>
              <a:defRPr b="1">
                <a:latin typeface="Arial"/>
                <a:ea typeface="Arial"/>
                <a:cs typeface="Arial"/>
                <a:sym typeface="Arial"/>
              </a:defRPr>
            </a:pPr>
            <a:r>
              <a:t>A class can include the following:</a:t>
            </a:r>
            <a:endParaRPr>
              <a:solidFill>
                <a:srgbClr val="FFFFFF"/>
              </a:solidFill>
            </a:endParaRPr>
          </a:p>
          <a:p>
            <a:pPr algn="just">
              <a:lnSpc>
                <a:spcPct val="150000"/>
              </a:lnSpc>
              <a:buSzPct val="100000"/>
              <a:buFont typeface="Arial"/>
              <a:buChar char="•"/>
              <a:defRPr>
                <a:solidFill>
                  <a:srgbClr val="FFFFFF"/>
                </a:solidFill>
                <a:latin typeface="Arial"/>
                <a:ea typeface="Arial"/>
                <a:cs typeface="Arial"/>
                <a:sym typeface="Arial"/>
              </a:defRPr>
            </a:pPr>
            <a:r>
              <a:t>  Constructor</a:t>
            </a:r>
          </a:p>
          <a:p>
            <a:pPr algn="just">
              <a:lnSpc>
                <a:spcPct val="150000"/>
              </a:lnSpc>
              <a:buSzPct val="100000"/>
              <a:buFont typeface="Arial"/>
              <a:buChar char="•"/>
              <a:defRPr>
                <a:solidFill>
                  <a:srgbClr val="FFFFFF"/>
                </a:solidFill>
                <a:latin typeface="Arial"/>
                <a:ea typeface="Arial"/>
                <a:cs typeface="Arial"/>
                <a:sym typeface="Arial"/>
              </a:defRPr>
            </a:pPr>
            <a:r>
              <a:t>  Properties</a:t>
            </a:r>
          </a:p>
          <a:p>
            <a:pPr algn="just">
              <a:lnSpc>
                <a:spcPct val="150000"/>
              </a:lnSpc>
              <a:buSzPct val="100000"/>
              <a:buFont typeface="Arial"/>
              <a:buChar char="•"/>
              <a:defRPr>
                <a:solidFill>
                  <a:srgbClr val="FFFFFF"/>
                </a:solidFill>
                <a:latin typeface="Arial"/>
                <a:ea typeface="Arial"/>
                <a:cs typeface="Arial"/>
                <a:sym typeface="Arial"/>
              </a:defRPr>
            </a:pPr>
            <a:r>
              <a:t>  Methods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4" name="Picture 1" descr="Picture 1"/>
          <p:cNvPicPr>
            <a:picLocks noChangeAspect="1"/>
          </p:cNvPicPr>
          <p:nvPr/>
        </p:nvPicPr>
        <p:blipFill>
          <a:blip r:embed="rId2">
            <a:extLst/>
          </a:blip>
          <a:stretch>
            <a:fillRect/>
          </a:stretch>
        </p:blipFill>
        <p:spPr>
          <a:xfrm>
            <a:off x="442360" y="409585"/>
            <a:ext cx="9859751" cy="3562848"/>
          </a:xfrm>
          <a:prstGeom prst="rect">
            <a:avLst/>
          </a:prstGeom>
          <a:ln w="12700">
            <a:miter lim="400000"/>
          </a:ln>
        </p:spPr>
      </p:pic>
      <p:sp>
        <p:nvSpPr>
          <p:cNvPr id="355" name="Rectangle 2"/>
          <p:cNvSpPr txBox="1"/>
          <p:nvPr/>
        </p:nvSpPr>
        <p:spPr>
          <a:xfrm>
            <a:off x="404948" y="4225516"/>
            <a:ext cx="8525694" cy="35066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just">
              <a:defRPr b="1">
                <a:solidFill>
                  <a:srgbClr val="FFFFFF"/>
                </a:solidFill>
                <a:latin typeface="Arial"/>
                <a:ea typeface="Arial"/>
                <a:cs typeface="Arial"/>
                <a:sym typeface="Arial"/>
              </a:defRPr>
            </a:lvl1pPr>
          </a:lstStyle>
          <a:p>
            <a:pPr/>
            <a:r>
              <a:t>It is not necessary for a class to have a constructor.</a:t>
            </a:r>
          </a:p>
        </p:txBody>
      </p:sp>
      <p:pic>
        <p:nvPicPr>
          <p:cNvPr id="356" name="Picture 3" descr="Picture 3"/>
          <p:cNvPicPr>
            <a:picLocks noChangeAspect="1"/>
          </p:cNvPicPr>
          <p:nvPr/>
        </p:nvPicPr>
        <p:blipFill>
          <a:blip r:embed="rId3">
            <a:extLst/>
          </a:blip>
          <a:stretch>
            <a:fillRect/>
          </a:stretch>
        </p:blipFill>
        <p:spPr>
          <a:xfrm>
            <a:off x="442360" y="4829261"/>
            <a:ext cx="9831173" cy="160995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xfrm>
            <a:off x="684212" y="272503"/>
            <a:ext cx="11009208" cy="6352356"/>
          </a:xfrm>
          <a:prstGeom prst="rect">
            <a:avLst/>
          </a:prstGeom>
        </p:spPr>
        <p:txBody>
          <a:bodyPr/>
          <a:lstStyle/>
          <a:p>
            <a:pPr>
              <a:lnSpc>
                <a:spcPct val="150000"/>
              </a:lnSpc>
              <a:defRPr b="1" cap="none" sz="3200">
                <a:solidFill>
                  <a:srgbClr val="0D0D0D"/>
                </a:solidFill>
                <a:latin typeface="+mj-lt"/>
                <a:ea typeface="+mj-ea"/>
                <a:cs typeface="+mj-cs"/>
                <a:sym typeface="Helvetica"/>
              </a:defRPr>
            </a:pPr>
            <a:r>
              <a:t>Typescript features</a:t>
            </a:r>
            <a:br/>
            <a:r>
              <a:rPr sz="1600">
                <a:latin typeface="Arial"/>
                <a:ea typeface="Arial"/>
                <a:cs typeface="Arial"/>
                <a:sym typeface="Arial"/>
              </a:rPr>
              <a:t>Cross-platform</a:t>
            </a:r>
            <a:r>
              <a:rPr sz="1600">
                <a:solidFill>
                  <a:srgbClr val="FFFFFF"/>
                </a:solidFill>
                <a:latin typeface="Arial"/>
                <a:ea typeface="Arial"/>
                <a:cs typeface="Arial"/>
                <a:sym typeface="Arial"/>
              </a:rPr>
              <a:t>:</a:t>
            </a:r>
            <a:r>
              <a:rPr b="0" sz="1600">
                <a:solidFill>
                  <a:srgbClr val="FFFFFF"/>
                </a:solidFill>
                <a:latin typeface="Arial"/>
                <a:ea typeface="Arial"/>
                <a:cs typeface="Arial"/>
                <a:sym typeface="Arial"/>
              </a:rPr>
              <a:t> typescript runs on any platform that JavaScript runs on. The typescript compiler can be installed on any operating system such as windows, mac os and Linux.</a:t>
            </a:r>
            <a:br>
              <a:rPr b="0" sz="1600">
                <a:solidFill>
                  <a:srgbClr val="FFFFFF"/>
                </a:solidFill>
                <a:latin typeface="Arial"/>
                <a:ea typeface="Arial"/>
                <a:cs typeface="Arial"/>
                <a:sym typeface="Arial"/>
              </a:rPr>
            </a:br>
            <a:r>
              <a:rPr sz="1600">
                <a:latin typeface="Arial"/>
                <a:ea typeface="Arial"/>
                <a:cs typeface="Arial"/>
                <a:sym typeface="Arial"/>
              </a:rPr>
              <a:t>Object oriented language</a:t>
            </a:r>
            <a:r>
              <a:rPr sz="1600">
                <a:solidFill>
                  <a:srgbClr val="FFFFFF"/>
                </a:solidFill>
                <a:latin typeface="Arial"/>
                <a:ea typeface="Arial"/>
                <a:cs typeface="Arial"/>
                <a:sym typeface="Arial"/>
              </a:rPr>
              <a:t>: </a:t>
            </a:r>
            <a:r>
              <a:rPr b="0" sz="1600">
                <a:solidFill>
                  <a:srgbClr val="FFFFFF"/>
                </a:solidFill>
                <a:latin typeface="Arial"/>
                <a:ea typeface="Arial"/>
                <a:cs typeface="Arial"/>
                <a:sym typeface="Arial"/>
              </a:rPr>
              <a:t>typescript provides powerful features such as classes, interfaces, and modules. You can write pure object-oriented code for client-side as well as server-side development.</a:t>
            </a:r>
            <a:br>
              <a:rPr b="0" sz="1600">
                <a:solidFill>
                  <a:srgbClr val="FFFFFF"/>
                </a:solidFill>
                <a:latin typeface="Arial"/>
                <a:ea typeface="Arial"/>
                <a:cs typeface="Arial"/>
                <a:sym typeface="Arial"/>
              </a:rPr>
            </a:br>
            <a:r>
              <a:rPr sz="1600">
                <a:latin typeface="Arial"/>
                <a:ea typeface="Arial"/>
                <a:cs typeface="Arial"/>
                <a:sym typeface="Arial"/>
              </a:rPr>
              <a:t>Static type-checking</a:t>
            </a:r>
            <a:r>
              <a:rPr sz="1600">
                <a:solidFill>
                  <a:srgbClr val="FFFFFF"/>
                </a:solidFill>
                <a:latin typeface="Arial"/>
                <a:ea typeface="Arial"/>
                <a:cs typeface="Arial"/>
                <a:sym typeface="Arial"/>
              </a:rPr>
              <a:t>:</a:t>
            </a:r>
            <a:r>
              <a:rPr b="0" sz="1600">
                <a:solidFill>
                  <a:srgbClr val="FFFFFF"/>
                </a:solidFill>
                <a:latin typeface="Arial"/>
                <a:ea typeface="Arial"/>
                <a:cs typeface="Arial"/>
                <a:sym typeface="Arial"/>
              </a:rPr>
              <a:t> 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a:t>
            </a:r>
            <a:br>
              <a:rPr b="0" sz="1600">
                <a:solidFill>
                  <a:srgbClr val="FFFFFF"/>
                </a:solidFill>
                <a:latin typeface="Arial"/>
                <a:ea typeface="Arial"/>
                <a:cs typeface="Arial"/>
                <a:sym typeface="Arial"/>
              </a:rPr>
            </a:br>
            <a:r>
              <a:rPr sz="1600">
                <a:latin typeface="Arial"/>
                <a:ea typeface="Arial"/>
                <a:cs typeface="Arial"/>
                <a:sym typeface="Arial"/>
              </a:rPr>
              <a:t>Optional static typing</a:t>
            </a:r>
            <a:r>
              <a:rPr sz="1600">
                <a:solidFill>
                  <a:srgbClr val="FFFFFF"/>
                </a:solidFill>
                <a:latin typeface="Arial"/>
                <a:ea typeface="Arial"/>
                <a:cs typeface="Arial"/>
                <a:sym typeface="Arial"/>
              </a:rPr>
              <a:t>:</a:t>
            </a:r>
            <a:r>
              <a:rPr b="0" sz="1600">
                <a:solidFill>
                  <a:srgbClr val="FFFFFF"/>
                </a:solidFill>
                <a:latin typeface="Arial"/>
                <a:ea typeface="Arial"/>
                <a:cs typeface="Arial"/>
                <a:sym typeface="Arial"/>
              </a:rPr>
              <a:t> typescript also allows optional static typing if you would rather use JavaScript's dynamic typing.</a:t>
            </a:r>
            <a:br>
              <a:rPr b="0" sz="1600">
                <a:solidFill>
                  <a:srgbClr val="FFFFFF"/>
                </a:solidFill>
                <a:latin typeface="Arial"/>
                <a:ea typeface="Arial"/>
                <a:cs typeface="Arial"/>
                <a:sym typeface="Arial"/>
              </a:rPr>
            </a:br>
            <a:r>
              <a:rPr sz="1600">
                <a:latin typeface="Arial"/>
                <a:ea typeface="Arial"/>
                <a:cs typeface="Arial"/>
                <a:sym typeface="Arial"/>
              </a:rPr>
              <a:t>DOM manipulation</a:t>
            </a:r>
            <a:r>
              <a:rPr sz="1600">
                <a:solidFill>
                  <a:srgbClr val="FFFFFF"/>
                </a:solidFill>
                <a:latin typeface="Arial"/>
                <a:ea typeface="Arial"/>
                <a:cs typeface="Arial"/>
                <a:sym typeface="Arial"/>
              </a:rPr>
              <a:t>:</a:t>
            </a:r>
            <a:r>
              <a:rPr b="0" sz="1600">
                <a:solidFill>
                  <a:srgbClr val="FFFFFF"/>
                </a:solidFill>
                <a:latin typeface="Arial"/>
                <a:ea typeface="Arial"/>
                <a:cs typeface="Arial"/>
                <a:sym typeface="Arial"/>
              </a:rPr>
              <a:t> just like JavaScript, typescript can be used to manipulate the DOM for adding or removing elements.</a:t>
            </a:r>
            <a:br>
              <a:rPr b="0" sz="1600">
                <a:solidFill>
                  <a:srgbClr val="FFFFFF"/>
                </a:solidFill>
                <a:latin typeface="Arial"/>
                <a:ea typeface="Arial"/>
                <a:cs typeface="Arial"/>
                <a:sym typeface="Arial"/>
              </a:rPr>
            </a:br>
            <a:r>
              <a:rPr sz="1600">
                <a:latin typeface="Arial"/>
                <a:ea typeface="Arial"/>
                <a:cs typeface="Arial"/>
                <a:sym typeface="Arial"/>
              </a:rPr>
              <a:t>ES 6 features</a:t>
            </a:r>
            <a:r>
              <a:rPr sz="1600">
                <a:solidFill>
                  <a:srgbClr val="FFFFFF"/>
                </a:solidFill>
                <a:latin typeface="Arial"/>
                <a:ea typeface="Arial"/>
                <a:cs typeface="Arial"/>
                <a:sym typeface="Arial"/>
              </a:rPr>
              <a:t>:</a:t>
            </a:r>
            <a:r>
              <a:rPr b="0" sz="1600">
                <a:solidFill>
                  <a:srgbClr val="FFFFFF"/>
                </a:solidFill>
                <a:latin typeface="Arial"/>
                <a:ea typeface="Arial"/>
                <a:cs typeface="Arial"/>
                <a:sym typeface="Arial"/>
              </a:rPr>
              <a:t> typescript includes most features of planned </a:t>
            </a:r>
            <a:r>
              <a:rPr sz="1600" u="sng">
                <a:solidFill>
                  <a:srgbClr val="0D2E46"/>
                </a:solidFill>
                <a:uFill>
                  <a:solidFill>
                    <a:srgbClr val="0D2E46"/>
                  </a:solidFill>
                </a:uFill>
                <a:latin typeface="Arial"/>
                <a:ea typeface="Arial"/>
                <a:cs typeface="Arial"/>
                <a:sym typeface="Arial"/>
                <a:hlinkClick r:id="rId2" invalidUrl="" action="" tgtFrame="" tooltip="" history="1" highlightClick="0" endSnd="0"/>
              </a:rPr>
              <a:t>ECMAScript</a:t>
            </a:r>
            <a:r>
              <a:rPr b="0" sz="1600">
                <a:solidFill>
                  <a:srgbClr val="FFFFFF"/>
                </a:solidFill>
                <a:latin typeface="Arial"/>
                <a:ea typeface="Arial"/>
                <a:cs typeface="Arial"/>
                <a:sym typeface="Arial"/>
              </a:rPr>
              <a:t> 2015 (ES 6, 7) such as class, interface, arrow functions etc.</a:t>
            </a:r>
            <a:br>
              <a:rPr b="0" sz="1600">
                <a:solidFill>
                  <a:srgbClr val="FFFFFF"/>
                </a:solidFill>
                <a:latin typeface="Arial"/>
                <a:ea typeface="Arial"/>
                <a:cs typeface="Arial"/>
                <a:sym typeface="Arial"/>
              </a:rPr>
            </a:b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Rectangle 1"/>
          <p:cNvSpPr txBox="1"/>
          <p:nvPr/>
        </p:nvSpPr>
        <p:spPr>
          <a:xfrm>
            <a:off x="651369" y="780229"/>
            <a:ext cx="6810337"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CREATING AN OBJECT OF CLASS</a:t>
            </a:r>
          </a:p>
        </p:txBody>
      </p:sp>
      <p:sp>
        <p:nvSpPr>
          <p:cNvPr id="359" name="Rectangle 2"/>
          <p:cNvSpPr txBox="1"/>
          <p:nvPr/>
        </p:nvSpPr>
        <p:spPr>
          <a:xfrm>
            <a:off x="670962" y="1455996"/>
            <a:ext cx="8277499"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rial"/>
                <a:ea typeface="Arial"/>
                <a:cs typeface="Arial"/>
                <a:sym typeface="Arial"/>
              </a:defRPr>
            </a:pPr>
            <a:r>
              <a:t>An object of the class can be created using the </a:t>
            </a:r>
            <a:r>
              <a:rPr u="sng">
                <a:solidFill>
                  <a:srgbClr val="0D2E46"/>
                </a:solidFill>
                <a:uFill>
                  <a:solidFill>
                    <a:srgbClr val="0D2E46"/>
                  </a:solidFill>
                </a:uFill>
                <a:hlinkClick r:id="rId2" invalidUrl="" action="" tgtFrame="" tooltip="" history="1" highlightClick="0" endSnd="0"/>
              </a:rPr>
              <a:t>new keyword</a:t>
            </a:r>
            <a:r>
              <a:t>.</a:t>
            </a:r>
          </a:p>
        </p:txBody>
      </p:sp>
      <p:pic>
        <p:nvPicPr>
          <p:cNvPr id="360" name="Picture 3" descr="Picture 3"/>
          <p:cNvPicPr>
            <a:picLocks noChangeAspect="1"/>
          </p:cNvPicPr>
          <p:nvPr/>
        </p:nvPicPr>
        <p:blipFill>
          <a:blip r:embed="rId3">
            <a:extLst/>
          </a:blip>
          <a:stretch>
            <a:fillRect/>
          </a:stretch>
        </p:blipFill>
        <p:spPr>
          <a:xfrm>
            <a:off x="625242" y="2026902"/>
            <a:ext cx="9831173" cy="2057688"/>
          </a:xfrm>
          <a:prstGeom prst="rect">
            <a:avLst/>
          </a:prstGeom>
          <a:ln w="12700">
            <a:miter lim="400000"/>
          </a:ln>
        </p:spPr>
      </p:pic>
      <p:sp>
        <p:nvSpPr>
          <p:cNvPr id="361" name="Rectangle 4"/>
          <p:cNvSpPr txBox="1"/>
          <p:nvPr/>
        </p:nvSpPr>
        <p:spPr>
          <a:xfrm>
            <a:off x="585650" y="4242137"/>
            <a:ext cx="10674534" cy="1539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Here, we create an object called emp of type employee using let emp = new employee();. The above class does not include any parameterized constructor so we cannot pass values while creating an object. If the class includes a parameterized constructor, then we can pass the values while creating the object.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65" name="Group 3"/>
          <p:cNvGrpSpPr/>
          <p:nvPr/>
        </p:nvGrpSpPr>
        <p:grpSpPr>
          <a:xfrm>
            <a:off x="7034349" y="2534193"/>
            <a:ext cx="4402183" cy="2854235"/>
            <a:chOff x="0" y="0"/>
            <a:chExt cx="4402182" cy="2854234"/>
          </a:xfrm>
        </p:grpSpPr>
        <p:sp>
          <p:nvSpPr>
            <p:cNvPr id="363" name="Rectangle 2"/>
            <p:cNvSpPr/>
            <p:nvPr/>
          </p:nvSpPr>
          <p:spPr>
            <a:xfrm>
              <a:off x="0" y="-1"/>
              <a:ext cx="4402183" cy="2854235"/>
            </a:xfrm>
            <a:prstGeom prst="rect">
              <a:avLst/>
            </a:prstGeom>
            <a:solidFill>
              <a:srgbClr val="D8E5EE"/>
            </a:solidFill>
            <a:ln w="15875" cap="rnd">
              <a:solidFill>
                <a:srgbClr val="D8E5EE"/>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364" name="Picture 1" descr="Picture 1"/>
            <p:cNvPicPr>
              <a:picLocks noChangeAspect="1"/>
            </p:cNvPicPr>
            <p:nvPr/>
          </p:nvPicPr>
          <p:blipFill>
            <a:blip r:embed="rId2">
              <a:extLst/>
            </a:blip>
            <a:stretch>
              <a:fillRect/>
            </a:stretch>
          </p:blipFill>
          <p:spPr>
            <a:xfrm>
              <a:off x="118228" y="102685"/>
              <a:ext cx="4143954" cy="2629268"/>
            </a:xfrm>
            <a:prstGeom prst="rect">
              <a:avLst/>
            </a:prstGeom>
            <a:ln w="12700" cap="flat">
              <a:noFill/>
              <a:miter lim="400000"/>
            </a:ln>
            <a:effectLst/>
          </p:spPr>
        </p:pic>
      </p:grpSp>
      <p:sp>
        <p:nvSpPr>
          <p:cNvPr id="366" name="Rectangle 5"/>
          <p:cNvSpPr txBox="1"/>
          <p:nvPr/>
        </p:nvSpPr>
        <p:spPr>
          <a:xfrm>
            <a:off x="794657" y="1604778"/>
            <a:ext cx="5880463" cy="2545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150000"/>
              </a:lnSpc>
              <a:defRPr sz="2000">
                <a:solidFill>
                  <a:srgbClr val="FFFFFF"/>
                </a:solidFill>
                <a:latin typeface="Arial"/>
                <a:ea typeface="Arial"/>
                <a:cs typeface="Arial"/>
                <a:sym typeface="Arial"/>
              </a:defRPr>
            </a:lvl1pPr>
          </a:lstStyle>
          <a:p>
            <a:pPr/>
            <a:r>
              <a:t>In the example, we pass values to the object to initialize the member variables. When we instantiate a new object, the class constructor is called with the values passed and the member variables empCode and empName are initialized with these values.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Rectangle 1"/>
          <p:cNvSpPr txBox="1"/>
          <p:nvPr/>
        </p:nvSpPr>
        <p:spPr>
          <a:xfrm>
            <a:off x="228434" y="122310"/>
            <a:ext cx="2851310"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INHERITANCE</a:t>
            </a:r>
          </a:p>
        </p:txBody>
      </p:sp>
      <p:sp>
        <p:nvSpPr>
          <p:cNvPr id="369" name="Rectangle 2"/>
          <p:cNvSpPr txBox="1"/>
          <p:nvPr/>
        </p:nvSpPr>
        <p:spPr>
          <a:xfrm>
            <a:off x="221902" y="570504"/>
            <a:ext cx="11051341" cy="7469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Just like object-oriented languages such as java and C#, typescript classes can be extended to create new classes with inheritance, using the keyword extends.</a:t>
            </a:r>
          </a:p>
        </p:txBody>
      </p:sp>
      <p:sp>
        <p:nvSpPr>
          <p:cNvPr id="370" name="Rectangle 7"/>
          <p:cNvSpPr txBox="1"/>
          <p:nvPr/>
        </p:nvSpPr>
        <p:spPr>
          <a:xfrm>
            <a:off x="6237433" y="1841302"/>
            <a:ext cx="5571391" cy="2350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1600">
                <a:solidFill>
                  <a:srgbClr val="FFFFFF"/>
                </a:solidFill>
                <a:latin typeface="Arial"/>
                <a:ea typeface="Arial"/>
                <a:cs typeface="Arial"/>
                <a:sym typeface="Arial"/>
              </a:defRPr>
            </a:pPr>
            <a:r>
              <a:t>In the last example, the employee class extends the person class using extends keyword. This means that the employee class now includes all the members of the person class.</a:t>
            </a:r>
          </a:p>
          <a:p>
            <a:pPr>
              <a:lnSpc>
                <a:spcPct val="150000"/>
              </a:lnSpc>
              <a:defRPr sz="1600">
                <a:solidFill>
                  <a:srgbClr val="FFFFFF"/>
                </a:solidFill>
                <a:latin typeface="Arial"/>
                <a:ea typeface="Arial"/>
                <a:cs typeface="Arial"/>
                <a:sym typeface="Arial"/>
              </a:defRPr>
            </a:pPr>
            <a:r>
              <a:t>The constructor of the employee class initializes its own members as well as the parent class's properties using a special keyword 'super'. The super keyword is used to call the parent constructor and passes the property values.</a:t>
            </a:r>
          </a:p>
        </p:txBody>
      </p:sp>
      <p:sp>
        <p:nvSpPr>
          <p:cNvPr id="371" name="Rectangle 8"/>
          <p:cNvSpPr txBox="1"/>
          <p:nvPr/>
        </p:nvSpPr>
        <p:spPr>
          <a:xfrm>
            <a:off x="6191713" y="5160831"/>
            <a:ext cx="4728916" cy="7705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solidFill>
                  <a:srgbClr val="FFFFFF"/>
                </a:solidFill>
                <a:latin typeface="Arial"/>
                <a:ea typeface="Arial"/>
                <a:cs typeface="Arial"/>
                <a:sym typeface="Arial"/>
              </a:defRPr>
            </a:lvl1pPr>
          </a:lstStyle>
          <a:p>
            <a:pPr/>
            <a:r>
              <a:t>We must call super() method first before assigning values to properties in the constructor of the derived class.</a:t>
            </a:r>
          </a:p>
        </p:txBody>
      </p:sp>
      <p:sp>
        <p:nvSpPr>
          <p:cNvPr id="372" name="Rectangle 9"/>
          <p:cNvSpPr txBox="1"/>
          <p:nvPr/>
        </p:nvSpPr>
        <p:spPr>
          <a:xfrm>
            <a:off x="6198244" y="4764730"/>
            <a:ext cx="934157"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solidFill>
                  <a:srgbClr val="181717"/>
                </a:solidFill>
                <a:latin typeface="+mj-lt"/>
                <a:ea typeface="+mj-ea"/>
                <a:cs typeface="+mj-cs"/>
                <a:sym typeface="Helvetica"/>
              </a:defRPr>
            </a:lvl1pPr>
          </a:lstStyle>
          <a:p>
            <a:pPr/>
            <a:r>
              <a:t>Note:</a:t>
            </a:r>
          </a:p>
        </p:txBody>
      </p:sp>
      <p:grpSp>
        <p:nvGrpSpPr>
          <p:cNvPr id="377" name="Group 14"/>
          <p:cNvGrpSpPr/>
          <p:nvPr/>
        </p:nvGrpSpPr>
        <p:grpSpPr>
          <a:xfrm>
            <a:off x="274204" y="1505935"/>
            <a:ext cx="5819578" cy="4757098"/>
            <a:chOff x="0" y="0"/>
            <a:chExt cx="5819576" cy="4757096"/>
          </a:xfrm>
        </p:grpSpPr>
        <p:grpSp>
          <p:nvGrpSpPr>
            <p:cNvPr id="375" name="Group 12"/>
            <p:cNvGrpSpPr/>
            <p:nvPr/>
          </p:nvGrpSpPr>
          <p:grpSpPr>
            <a:xfrm>
              <a:off x="-1" y="0"/>
              <a:ext cx="5819578" cy="4757097"/>
              <a:chOff x="0" y="0"/>
              <a:chExt cx="5819576" cy="4757096"/>
            </a:xfrm>
          </p:grpSpPr>
          <p:sp>
            <p:nvSpPr>
              <p:cNvPr id="373" name="Rectangle 11"/>
              <p:cNvSpPr/>
              <p:nvPr/>
            </p:nvSpPr>
            <p:spPr>
              <a:xfrm>
                <a:off x="5584371" y="12841"/>
                <a:ext cx="235206" cy="4737725"/>
              </a:xfrm>
              <a:prstGeom prst="rect">
                <a:avLst/>
              </a:prstGeom>
              <a:solidFill>
                <a:srgbClr val="D8E5EE"/>
              </a:solidFill>
              <a:ln w="15875" cap="rnd">
                <a:solidFill>
                  <a:srgbClr val="D8E5EE"/>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374" name="Picture 10" descr="Picture 10"/>
              <p:cNvPicPr>
                <a:picLocks noChangeAspect="1"/>
              </p:cNvPicPr>
              <p:nvPr/>
            </p:nvPicPr>
            <p:blipFill>
              <a:blip r:embed="rId2">
                <a:extLst/>
              </a:blip>
              <a:stretch>
                <a:fillRect/>
              </a:stretch>
            </p:blipFill>
            <p:spPr>
              <a:xfrm>
                <a:off x="-1" y="0"/>
                <a:ext cx="5728099" cy="4757097"/>
              </a:xfrm>
              <a:prstGeom prst="rect">
                <a:avLst/>
              </a:prstGeom>
              <a:ln w="12700" cap="flat">
                <a:noFill/>
                <a:miter lim="400000"/>
              </a:ln>
              <a:effectLst/>
            </p:spPr>
          </p:pic>
        </p:grpSp>
        <p:sp>
          <p:nvSpPr>
            <p:cNvPr id="376" name="Rectangle 13"/>
            <p:cNvSpPr/>
            <p:nvPr/>
          </p:nvSpPr>
          <p:spPr>
            <a:xfrm>
              <a:off x="5584371" y="7343"/>
              <a:ext cx="235206" cy="87838"/>
            </a:xfrm>
            <a:prstGeom prst="rect">
              <a:avLst/>
            </a:prstGeom>
            <a:solidFill>
              <a:srgbClr val="D8E5EE"/>
            </a:solidFill>
            <a:ln w="15875" cap="rnd">
              <a:solidFill>
                <a:srgbClr val="D8E5EE"/>
              </a:solidFill>
              <a:prstDash val="solid"/>
              <a:round/>
            </a:ln>
            <a:effectLst/>
          </p:spPr>
          <p:txBody>
            <a:bodyPr wrap="square" lIns="45719" tIns="45719" rIns="45719" bIns="45719"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Rectangle 4"/>
          <p:cNvSpPr txBox="1"/>
          <p:nvPr/>
        </p:nvSpPr>
        <p:spPr>
          <a:xfrm>
            <a:off x="317861" y="127504"/>
            <a:ext cx="811421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A class can implement single or multiple interfaces.</a:t>
            </a:r>
          </a:p>
        </p:txBody>
      </p:sp>
      <p:pic>
        <p:nvPicPr>
          <p:cNvPr id="380" name="Picture 5" descr="Picture 5"/>
          <p:cNvPicPr>
            <a:picLocks noChangeAspect="1"/>
          </p:cNvPicPr>
          <p:nvPr/>
        </p:nvPicPr>
        <p:blipFill>
          <a:blip r:embed="rId2">
            <a:extLst/>
          </a:blip>
          <a:stretch>
            <a:fillRect/>
          </a:stretch>
        </p:blipFill>
        <p:spPr>
          <a:xfrm>
            <a:off x="356226" y="594807"/>
            <a:ext cx="8813901" cy="5918513"/>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Rectangle 3"/>
          <p:cNvSpPr txBox="1"/>
          <p:nvPr/>
        </p:nvSpPr>
        <p:spPr>
          <a:xfrm>
            <a:off x="304802" y="119474"/>
            <a:ext cx="11347269" cy="1539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last example, the employee class implements two interfaces - iperson and iemployee. So, an instance of the employee class can be assigned to a variable of iperson or iemployee type. However, an object of type iemployee cannot call the display() method because iemployee does not include it. You can only use properties and methods specific to the object type.</a:t>
            </a:r>
          </a:p>
        </p:txBody>
      </p:sp>
      <p:sp>
        <p:nvSpPr>
          <p:cNvPr id="383" name="Rectangle 4"/>
          <p:cNvSpPr txBox="1"/>
          <p:nvPr/>
        </p:nvSpPr>
        <p:spPr>
          <a:xfrm>
            <a:off x="285210" y="1906060"/>
            <a:ext cx="5201826"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2800">
                <a:solidFill>
                  <a:srgbClr val="181717"/>
                </a:solidFill>
                <a:latin typeface="+mj-lt"/>
                <a:ea typeface="+mj-ea"/>
                <a:cs typeface="+mj-cs"/>
                <a:sym typeface="Helvetica"/>
              </a:defRPr>
            </a:lvl1pPr>
          </a:lstStyle>
          <a:p>
            <a:pPr/>
            <a:r>
              <a:t>INTERFACE EXTENDS CLASS</a:t>
            </a:r>
          </a:p>
        </p:txBody>
      </p:sp>
      <p:sp>
        <p:nvSpPr>
          <p:cNvPr id="384" name="Rectangle 5"/>
          <p:cNvSpPr txBox="1"/>
          <p:nvPr/>
        </p:nvSpPr>
        <p:spPr>
          <a:xfrm>
            <a:off x="283729" y="2389159"/>
            <a:ext cx="838853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An interface can also extend a class to represent a type.</a:t>
            </a:r>
          </a:p>
        </p:txBody>
      </p:sp>
      <p:pic>
        <p:nvPicPr>
          <p:cNvPr id="385" name="Picture 6" descr="Picture 6"/>
          <p:cNvPicPr>
            <a:picLocks noChangeAspect="1"/>
          </p:cNvPicPr>
          <p:nvPr/>
        </p:nvPicPr>
        <p:blipFill>
          <a:blip r:embed="rId2">
            <a:extLst/>
          </a:blip>
          <a:stretch>
            <a:fillRect/>
          </a:stretch>
        </p:blipFill>
        <p:spPr>
          <a:xfrm>
            <a:off x="317864" y="2898677"/>
            <a:ext cx="9821647" cy="2667373"/>
          </a:xfrm>
          <a:prstGeom prst="rect">
            <a:avLst/>
          </a:prstGeom>
          <a:ln w="12700">
            <a:miter lim="400000"/>
          </a:ln>
        </p:spPr>
      </p:pic>
      <p:sp>
        <p:nvSpPr>
          <p:cNvPr id="386" name="Rectangle 7"/>
          <p:cNvSpPr txBox="1"/>
          <p:nvPr/>
        </p:nvSpPr>
        <p:spPr>
          <a:xfrm>
            <a:off x="283728" y="5575608"/>
            <a:ext cx="11321144"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iemployee is an interface that extends the person class. So, we can declare a variable of type iemployee with two properties. So now, we must declare and initialize values at the same time.</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Rectangle 1"/>
          <p:cNvSpPr txBox="1"/>
          <p:nvPr/>
        </p:nvSpPr>
        <p:spPr>
          <a:xfrm>
            <a:off x="331072" y="213754"/>
            <a:ext cx="6727390" cy="574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ABSTRACT CLASS</a:t>
            </a:r>
          </a:p>
        </p:txBody>
      </p:sp>
      <p:sp>
        <p:nvSpPr>
          <p:cNvPr id="389" name="Rectangle 2"/>
          <p:cNvSpPr txBox="1"/>
          <p:nvPr/>
        </p:nvSpPr>
        <p:spPr>
          <a:xfrm>
            <a:off x="344933" y="713622"/>
            <a:ext cx="4559398" cy="55027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defRPr>
                <a:solidFill>
                  <a:srgbClr val="FFFFFF"/>
                </a:solidFill>
                <a:latin typeface="Arial"/>
                <a:ea typeface="Arial"/>
                <a:cs typeface="Arial"/>
                <a:sym typeface="Arial"/>
              </a:defRPr>
            </a:pPr>
            <a:r>
              <a:t>Typescript allows us to define an abstract class using keyword abstract. Abstract classes are mainly for inheritance where other classes may derive from them. We cannot create an instance of an abstract class.</a:t>
            </a:r>
          </a:p>
          <a:p>
            <a:pPr algn="just">
              <a:lnSpc>
                <a:spcPct val="150000"/>
              </a:lnSpc>
              <a:defRPr>
                <a:solidFill>
                  <a:srgbClr val="FFFFFF"/>
                </a:solidFill>
                <a:latin typeface="Arial"/>
                <a:ea typeface="Arial"/>
                <a:cs typeface="Arial"/>
                <a:sym typeface="Arial"/>
              </a:defRPr>
            </a:pPr>
            <a:r>
              <a:t>An abstract class typically includes one or more abstract methods or property declarations. The class which extends the abstract class must define all the abstract methods.</a:t>
            </a:r>
          </a:p>
          <a:p>
            <a:pPr algn="just">
              <a:lnSpc>
                <a:spcPct val="150000"/>
              </a:lnSpc>
              <a:defRPr>
                <a:solidFill>
                  <a:srgbClr val="FFFFFF"/>
                </a:solidFill>
                <a:latin typeface="Arial"/>
                <a:ea typeface="Arial"/>
                <a:cs typeface="Arial"/>
                <a:sym typeface="Arial"/>
              </a:defRPr>
            </a:pPr>
            <a:r>
              <a:t>The following abstract class declares one abstract method find and also includes a normal method display.</a:t>
            </a:r>
          </a:p>
        </p:txBody>
      </p:sp>
      <p:grpSp>
        <p:nvGrpSpPr>
          <p:cNvPr id="392" name="Group 5"/>
          <p:cNvGrpSpPr/>
          <p:nvPr/>
        </p:nvGrpSpPr>
        <p:grpSpPr>
          <a:xfrm>
            <a:off x="5166359" y="991644"/>
            <a:ext cx="6720841" cy="5172893"/>
            <a:chOff x="0" y="0"/>
            <a:chExt cx="6720840" cy="5172892"/>
          </a:xfrm>
        </p:grpSpPr>
        <p:sp>
          <p:nvSpPr>
            <p:cNvPr id="390" name="Rectangle 4"/>
            <p:cNvSpPr/>
            <p:nvPr/>
          </p:nvSpPr>
          <p:spPr>
            <a:xfrm>
              <a:off x="-1" y="-1"/>
              <a:ext cx="6720842" cy="5172894"/>
            </a:xfrm>
            <a:prstGeom prst="rect">
              <a:avLst/>
            </a:prstGeom>
            <a:solidFill>
              <a:srgbClr val="D8E5EE"/>
            </a:solidFill>
            <a:ln w="15875" cap="rnd">
              <a:solidFill>
                <a:srgbClr val="D8E5EE"/>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391" name="Picture 3" descr="Picture 3"/>
            <p:cNvPicPr>
              <a:picLocks noChangeAspect="1"/>
            </p:cNvPicPr>
            <p:nvPr/>
          </p:nvPicPr>
          <p:blipFill>
            <a:blip r:embed="rId2">
              <a:extLst/>
            </a:blip>
            <a:stretch>
              <a:fillRect/>
            </a:stretch>
          </p:blipFill>
          <p:spPr>
            <a:xfrm>
              <a:off x="116158" y="101300"/>
              <a:ext cx="6525536" cy="494416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Rectangle 2"/>
          <p:cNvSpPr txBox="1"/>
          <p:nvPr/>
        </p:nvSpPr>
        <p:spPr>
          <a:xfrm>
            <a:off x="357051" y="385915"/>
            <a:ext cx="5651863" cy="35211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150000"/>
              </a:lnSpc>
              <a:defRPr>
                <a:solidFill>
                  <a:srgbClr val="FFFFFF"/>
                </a:solidFill>
                <a:latin typeface="Arial"/>
                <a:ea typeface="Arial"/>
                <a:cs typeface="Arial"/>
                <a:sym typeface="Arial"/>
              </a:defRPr>
            </a:lvl1pPr>
          </a:lstStyle>
          <a:p>
            <a:pPr/>
            <a:r>
              <a:t>In the last example, person is an abstract class which includes one property and two methods, one of which is declared as abstract. The find() method is an abstract method and so must be defined in the derived class. The employee class derives from the person class and so it must define the find() method as abstract. The employee class must implement all the abstract methods of the person class, otherwise the compiler will show an error.</a:t>
            </a:r>
          </a:p>
        </p:txBody>
      </p:sp>
      <p:sp>
        <p:nvSpPr>
          <p:cNvPr id="395" name="Rectangle 4"/>
          <p:cNvSpPr txBox="1"/>
          <p:nvPr/>
        </p:nvSpPr>
        <p:spPr>
          <a:xfrm>
            <a:off x="521455" y="4866063"/>
            <a:ext cx="3649599" cy="11432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150000"/>
              </a:lnSpc>
              <a:defRPr>
                <a:solidFill>
                  <a:srgbClr val="FFFFFF"/>
                </a:solidFill>
                <a:latin typeface="Arial"/>
                <a:ea typeface="Arial"/>
                <a:cs typeface="Arial"/>
                <a:sym typeface="Arial"/>
              </a:defRPr>
            </a:lvl1pPr>
          </a:lstStyle>
          <a:p>
            <a:pPr/>
            <a:r>
              <a:t>The class which implements an abstract class must call super() in the constructor.</a:t>
            </a:r>
          </a:p>
        </p:txBody>
      </p:sp>
      <p:sp>
        <p:nvSpPr>
          <p:cNvPr id="396" name="Rectangle 5"/>
          <p:cNvSpPr txBox="1"/>
          <p:nvPr/>
        </p:nvSpPr>
        <p:spPr>
          <a:xfrm>
            <a:off x="461551" y="4539217"/>
            <a:ext cx="823725" cy="3752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solidFill>
                  <a:srgbClr val="181717"/>
                </a:solidFill>
                <a:latin typeface="Arial"/>
                <a:ea typeface="Arial"/>
                <a:cs typeface="Arial"/>
                <a:sym typeface="Arial"/>
              </a:defRPr>
            </a:lvl1pPr>
          </a:lstStyle>
          <a:p>
            <a:pPr/>
            <a:r>
              <a:t> Note:</a:t>
            </a:r>
          </a:p>
        </p:txBody>
      </p:sp>
      <p:sp>
        <p:nvSpPr>
          <p:cNvPr id="397" name="Rectangle 6"/>
          <p:cNvSpPr txBox="1"/>
          <p:nvPr/>
        </p:nvSpPr>
        <p:spPr>
          <a:xfrm>
            <a:off x="6666411" y="1378495"/>
            <a:ext cx="5351418"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abstract class can also include an abstract property, as shown below.</a:t>
            </a:r>
          </a:p>
        </p:txBody>
      </p:sp>
      <p:sp>
        <p:nvSpPr>
          <p:cNvPr id="398" name="Rectangle 7"/>
          <p:cNvSpPr/>
          <p:nvPr/>
        </p:nvSpPr>
        <p:spPr>
          <a:xfrm>
            <a:off x="415832" y="4333619"/>
            <a:ext cx="3881848" cy="1972493"/>
          </a:xfrm>
          <a:prstGeom prst="rect">
            <a:avLst/>
          </a:prstGeom>
          <a:ln w="15875" cap="rnd">
            <a:solidFill>
              <a:srgbClr val="FFFFFF"/>
            </a:solidFill>
          </a:ln>
        </p:spPr>
        <p:txBody>
          <a:bodyPr lIns="45719" rIns="45719" anchor="ctr"/>
          <a:lstStyle/>
          <a:p>
            <a:pPr algn="ctr">
              <a:defRPr>
                <a:solidFill>
                  <a:srgbClr val="FFFFFF"/>
                </a:solidFill>
              </a:defRPr>
            </a:pPr>
          </a:p>
        </p:txBody>
      </p:sp>
      <p:grpSp>
        <p:nvGrpSpPr>
          <p:cNvPr id="401" name="Group 10"/>
          <p:cNvGrpSpPr/>
          <p:nvPr/>
        </p:nvGrpSpPr>
        <p:grpSpPr>
          <a:xfrm>
            <a:off x="6714307" y="2466412"/>
            <a:ext cx="4193178" cy="3839700"/>
            <a:chOff x="0" y="0"/>
            <a:chExt cx="4193176" cy="3839699"/>
          </a:xfrm>
        </p:grpSpPr>
        <p:sp>
          <p:nvSpPr>
            <p:cNvPr id="399" name="Rectangle 9"/>
            <p:cNvSpPr/>
            <p:nvPr/>
          </p:nvSpPr>
          <p:spPr>
            <a:xfrm>
              <a:off x="0" y="0"/>
              <a:ext cx="4193177" cy="3839700"/>
            </a:xfrm>
            <a:prstGeom prst="rect">
              <a:avLst/>
            </a:prstGeom>
            <a:solidFill>
              <a:srgbClr val="D8E5EE"/>
            </a:solidFill>
            <a:ln w="15875" cap="rnd">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400" name="Picture 8" descr="Picture 8"/>
            <p:cNvPicPr>
              <a:picLocks noChangeAspect="1"/>
            </p:cNvPicPr>
            <p:nvPr/>
          </p:nvPicPr>
          <p:blipFill>
            <a:blip r:embed="rId2">
              <a:extLst/>
            </a:blip>
            <a:stretch>
              <a:fillRect/>
            </a:stretch>
          </p:blipFill>
          <p:spPr>
            <a:xfrm>
              <a:off x="98236" y="80663"/>
              <a:ext cx="4001060" cy="3639059"/>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Rectangle 1"/>
          <p:cNvSpPr txBox="1"/>
          <p:nvPr/>
        </p:nvSpPr>
        <p:spPr>
          <a:xfrm>
            <a:off x="372266" y="239876"/>
            <a:ext cx="6441640"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DATA MODIFIERS</a:t>
            </a:r>
          </a:p>
        </p:txBody>
      </p:sp>
      <p:sp>
        <p:nvSpPr>
          <p:cNvPr id="404" name="Rectangle 2"/>
          <p:cNvSpPr txBox="1"/>
          <p:nvPr/>
        </p:nvSpPr>
        <p:spPr>
          <a:xfrm>
            <a:off x="372267" y="824651"/>
            <a:ext cx="11157859" cy="14099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In object-oriented programming, the concept of 'encapsulation' is used to make class members public or private i.e. A class can control the visibility of its data members. This is done using access modifiers.</a:t>
            </a:r>
          </a:p>
          <a:p>
            <a:pPr>
              <a:defRPr>
                <a:solidFill>
                  <a:srgbClr val="FFFFFF"/>
                </a:solidFill>
                <a:latin typeface="Arial"/>
                <a:ea typeface="Arial"/>
                <a:cs typeface="Arial"/>
                <a:sym typeface="Arial"/>
              </a:defRPr>
            </a:pPr>
          </a:p>
          <a:p>
            <a:pPr>
              <a:defRPr>
                <a:solidFill>
                  <a:srgbClr val="FFFFFF"/>
                </a:solidFill>
                <a:latin typeface="Arial"/>
                <a:ea typeface="Arial"/>
                <a:cs typeface="Arial"/>
                <a:sym typeface="Arial"/>
              </a:defRPr>
            </a:pPr>
            <a:r>
              <a:t>There are three types of access modifiers in typescript:</a:t>
            </a:r>
          </a:p>
        </p:txBody>
      </p:sp>
      <p:sp>
        <p:nvSpPr>
          <p:cNvPr id="405" name="Rectangle 3"/>
          <p:cNvSpPr txBox="1"/>
          <p:nvPr/>
        </p:nvSpPr>
        <p:spPr>
          <a:xfrm>
            <a:off x="5996916" y="1932647"/>
            <a:ext cx="3203858"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solidFill>
                  <a:srgbClr val="181717"/>
                </a:solidFill>
                <a:latin typeface="Arial"/>
                <a:ea typeface="Arial"/>
                <a:cs typeface="Arial"/>
                <a:sym typeface="Arial"/>
              </a:defRPr>
            </a:pPr>
            <a:r>
              <a:t>public, private </a:t>
            </a:r>
            <a:r>
              <a:rPr b="0">
                <a:solidFill>
                  <a:srgbClr val="FFFFFF"/>
                </a:solidFill>
              </a:rPr>
              <a:t>and</a:t>
            </a:r>
            <a:r>
              <a:t> protected</a:t>
            </a:r>
          </a:p>
        </p:txBody>
      </p:sp>
      <p:sp>
        <p:nvSpPr>
          <p:cNvPr id="406" name="Rectangle 4"/>
          <p:cNvSpPr txBox="1"/>
          <p:nvPr/>
        </p:nvSpPr>
        <p:spPr>
          <a:xfrm>
            <a:off x="317862" y="2545171"/>
            <a:ext cx="790053"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a:solidFill>
                  <a:srgbClr val="181717"/>
                </a:solidFill>
                <a:latin typeface="Arial"/>
                <a:ea typeface="Arial"/>
                <a:cs typeface="Arial"/>
                <a:sym typeface="Arial"/>
              </a:defRPr>
            </a:lvl1pPr>
          </a:lstStyle>
          <a:p>
            <a:pPr/>
            <a:r>
              <a:t>Public</a:t>
            </a:r>
          </a:p>
        </p:txBody>
      </p:sp>
      <p:sp>
        <p:nvSpPr>
          <p:cNvPr id="407" name="Rectangle 5"/>
          <p:cNvSpPr txBox="1"/>
          <p:nvPr/>
        </p:nvSpPr>
        <p:spPr>
          <a:xfrm>
            <a:off x="317862" y="2914504"/>
            <a:ext cx="11212265"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By default, all members of a class in Typescript are public. All the public members can be accessed anywhere without any restrictions.</a:t>
            </a:r>
          </a:p>
        </p:txBody>
      </p:sp>
      <p:pic>
        <p:nvPicPr>
          <p:cNvPr id="408" name="Picture 7" descr="Picture 7"/>
          <p:cNvPicPr>
            <a:picLocks noChangeAspect="1"/>
          </p:cNvPicPr>
          <p:nvPr/>
        </p:nvPicPr>
        <p:blipFill>
          <a:blip r:embed="rId2">
            <a:extLst/>
          </a:blip>
          <a:stretch>
            <a:fillRect/>
          </a:stretch>
        </p:blipFill>
        <p:spPr>
          <a:xfrm>
            <a:off x="450644" y="4022499"/>
            <a:ext cx="9840698" cy="2400636"/>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Rectangle 1"/>
          <p:cNvSpPr txBox="1"/>
          <p:nvPr/>
        </p:nvSpPr>
        <p:spPr>
          <a:xfrm>
            <a:off x="298266" y="146937"/>
            <a:ext cx="11419118" cy="1539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In the last example, empcode and empname are declared as public. So, they can be accessible outside of the class using an object of the class.</a:t>
            </a:r>
          </a:p>
          <a:p>
            <a:pPr>
              <a:lnSpc>
                <a:spcPct val="150000"/>
              </a:lnSpc>
              <a:defRPr>
                <a:solidFill>
                  <a:srgbClr val="FFFFFF"/>
                </a:solidFill>
                <a:latin typeface="Arial"/>
                <a:ea typeface="Arial"/>
                <a:cs typeface="Arial"/>
                <a:sym typeface="Arial"/>
              </a:defRPr>
            </a:pPr>
            <a:r>
              <a:t>Please notice that there is not any modifier applied before empname, as typescript treats properties and methods as public by default if no modifier is applied to them.</a:t>
            </a:r>
          </a:p>
        </p:txBody>
      </p:sp>
      <p:sp>
        <p:nvSpPr>
          <p:cNvPr id="411" name="Rectangle 2"/>
          <p:cNvSpPr txBox="1"/>
          <p:nvPr/>
        </p:nvSpPr>
        <p:spPr>
          <a:xfrm>
            <a:off x="298266" y="1866215"/>
            <a:ext cx="85378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a:latin typeface="Arial"/>
                <a:ea typeface="Arial"/>
                <a:cs typeface="Arial"/>
                <a:sym typeface="Arial"/>
              </a:defRPr>
            </a:lvl1pPr>
          </a:lstStyle>
          <a:p>
            <a:pPr/>
            <a:r>
              <a:t>private</a:t>
            </a:r>
          </a:p>
        </p:txBody>
      </p:sp>
      <p:sp>
        <p:nvSpPr>
          <p:cNvPr id="412" name="Rectangle 3"/>
          <p:cNvSpPr txBox="1"/>
          <p:nvPr/>
        </p:nvSpPr>
        <p:spPr>
          <a:xfrm>
            <a:off x="298266" y="2187419"/>
            <a:ext cx="11366866"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private access modifier ensures that class members are visible only to that class and are not accessible outside the containing class.</a:t>
            </a:r>
          </a:p>
        </p:txBody>
      </p:sp>
      <p:pic>
        <p:nvPicPr>
          <p:cNvPr id="413" name="Picture 4" descr="Picture 4"/>
          <p:cNvPicPr>
            <a:picLocks noChangeAspect="1"/>
          </p:cNvPicPr>
          <p:nvPr/>
        </p:nvPicPr>
        <p:blipFill>
          <a:blip r:embed="rId2">
            <a:extLst/>
          </a:blip>
          <a:stretch>
            <a:fillRect/>
          </a:stretch>
        </p:blipFill>
        <p:spPr>
          <a:xfrm>
            <a:off x="326564" y="3179823"/>
            <a:ext cx="9840699" cy="2457794"/>
          </a:xfrm>
          <a:prstGeom prst="rect">
            <a:avLst/>
          </a:prstGeom>
          <a:ln w="12700">
            <a:miter lim="400000"/>
          </a:ln>
        </p:spPr>
      </p:pic>
      <p:sp>
        <p:nvSpPr>
          <p:cNvPr id="414" name="Rectangle 5"/>
          <p:cNvSpPr txBox="1"/>
          <p:nvPr/>
        </p:nvSpPr>
        <p:spPr>
          <a:xfrm>
            <a:off x="278673" y="5656955"/>
            <a:ext cx="11464838"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we have marked the member empcode as private. Hence, when we create an object emp and try to access the emp.Empcode member, it will give an error.</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Rectangle 1"/>
          <p:cNvSpPr txBox="1"/>
          <p:nvPr/>
        </p:nvSpPr>
        <p:spPr>
          <a:xfrm>
            <a:off x="350712" y="207221"/>
            <a:ext cx="1145677"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a:solidFill>
                  <a:srgbClr val="181717"/>
                </a:solidFill>
                <a:latin typeface="Arial"/>
                <a:ea typeface="Arial"/>
                <a:cs typeface="Arial"/>
                <a:sym typeface="Arial"/>
              </a:defRPr>
            </a:lvl1pPr>
          </a:lstStyle>
          <a:p>
            <a:pPr/>
            <a:r>
              <a:t>protected</a:t>
            </a:r>
          </a:p>
        </p:txBody>
      </p:sp>
      <p:sp>
        <p:nvSpPr>
          <p:cNvPr id="417" name="Rectangle 2"/>
          <p:cNvSpPr txBox="1"/>
          <p:nvPr/>
        </p:nvSpPr>
        <p:spPr>
          <a:xfrm>
            <a:off x="350711" y="539154"/>
            <a:ext cx="11595273"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protected access modifier is similar to the private access modifier, except that protected members can be accessed using their deriving classes.</a:t>
            </a:r>
          </a:p>
        </p:txBody>
      </p:sp>
      <p:pic>
        <p:nvPicPr>
          <p:cNvPr id="418" name="Picture 3" descr="Picture 3"/>
          <p:cNvPicPr>
            <a:picLocks noChangeAspect="1"/>
          </p:cNvPicPr>
          <p:nvPr/>
        </p:nvPicPr>
        <p:blipFill>
          <a:blip r:embed="rId2">
            <a:extLst/>
          </a:blip>
          <a:stretch>
            <a:fillRect/>
          </a:stretch>
        </p:blipFill>
        <p:spPr>
          <a:xfrm>
            <a:off x="394874" y="1580111"/>
            <a:ext cx="9408419" cy="491866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itle 2"/>
          <p:cNvSpPr txBox="1"/>
          <p:nvPr>
            <p:ph type="title"/>
          </p:nvPr>
        </p:nvSpPr>
        <p:spPr>
          <a:xfrm>
            <a:off x="611544" y="2821251"/>
            <a:ext cx="10058401" cy="1059737"/>
          </a:xfrm>
          <a:prstGeom prst="rect">
            <a:avLst/>
          </a:prstGeom>
        </p:spPr>
        <p:txBody>
          <a:bodyPr/>
          <a:lstStyle/>
          <a:p>
            <a:pPr defTabSz="182880">
              <a:lnSpc>
                <a:spcPct val="150000"/>
              </a:lnSpc>
              <a:defRPr b="1" sz="1280">
                <a:solidFill>
                  <a:srgbClr val="000000"/>
                </a:solidFill>
                <a:latin typeface="+mj-lt"/>
                <a:ea typeface="+mj-ea"/>
                <a:cs typeface="+mj-cs"/>
                <a:sym typeface="Helvetica"/>
              </a:defRPr>
            </a:pPr>
            <a:r>
              <a:t>Setup Development Environment</a:t>
            </a:r>
            <a:br/>
            <a:r>
              <a:rPr b="0" cap="none" sz="720">
                <a:solidFill>
                  <a:srgbClr val="FFFFFF"/>
                </a:solidFill>
                <a:latin typeface="Arial"/>
                <a:ea typeface="Arial"/>
                <a:cs typeface="Arial"/>
                <a:sym typeface="Arial"/>
              </a:rPr>
              <a:t>Install typescript using </a:t>
            </a:r>
            <a:r>
              <a:rPr b="0" cap="none" sz="720" u="sng">
                <a:solidFill>
                  <a:srgbClr val="0D2E46"/>
                </a:solidFill>
                <a:uFill>
                  <a:solidFill>
                    <a:srgbClr val="0D2E46"/>
                  </a:solidFill>
                </a:uFill>
                <a:latin typeface="Arial"/>
                <a:ea typeface="Arial"/>
                <a:cs typeface="Arial"/>
                <a:sym typeface="Arial"/>
                <a:hlinkClick r:id="rId2" invalidUrl="" action="" tgtFrame="" tooltip="" history="1" highlightClick="0" endSnd="0"/>
              </a:rPr>
              <a:t>node.Js package manager</a:t>
            </a:r>
            <a:r>
              <a:rPr b="0" cap="none" sz="720">
                <a:solidFill>
                  <a:srgbClr val="FFFFFF"/>
                </a:solidFill>
                <a:latin typeface="Arial"/>
                <a:ea typeface="Arial"/>
                <a:cs typeface="Arial"/>
                <a:sym typeface="Arial"/>
              </a:rPr>
              <a:t> (npm).</a:t>
            </a:r>
            <a:br>
              <a:rPr b="0" cap="none" sz="720">
                <a:solidFill>
                  <a:srgbClr val="FFFFFF"/>
                </a:solidFill>
                <a:latin typeface="Arial"/>
                <a:ea typeface="Arial"/>
                <a:cs typeface="Arial"/>
                <a:sym typeface="Arial"/>
              </a:rPr>
            </a:br>
            <a:r>
              <a:rPr b="0" cap="none" sz="720">
                <a:solidFill>
                  <a:srgbClr val="FFFFFF"/>
                </a:solidFill>
                <a:latin typeface="Arial"/>
                <a:ea typeface="Arial"/>
                <a:cs typeface="Arial"/>
                <a:sym typeface="Arial"/>
              </a:rPr>
              <a:t>Install the typescript plug-in in your IDE (integrated development environment).</a:t>
            </a:r>
            <a:br>
              <a:rPr b="0" cap="none" sz="720">
                <a:solidFill>
                  <a:srgbClr val="FFFFFF"/>
                </a:solidFill>
                <a:latin typeface="Arial"/>
                <a:ea typeface="Arial"/>
                <a:cs typeface="Arial"/>
                <a:sym typeface="Arial"/>
              </a:rPr>
            </a:br>
            <a:br>
              <a:rPr b="0" cap="none" sz="720">
                <a:solidFill>
                  <a:srgbClr val="FFFFFF"/>
                </a:solidFill>
                <a:latin typeface="Arial"/>
                <a:ea typeface="Arial"/>
                <a:cs typeface="Arial"/>
                <a:sym typeface="Arial"/>
              </a:rPr>
            </a:br>
            <a:br>
              <a:rPr b="0" cap="none" sz="720">
                <a:solidFill>
                  <a:srgbClr val="FFFFFF"/>
                </a:solidFill>
                <a:latin typeface="Arial"/>
                <a:ea typeface="Arial"/>
                <a:cs typeface="Arial"/>
                <a:sym typeface="Arial"/>
              </a:rPr>
            </a:br>
            <a:br>
              <a:rPr b="0" cap="none" sz="720">
                <a:solidFill>
                  <a:srgbClr val="FFFFFF"/>
                </a:solidFill>
                <a:latin typeface="Arial"/>
                <a:ea typeface="Arial"/>
                <a:cs typeface="Arial"/>
                <a:sym typeface="Arial"/>
              </a:rPr>
            </a:br>
            <a:r>
              <a:t>Typescript Playground</a:t>
            </a:r>
            <a:br/>
            <a:r>
              <a:rPr b="0" cap="none" sz="720">
                <a:solidFill>
                  <a:srgbClr val="FFFFFF"/>
                </a:solidFill>
                <a:latin typeface="Arial"/>
                <a:ea typeface="Arial"/>
                <a:cs typeface="Arial"/>
                <a:sym typeface="Arial"/>
              </a:rPr>
              <a:t>Typescript provides an online playground </a:t>
            </a:r>
            <a:r>
              <a:rPr b="0" cap="none" sz="720" u="sng">
                <a:solidFill>
                  <a:srgbClr val="0D2E46"/>
                </a:solidFill>
                <a:uFill>
                  <a:solidFill>
                    <a:srgbClr val="0D2E46"/>
                  </a:solidFill>
                </a:uFill>
                <a:latin typeface="Arial"/>
                <a:ea typeface="Arial"/>
                <a:cs typeface="Arial"/>
                <a:sym typeface="Arial"/>
                <a:hlinkClick r:id="rId3" invalidUrl="" action="" tgtFrame="" tooltip="" history="1" highlightClick="0" endSnd="0"/>
              </a:rPr>
              <a:t>https://www.Typescriptlang.Org/play</a:t>
            </a:r>
            <a:r>
              <a:rPr b="0" cap="none" sz="720">
                <a:solidFill>
                  <a:srgbClr val="FFFFFF"/>
                </a:solidFill>
                <a:latin typeface="Arial"/>
                <a:ea typeface="Arial"/>
                <a:cs typeface="Arial"/>
                <a:sym typeface="Arial"/>
              </a:rPr>
              <a:t> to write and test your code on the fly without the need to download or install anything.</a:t>
            </a:r>
          </a:p>
        </p:txBody>
      </p:sp>
      <p:sp>
        <p:nvSpPr>
          <p:cNvPr id="177" name="Text Placeholder 3"/>
          <p:cNvSpPr txBox="1"/>
          <p:nvPr>
            <p:ph type="body" sz="quarter" idx="1"/>
          </p:nvPr>
        </p:nvSpPr>
        <p:spPr>
          <a:xfrm>
            <a:off x="548043" y="3888051"/>
            <a:ext cx="8535990" cy="1059737"/>
          </a:xfrm>
          <a:prstGeom prst="rect">
            <a:avLst/>
          </a:prstGeom>
        </p:spPr>
        <p:txBody>
          <a:bodyPr/>
          <a:lstStyle/>
          <a:p>
            <a:pPr marL="342900" indent="-342900">
              <a:buClr>
                <a:srgbClr val="FFFFFF"/>
              </a:buClr>
              <a:buSzPct val="80000"/>
              <a:buChar char="➢"/>
              <a:defRPr sz="1600">
                <a:solidFill>
                  <a:srgbClr val="FFFFFF"/>
                </a:solidFill>
                <a:latin typeface="Arial"/>
                <a:ea typeface="Arial"/>
                <a:cs typeface="Arial"/>
                <a:sym typeface="Arial"/>
              </a:defRPr>
            </a:pPr>
            <a:r>
              <a:t>npm install -g typescript</a:t>
            </a:r>
          </a:p>
          <a:p>
            <a:pPr marL="342900" indent="-342900">
              <a:buClr>
                <a:srgbClr val="FFFFFF"/>
              </a:buClr>
              <a:buSzPct val="80000"/>
              <a:buChar char="➢"/>
              <a:defRPr sz="1600">
                <a:solidFill>
                  <a:srgbClr val="FFFFFF"/>
                </a:solidFill>
                <a:latin typeface="Arial"/>
                <a:ea typeface="Arial"/>
                <a:cs typeface="Arial"/>
                <a:sym typeface="Arial"/>
              </a:defRPr>
            </a:pPr>
            <a:r>
              <a:t>tsc -v</a:t>
            </a:r>
            <a:br/>
            <a:r>
              <a:t>Version blah.blah.blah</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Rectangle 1"/>
          <p:cNvSpPr txBox="1"/>
          <p:nvPr/>
        </p:nvSpPr>
        <p:spPr>
          <a:xfrm>
            <a:off x="439032" y="488912"/>
            <a:ext cx="5929111" cy="51491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defRPr sz="2000">
                <a:solidFill>
                  <a:srgbClr val="FFFFFF"/>
                </a:solidFill>
                <a:latin typeface="Arial"/>
                <a:ea typeface="Arial"/>
                <a:cs typeface="Arial"/>
                <a:sym typeface="Arial"/>
              </a:defRPr>
            </a:pPr>
            <a:r>
              <a:t>In the last example, we have a class employee with two members, public empname and protected property empcode. We create a subclass salesemployee that extends from the parent class employee. If we try to access the protected member from outside the class, as emp.Empcode, we get the following compilation error:</a:t>
            </a:r>
          </a:p>
          <a:p>
            <a:pPr algn="just">
              <a:lnSpc>
                <a:spcPct val="150000"/>
              </a:lnSpc>
              <a:defRPr sz="2000">
                <a:solidFill>
                  <a:srgbClr val="FFFFFF"/>
                </a:solidFill>
                <a:latin typeface="Arial"/>
                <a:ea typeface="Arial"/>
                <a:cs typeface="Arial"/>
                <a:sym typeface="Arial"/>
              </a:defRPr>
            </a:pPr>
            <a:r>
              <a:t>Error ts2445: property 'empcode' is protected and only accessible within class 'employee' and its subclasses.</a:t>
            </a:r>
          </a:p>
          <a:p>
            <a:pPr algn="just">
              <a:lnSpc>
                <a:spcPct val="150000"/>
              </a:lnSpc>
              <a:defRPr sz="2000">
                <a:solidFill>
                  <a:srgbClr val="FFFFFF"/>
                </a:solidFill>
                <a:latin typeface="Arial"/>
                <a:ea typeface="Arial"/>
                <a:cs typeface="Arial"/>
                <a:sym typeface="Arial"/>
              </a:defRPr>
            </a:pPr>
            <a:r>
              <a:t>In addition to the access modifiers, typescript provides two more keywords: </a:t>
            </a:r>
            <a:r>
              <a:rPr b="1">
                <a:solidFill>
                  <a:srgbClr val="000000"/>
                </a:solidFill>
              </a:rPr>
              <a:t>read-only</a:t>
            </a:r>
            <a:r>
              <a:t> and </a:t>
            </a:r>
            <a:r>
              <a:rPr b="1">
                <a:solidFill>
                  <a:srgbClr val="000000"/>
                </a:solidFill>
              </a:rPr>
              <a:t>static</a:t>
            </a:r>
            <a:r>
              <a:t>.</a:t>
            </a:r>
          </a:p>
        </p:txBody>
      </p:sp>
      <p:pic>
        <p:nvPicPr>
          <p:cNvPr id="421" name="Picture 3" descr="Picture 3"/>
          <p:cNvPicPr>
            <a:picLocks noChangeAspect="1"/>
          </p:cNvPicPr>
          <p:nvPr/>
        </p:nvPicPr>
        <p:blipFill>
          <a:blip r:embed="rId2">
            <a:extLst/>
          </a:blip>
          <a:stretch>
            <a:fillRect/>
          </a:stretch>
        </p:blipFill>
        <p:spPr>
          <a:xfrm>
            <a:off x="6653347" y="1848393"/>
            <a:ext cx="5213533" cy="3626105"/>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Rectangle 1"/>
          <p:cNvSpPr txBox="1"/>
          <p:nvPr/>
        </p:nvSpPr>
        <p:spPr>
          <a:xfrm>
            <a:off x="423542" y="246407"/>
            <a:ext cx="5260143"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READONLY</a:t>
            </a:r>
          </a:p>
        </p:txBody>
      </p:sp>
      <p:sp>
        <p:nvSpPr>
          <p:cNvPr id="424" name="Rectangle 2"/>
          <p:cNvSpPr txBox="1"/>
          <p:nvPr/>
        </p:nvSpPr>
        <p:spPr>
          <a:xfrm>
            <a:off x="423542" y="831183"/>
            <a:ext cx="11293842" cy="19359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Typescript introduced the keyword read-only, which makes a property as read-only in the class, type or interface.</a:t>
            </a:r>
          </a:p>
          <a:p>
            <a:pPr>
              <a:lnSpc>
                <a:spcPct val="150000"/>
              </a:lnSpc>
              <a:defRPr>
                <a:solidFill>
                  <a:srgbClr val="FFFFFF"/>
                </a:solidFill>
                <a:latin typeface="Arial"/>
                <a:ea typeface="Arial"/>
                <a:cs typeface="Arial"/>
                <a:sym typeface="Arial"/>
              </a:defRPr>
            </a:pPr>
            <a:r>
              <a:t>Prefix read-only is used to make a property as read-only. Read-only members can be accessed outside the class, but their value cannot be changed. Since read-only members cannot be changed outside the class, they either need to be initialized at declaration or initialized inside the class constructor.</a:t>
            </a:r>
          </a:p>
        </p:txBody>
      </p:sp>
      <p:pic>
        <p:nvPicPr>
          <p:cNvPr id="425" name="Picture 3" descr="Picture 3"/>
          <p:cNvPicPr>
            <a:picLocks noChangeAspect="1"/>
          </p:cNvPicPr>
          <p:nvPr/>
        </p:nvPicPr>
        <p:blipFill>
          <a:blip r:embed="rId2">
            <a:extLst/>
          </a:blip>
          <a:stretch>
            <a:fillRect/>
          </a:stretch>
        </p:blipFill>
        <p:spPr>
          <a:xfrm>
            <a:off x="475019" y="3001007"/>
            <a:ext cx="9831173" cy="3267533"/>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Rectangle 1"/>
          <p:cNvSpPr txBox="1"/>
          <p:nvPr/>
        </p:nvSpPr>
        <p:spPr>
          <a:xfrm>
            <a:off x="298271" y="111599"/>
            <a:ext cx="11562808" cy="19359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In the last example, we have the employee class with two properties- empname and empcode. Since empcode is read only, it can be initialized at the time of declaration or in the constructor.</a:t>
            </a:r>
          </a:p>
          <a:p>
            <a:pPr>
              <a:lnSpc>
                <a:spcPct val="150000"/>
              </a:lnSpc>
              <a:defRPr>
                <a:solidFill>
                  <a:srgbClr val="FFFFFF"/>
                </a:solidFill>
                <a:latin typeface="Arial"/>
                <a:ea typeface="Arial"/>
                <a:cs typeface="Arial"/>
                <a:sym typeface="Arial"/>
              </a:defRPr>
            </a:pPr>
            <a:r>
              <a:t>If we try to change the value of empcode after the object has been initialized, the compiler shows the following compilation error:</a:t>
            </a:r>
          </a:p>
          <a:p>
            <a:pPr>
              <a:lnSpc>
                <a:spcPct val="150000"/>
              </a:lnSpc>
              <a:defRPr>
                <a:solidFill>
                  <a:srgbClr val="FFFFFF"/>
                </a:solidFill>
                <a:latin typeface="Arial"/>
                <a:ea typeface="Arial"/>
                <a:cs typeface="Arial"/>
                <a:sym typeface="Arial"/>
              </a:defRPr>
            </a:pPr>
            <a:r>
              <a:t>Error TS2540: cannot assign to empcode' because it is a constant or a read-only property.</a:t>
            </a:r>
          </a:p>
        </p:txBody>
      </p:sp>
      <p:sp>
        <p:nvSpPr>
          <p:cNvPr id="428" name="Rectangle 2"/>
          <p:cNvSpPr txBox="1"/>
          <p:nvPr/>
        </p:nvSpPr>
        <p:spPr>
          <a:xfrm>
            <a:off x="298271" y="2230128"/>
            <a:ext cx="8577945"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a:solidFill>
                  <a:srgbClr val="181717"/>
                </a:solidFill>
                <a:latin typeface="Arial"/>
                <a:ea typeface="Arial"/>
                <a:cs typeface="Arial"/>
                <a:sym typeface="Arial"/>
              </a:defRPr>
            </a:lvl1pPr>
          </a:lstStyle>
          <a:p>
            <a:pPr/>
            <a:r>
              <a:t>An interface can also have read-only member properties.</a:t>
            </a:r>
          </a:p>
        </p:txBody>
      </p:sp>
      <p:pic>
        <p:nvPicPr>
          <p:cNvPr id="429" name="Picture 3" descr="Picture 3"/>
          <p:cNvPicPr>
            <a:picLocks noChangeAspect="1"/>
          </p:cNvPicPr>
          <p:nvPr/>
        </p:nvPicPr>
        <p:blipFill>
          <a:blip r:embed="rId2">
            <a:extLst/>
          </a:blip>
          <a:stretch>
            <a:fillRect/>
          </a:stretch>
        </p:blipFill>
        <p:spPr>
          <a:xfrm>
            <a:off x="350517" y="2805534"/>
            <a:ext cx="9283340" cy="2872343"/>
          </a:xfrm>
          <a:prstGeom prst="rect">
            <a:avLst/>
          </a:prstGeom>
          <a:ln w="12700">
            <a:miter lim="400000"/>
          </a:ln>
        </p:spPr>
      </p:pic>
      <p:sp>
        <p:nvSpPr>
          <p:cNvPr id="430" name="Rectangle 4"/>
          <p:cNvSpPr txBox="1"/>
          <p:nvPr/>
        </p:nvSpPr>
        <p:spPr>
          <a:xfrm>
            <a:off x="311329" y="5690939"/>
            <a:ext cx="11504025"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As you can see above, empcode is read-only, so we can assign a value at the time of creating an object but not after wards.</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Rectangle 1"/>
          <p:cNvSpPr txBox="1"/>
          <p:nvPr/>
        </p:nvSpPr>
        <p:spPr>
          <a:xfrm>
            <a:off x="272142" y="179757"/>
            <a:ext cx="10001796"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same way you can use read-only&lt;t&gt; to create a read-only type, as shown below.</a:t>
            </a:r>
          </a:p>
        </p:txBody>
      </p:sp>
      <p:pic>
        <p:nvPicPr>
          <p:cNvPr id="433" name="Picture 2" descr="Picture 2"/>
          <p:cNvPicPr>
            <a:picLocks noChangeAspect="1"/>
          </p:cNvPicPr>
          <p:nvPr/>
        </p:nvPicPr>
        <p:blipFill>
          <a:blip r:embed="rId2">
            <a:extLst/>
          </a:blip>
          <a:stretch>
            <a:fillRect/>
          </a:stretch>
        </p:blipFill>
        <p:spPr>
          <a:xfrm>
            <a:off x="318808" y="749680"/>
            <a:ext cx="9869277" cy="4953692"/>
          </a:xfrm>
          <a:prstGeom prst="rect">
            <a:avLst/>
          </a:prstGeom>
          <a:ln w="12700">
            <a:miter lim="400000"/>
          </a:ln>
        </p:spPr>
      </p:pic>
      <p:sp>
        <p:nvSpPr>
          <p:cNvPr id="434" name="Rectangle 3"/>
          <p:cNvSpPr txBox="1"/>
          <p:nvPr/>
        </p:nvSpPr>
        <p:spPr>
          <a:xfrm>
            <a:off x="272142" y="5716432"/>
            <a:ext cx="11588934"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emp1 is declared as read-only&lt;iemployee&gt; and so values cannot be changed once initialized.</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Rectangle 1"/>
          <p:cNvSpPr txBox="1"/>
          <p:nvPr/>
        </p:nvSpPr>
        <p:spPr>
          <a:xfrm>
            <a:off x="536825" y="1284905"/>
            <a:ext cx="4424523"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STATIC</a:t>
            </a:r>
          </a:p>
        </p:txBody>
      </p:sp>
      <p:sp>
        <p:nvSpPr>
          <p:cNvPr id="437" name="Rectangle 2"/>
          <p:cNvSpPr txBox="1"/>
          <p:nvPr/>
        </p:nvSpPr>
        <p:spPr>
          <a:xfrm>
            <a:off x="592181" y="1869681"/>
            <a:ext cx="11406055" cy="1539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ES6 includes static members and so does typescript. The static members of a class are accessed using the class name and dot notation, without creating an object e.g. &lt;Classname&gt;.&lt;Staticmember&gt;.</a:t>
            </a:r>
          </a:p>
          <a:p>
            <a:pPr>
              <a:lnSpc>
                <a:spcPct val="150000"/>
              </a:lnSpc>
              <a:defRPr>
                <a:solidFill>
                  <a:srgbClr val="FFFFFF"/>
                </a:solidFill>
                <a:latin typeface="Arial"/>
                <a:ea typeface="Arial"/>
                <a:cs typeface="Arial"/>
                <a:sym typeface="Arial"/>
              </a:defRPr>
            </a:pPr>
            <a:r>
              <a:t>The static members can be defined by using the keyword static. Consider the following example of a class with static property.</a:t>
            </a:r>
          </a:p>
        </p:txBody>
      </p:sp>
      <p:pic>
        <p:nvPicPr>
          <p:cNvPr id="438" name="Picture 3" descr="Picture 3"/>
          <p:cNvPicPr>
            <a:picLocks noChangeAspect="1"/>
          </p:cNvPicPr>
          <p:nvPr/>
        </p:nvPicPr>
        <p:blipFill>
          <a:blip r:embed="rId2">
            <a:extLst/>
          </a:blip>
          <a:stretch>
            <a:fillRect/>
          </a:stretch>
        </p:blipFill>
        <p:spPr>
          <a:xfrm>
            <a:off x="641300" y="3709756"/>
            <a:ext cx="9812119" cy="1371792"/>
          </a:xfrm>
          <a:prstGeom prst="rect">
            <a:avLst/>
          </a:prstGeom>
          <a:ln w="12700">
            <a:miter lim="400000"/>
          </a:ln>
        </p:spPr>
      </p:pic>
      <p:sp>
        <p:nvSpPr>
          <p:cNvPr id="439" name="Rectangle 4"/>
          <p:cNvSpPr txBox="1"/>
          <p:nvPr/>
        </p:nvSpPr>
        <p:spPr>
          <a:xfrm>
            <a:off x="592181" y="5128497"/>
            <a:ext cx="1134074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above circle class includes a static property pi. This can be accessed using circle.Pi.</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Rectangle 1"/>
          <p:cNvSpPr txBox="1"/>
          <p:nvPr/>
        </p:nvSpPr>
        <p:spPr>
          <a:xfrm>
            <a:off x="566056" y="1113745"/>
            <a:ext cx="10570029"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following example defines a class with static property and method and how to access it.</a:t>
            </a:r>
          </a:p>
        </p:txBody>
      </p:sp>
      <p:pic>
        <p:nvPicPr>
          <p:cNvPr id="442" name="Picture 2" descr="Picture 2"/>
          <p:cNvPicPr>
            <a:picLocks noChangeAspect="1"/>
          </p:cNvPicPr>
          <p:nvPr/>
        </p:nvPicPr>
        <p:blipFill>
          <a:blip r:embed="rId2">
            <a:extLst/>
          </a:blip>
          <a:stretch>
            <a:fillRect/>
          </a:stretch>
        </p:blipFill>
        <p:spPr>
          <a:xfrm>
            <a:off x="620480" y="1736617"/>
            <a:ext cx="9840698" cy="2705479"/>
          </a:xfrm>
          <a:prstGeom prst="rect">
            <a:avLst/>
          </a:prstGeom>
          <a:ln w="12700">
            <a:miter lim="400000"/>
          </a:ln>
        </p:spPr>
      </p:pic>
      <p:sp>
        <p:nvSpPr>
          <p:cNvPr id="443" name="Rectangle 3"/>
          <p:cNvSpPr txBox="1"/>
          <p:nvPr/>
        </p:nvSpPr>
        <p:spPr>
          <a:xfrm>
            <a:off x="611777" y="4520476"/>
            <a:ext cx="11210110"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above circle class includes a static property and a static method. Inside the static method calculatearea, the static property can be accessed using this keyword or using the class name circle.Pi.</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Rectangle 1"/>
          <p:cNvSpPr txBox="1"/>
          <p:nvPr/>
        </p:nvSpPr>
        <p:spPr>
          <a:xfrm>
            <a:off x="546463" y="1192125"/>
            <a:ext cx="991688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Now, consider the following example with static and non-static members.</a:t>
            </a:r>
          </a:p>
        </p:txBody>
      </p:sp>
      <p:pic>
        <p:nvPicPr>
          <p:cNvPr id="446" name="Picture 2" descr="Picture 2"/>
          <p:cNvPicPr>
            <a:picLocks noChangeAspect="1"/>
          </p:cNvPicPr>
          <p:nvPr/>
        </p:nvPicPr>
        <p:blipFill>
          <a:blip r:embed="rId2">
            <a:extLst/>
          </a:blip>
          <a:stretch>
            <a:fillRect/>
          </a:stretch>
        </p:blipFill>
        <p:spPr>
          <a:xfrm>
            <a:off x="603610" y="1797319"/>
            <a:ext cx="9802594" cy="2610215"/>
          </a:xfrm>
          <a:prstGeom prst="rect">
            <a:avLst/>
          </a:prstGeom>
          <a:ln w="12700">
            <a:miter lim="400000"/>
          </a:ln>
        </p:spPr>
      </p:pic>
      <p:sp>
        <p:nvSpPr>
          <p:cNvPr id="447" name="Rectangle 3"/>
          <p:cNvSpPr txBox="1"/>
          <p:nvPr/>
        </p:nvSpPr>
        <p:spPr>
          <a:xfrm>
            <a:off x="546464" y="4505931"/>
            <a:ext cx="11197044" cy="7469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As you can see, static and non-static fields with the same name can exists without any error. The static field will be accessed using dot notation and the non-static field can be accessed using an object.</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Rectangle 1"/>
          <p:cNvSpPr txBox="1"/>
          <p:nvPr/>
        </p:nvSpPr>
        <p:spPr>
          <a:xfrm>
            <a:off x="329644" y="207219"/>
            <a:ext cx="4777940"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MODULE</a:t>
            </a:r>
          </a:p>
        </p:txBody>
      </p:sp>
      <p:sp>
        <p:nvSpPr>
          <p:cNvPr id="450" name="Rectangle 2"/>
          <p:cNvSpPr txBox="1"/>
          <p:nvPr/>
        </p:nvSpPr>
        <p:spPr>
          <a:xfrm>
            <a:off x="383175" y="791995"/>
            <a:ext cx="11040293"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typescript code we write is in the global scope by default. If we have multiple files in a project, the variables, functions, etc. Written in one file are accessible in all the other files.</a:t>
            </a:r>
          </a:p>
        </p:txBody>
      </p:sp>
      <p:sp>
        <p:nvSpPr>
          <p:cNvPr id="451" name="Rectangle 3"/>
          <p:cNvSpPr txBox="1"/>
          <p:nvPr/>
        </p:nvSpPr>
        <p:spPr>
          <a:xfrm>
            <a:off x="383176" y="1664029"/>
            <a:ext cx="957072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latin typeface="Arial"/>
                <a:ea typeface="Arial"/>
                <a:cs typeface="Arial"/>
                <a:sym typeface="Arial"/>
              </a:defRPr>
            </a:lvl1pPr>
          </a:lstStyle>
          <a:p>
            <a:pPr/>
            <a:r>
              <a:t>For example, consider the following Typescript files: file1.ts and file2.ts</a:t>
            </a:r>
          </a:p>
        </p:txBody>
      </p:sp>
      <p:pic>
        <p:nvPicPr>
          <p:cNvPr id="452" name="Picture 4" descr="Picture 4"/>
          <p:cNvPicPr>
            <a:picLocks noChangeAspect="1"/>
          </p:cNvPicPr>
          <p:nvPr/>
        </p:nvPicPr>
        <p:blipFill>
          <a:blip r:embed="rId2">
            <a:extLst/>
          </a:blip>
          <a:stretch>
            <a:fillRect/>
          </a:stretch>
        </p:blipFill>
        <p:spPr>
          <a:xfrm>
            <a:off x="422769" y="2248804"/>
            <a:ext cx="9831173" cy="990738"/>
          </a:xfrm>
          <a:prstGeom prst="rect">
            <a:avLst/>
          </a:prstGeom>
          <a:ln w="12700">
            <a:miter lim="400000"/>
          </a:ln>
        </p:spPr>
      </p:pic>
      <p:pic>
        <p:nvPicPr>
          <p:cNvPr id="453" name="Picture 5" descr="Picture 5"/>
          <p:cNvPicPr>
            <a:picLocks noChangeAspect="1"/>
          </p:cNvPicPr>
          <p:nvPr/>
        </p:nvPicPr>
        <p:blipFill>
          <a:blip r:embed="rId3">
            <a:extLst/>
          </a:blip>
          <a:stretch>
            <a:fillRect/>
          </a:stretch>
        </p:blipFill>
        <p:spPr>
          <a:xfrm>
            <a:off x="422769" y="3367782"/>
            <a:ext cx="9831173" cy="1371569"/>
          </a:xfrm>
          <a:prstGeom prst="rect">
            <a:avLst/>
          </a:prstGeom>
          <a:ln w="12700">
            <a:miter lim="400000"/>
          </a:ln>
        </p:spPr>
      </p:pic>
      <p:sp>
        <p:nvSpPr>
          <p:cNvPr id="454" name="Rectangle 7"/>
          <p:cNvSpPr txBox="1"/>
          <p:nvPr/>
        </p:nvSpPr>
        <p:spPr>
          <a:xfrm>
            <a:off x="383175" y="4789213"/>
            <a:ext cx="10609220" cy="1539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In file1.Ts, we used the keyword export before the variable. Now, accessing a variable in file2.Ts will give an error. This is because greeting is no longer in the global scope. In order to access greeting in file2.Ts, we must import the file1 module into file2 using the import keyword.</a:t>
            </a:r>
          </a:p>
          <a:p>
            <a:pPr>
              <a:lnSpc>
                <a:spcPct val="150000"/>
              </a:lnSpc>
              <a:defRPr>
                <a:solidFill>
                  <a:srgbClr val="FFFFFF"/>
                </a:solidFill>
                <a:latin typeface="Arial"/>
                <a:ea typeface="Arial"/>
                <a:cs typeface="Arial"/>
                <a:sym typeface="Arial"/>
              </a:defRPr>
            </a:pPr>
            <a:r>
              <a:t>Let's learn </a:t>
            </a:r>
            <a:r>
              <a:rPr b="1">
                <a:solidFill>
                  <a:srgbClr val="000000"/>
                </a:solidFill>
              </a:rPr>
              <a:t>export</a:t>
            </a:r>
            <a:r>
              <a:t> and </a:t>
            </a:r>
            <a:r>
              <a:rPr b="1">
                <a:solidFill>
                  <a:srgbClr val="000000"/>
                </a:solidFill>
              </a:rPr>
              <a:t>import</a:t>
            </a:r>
            <a:r>
              <a:t> in detail.</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Rectangle 1"/>
          <p:cNvSpPr txBox="1"/>
          <p:nvPr/>
        </p:nvSpPr>
        <p:spPr>
          <a:xfrm>
            <a:off x="290921" y="141904"/>
            <a:ext cx="1391207"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latin typeface="+mj-lt"/>
                <a:ea typeface="+mj-ea"/>
                <a:cs typeface="+mj-cs"/>
                <a:sym typeface="Helvetica"/>
              </a:defRPr>
            </a:lvl1pPr>
          </a:lstStyle>
          <a:p>
            <a:pPr/>
            <a:r>
              <a:t>Export</a:t>
            </a:r>
          </a:p>
        </p:txBody>
      </p:sp>
      <p:sp>
        <p:nvSpPr>
          <p:cNvPr id="457" name="Rectangle 2"/>
          <p:cNvSpPr txBox="1"/>
          <p:nvPr/>
        </p:nvSpPr>
        <p:spPr>
          <a:xfrm>
            <a:off x="290921" y="654834"/>
            <a:ext cx="11530966"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A module can be defined in a separate </a:t>
            </a:r>
            <a:r>
              <a:rPr>
                <a:solidFill>
                  <a:srgbClr val="000000"/>
                </a:solidFill>
              </a:rPr>
              <a:t>.ts </a:t>
            </a:r>
            <a:r>
              <a:t>file which can contain functions, variables, interfaces and classes. Use the prefix export with all the definitions you want to include in a module and want to access from other modules.</a:t>
            </a:r>
          </a:p>
        </p:txBody>
      </p:sp>
      <p:pic>
        <p:nvPicPr>
          <p:cNvPr id="458" name="Picture 3" descr="Picture 3"/>
          <p:cNvPicPr>
            <a:picLocks noChangeAspect="1"/>
          </p:cNvPicPr>
          <p:nvPr/>
        </p:nvPicPr>
        <p:blipFill>
          <a:blip r:embed="rId2">
            <a:extLst/>
          </a:blip>
          <a:stretch>
            <a:fillRect/>
          </a:stretch>
        </p:blipFill>
        <p:spPr>
          <a:xfrm>
            <a:off x="336644" y="1624181"/>
            <a:ext cx="7964804" cy="2783069"/>
          </a:xfrm>
          <a:prstGeom prst="rect">
            <a:avLst/>
          </a:prstGeom>
          <a:ln w="12700">
            <a:miter lim="400000"/>
          </a:ln>
        </p:spPr>
      </p:pic>
      <p:sp>
        <p:nvSpPr>
          <p:cNvPr id="459" name="Rectangle 4"/>
          <p:cNvSpPr txBox="1"/>
          <p:nvPr/>
        </p:nvSpPr>
        <p:spPr>
          <a:xfrm>
            <a:off x="290921" y="4452317"/>
            <a:ext cx="11530966" cy="19359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employee.Ts is a module which contains two variables and a class definition. The age variable and the employee class are prefixed with the export keyword, whereas companyname variable is not. Thus, employee.Ts is a module which exports the age variable and the employee class to be used in other modules by importing the employee module using the import keyword. The companyname variable cannot be accessed outside this employee module, as it is not exported.</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Rectangle 1"/>
          <p:cNvSpPr txBox="1"/>
          <p:nvPr/>
        </p:nvSpPr>
        <p:spPr>
          <a:xfrm>
            <a:off x="369016" y="194156"/>
            <a:ext cx="1684498"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IMPORT</a:t>
            </a:r>
          </a:p>
        </p:txBody>
      </p:sp>
      <p:sp>
        <p:nvSpPr>
          <p:cNvPr id="462" name="Rectangle 3"/>
          <p:cNvSpPr txBox="1"/>
          <p:nvPr/>
        </p:nvSpPr>
        <p:spPr>
          <a:xfrm>
            <a:off x="369015" y="778932"/>
            <a:ext cx="1131571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A module can be used in another module using an import statement.</a:t>
            </a:r>
          </a:p>
        </p:txBody>
      </p:sp>
      <p:sp>
        <p:nvSpPr>
          <p:cNvPr id="463" name="Rectangle 4"/>
          <p:cNvSpPr txBox="1"/>
          <p:nvPr/>
        </p:nvSpPr>
        <p:spPr>
          <a:xfrm>
            <a:off x="369015" y="1276503"/>
            <a:ext cx="915924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181717"/>
                </a:solidFill>
                <a:latin typeface="Arial"/>
                <a:ea typeface="Arial"/>
                <a:cs typeface="Arial"/>
                <a:sym typeface="Arial"/>
              </a:defRPr>
            </a:lvl1pPr>
          </a:lstStyle>
          <a:p>
            <a:pPr/>
            <a:r>
              <a:t>Let's see different ways of importing a module export.</a:t>
            </a:r>
          </a:p>
        </p:txBody>
      </p:sp>
      <p:sp>
        <p:nvSpPr>
          <p:cNvPr id="464" name="Rectangle 5"/>
          <p:cNvSpPr txBox="1"/>
          <p:nvPr/>
        </p:nvSpPr>
        <p:spPr>
          <a:xfrm>
            <a:off x="355953" y="1832203"/>
            <a:ext cx="333032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just">
              <a:defRPr b="1">
                <a:solidFill>
                  <a:srgbClr val="FFFFFF"/>
                </a:solidFill>
                <a:latin typeface="Roboto"/>
                <a:ea typeface="Roboto"/>
                <a:cs typeface="Roboto"/>
                <a:sym typeface="Roboto"/>
              </a:defRPr>
            </a:pPr>
            <a:r>
              <a:t>* Single export </a:t>
            </a:r>
            <a:r>
              <a:rPr>
                <a:latin typeface="Arial"/>
                <a:ea typeface="Arial"/>
                <a:cs typeface="Arial"/>
                <a:sym typeface="Arial"/>
              </a:rPr>
              <a:t>from</a:t>
            </a:r>
            <a:r>
              <a:t> a Module</a:t>
            </a:r>
          </a:p>
        </p:txBody>
      </p:sp>
      <p:pic>
        <p:nvPicPr>
          <p:cNvPr id="465" name="Picture 6" descr="Picture 6"/>
          <p:cNvPicPr>
            <a:picLocks noChangeAspect="1"/>
          </p:cNvPicPr>
          <p:nvPr/>
        </p:nvPicPr>
        <p:blipFill>
          <a:blip r:embed="rId2">
            <a:extLst/>
          </a:blip>
          <a:stretch>
            <a:fillRect/>
          </a:stretch>
        </p:blipFill>
        <p:spPr>
          <a:xfrm>
            <a:off x="410933" y="2240214"/>
            <a:ext cx="9802594" cy="1409898"/>
          </a:xfrm>
          <a:prstGeom prst="rect">
            <a:avLst/>
          </a:prstGeom>
          <a:ln w="12700">
            <a:miter lim="400000"/>
          </a:ln>
        </p:spPr>
      </p:pic>
      <p:sp>
        <p:nvSpPr>
          <p:cNvPr id="466" name="Rectangle 7"/>
          <p:cNvSpPr txBox="1"/>
          <p:nvPr/>
        </p:nvSpPr>
        <p:spPr>
          <a:xfrm>
            <a:off x="355953" y="3727470"/>
            <a:ext cx="3381448"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a:solidFill>
                  <a:srgbClr val="FFFFFF"/>
                </a:solidFill>
                <a:latin typeface="Arial"/>
                <a:ea typeface="Arial"/>
                <a:cs typeface="Arial"/>
                <a:sym typeface="Arial"/>
              </a:defRPr>
            </a:lvl1pPr>
          </a:lstStyle>
          <a:p>
            <a:pPr/>
            <a:r>
              <a:t>* Entire Module into a Variable</a:t>
            </a:r>
          </a:p>
        </p:txBody>
      </p:sp>
      <p:pic>
        <p:nvPicPr>
          <p:cNvPr id="467" name="Picture 8" descr="Picture 8"/>
          <p:cNvPicPr>
            <a:picLocks noChangeAspect="1"/>
          </p:cNvPicPr>
          <p:nvPr/>
        </p:nvPicPr>
        <p:blipFill>
          <a:blip r:embed="rId3">
            <a:extLst/>
          </a:blip>
          <a:stretch>
            <a:fillRect/>
          </a:stretch>
        </p:blipFill>
        <p:spPr>
          <a:xfrm>
            <a:off x="410933" y="4174161"/>
            <a:ext cx="9831173" cy="179095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ext Placeholder 2"/>
          <p:cNvSpPr txBox="1"/>
          <p:nvPr>
            <p:ph type="body" sz="half" idx="1"/>
          </p:nvPr>
        </p:nvSpPr>
        <p:spPr>
          <a:xfrm>
            <a:off x="871935" y="1030971"/>
            <a:ext cx="4937655" cy="5006493"/>
          </a:xfrm>
          <a:prstGeom prst="rect">
            <a:avLst/>
          </a:prstGeom>
        </p:spPr>
        <p:txBody>
          <a:bodyPr/>
          <a:lstStyle/>
          <a:p>
            <a:pPr marL="0" indent="0">
              <a:lnSpc>
                <a:spcPct val="80000"/>
              </a:lnSpc>
              <a:spcBef>
                <a:spcPts val="700"/>
              </a:spcBef>
              <a:buSzTx/>
              <a:buFont typeface="Wingdings 3"/>
              <a:buNone/>
              <a:defRPr b="1" sz="3200">
                <a:solidFill>
                  <a:srgbClr val="000000"/>
                </a:solidFill>
                <a:latin typeface="+mj-lt"/>
                <a:ea typeface="+mj-ea"/>
                <a:cs typeface="+mj-cs"/>
                <a:sym typeface="Helvetica"/>
              </a:defRPr>
            </a:pPr>
            <a:r>
              <a:t>TypeScript Data Type</a:t>
            </a:r>
            <a:endParaRPr sz="3500">
              <a:solidFill>
                <a:srgbClr val="FFFFFF"/>
              </a:solidFill>
              <a:latin typeface="Arial"/>
              <a:ea typeface="Arial"/>
              <a:cs typeface="Arial"/>
              <a:sym typeface="Arial"/>
            </a:endParaRPr>
          </a:p>
          <a:p>
            <a:pPr marL="342900" indent="-342900">
              <a:lnSpc>
                <a:spcPct val="80000"/>
              </a:lnSpc>
              <a:buFont typeface="Arial"/>
              <a:buChar char="•"/>
              <a:defRPr sz="2400">
                <a:solidFill>
                  <a:srgbClr val="FFFFFF"/>
                </a:solidFill>
                <a:latin typeface="Arial"/>
                <a:ea typeface="Arial"/>
                <a:cs typeface="Arial"/>
                <a:sym typeface="Arial"/>
              </a:defRPr>
            </a:pPr>
            <a:r>
              <a:t>Number</a:t>
            </a:r>
            <a:endParaRPr sz="2600"/>
          </a:p>
          <a:p>
            <a:pPr marL="342900" indent="-342900">
              <a:lnSpc>
                <a:spcPct val="80000"/>
              </a:lnSpc>
              <a:buFont typeface="Arial"/>
              <a:buChar char="•"/>
              <a:defRPr sz="2400">
                <a:solidFill>
                  <a:srgbClr val="FFFFFF"/>
                </a:solidFill>
                <a:latin typeface="Arial"/>
                <a:ea typeface="Arial"/>
                <a:cs typeface="Arial"/>
                <a:sym typeface="Arial"/>
              </a:defRPr>
            </a:pPr>
            <a:r>
              <a:t>String</a:t>
            </a:r>
            <a:endParaRPr sz="1800"/>
          </a:p>
          <a:p>
            <a:pPr marL="342900" indent="-342900">
              <a:lnSpc>
                <a:spcPct val="80000"/>
              </a:lnSpc>
              <a:buFont typeface="Arial"/>
              <a:buChar char="•"/>
              <a:defRPr sz="2400">
                <a:solidFill>
                  <a:srgbClr val="FFFFFF"/>
                </a:solidFill>
                <a:latin typeface="Arial"/>
                <a:ea typeface="Arial"/>
                <a:cs typeface="Arial"/>
                <a:sym typeface="Arial"/>
              </a:defRPr>
            </a:pPr>
            <a:r>
              <a:t>Boolean</a:t>
            </a:r>
            <a:endParaRPr sz="1800"/>
          </a:p>
          <a:p>
            <a:pPr marL="342900" indent="-342900">
              <a:lnSpc>
                <a:spcPct val="80000"/>
              </a:lnSpc>
              <a:buFont typeface="Arial"/>
              <a:buChar char="•"/>
              <a:defRPr sz="2400">
                <a:solidFill>
                  <a:srgbClr val="FFFFFF"/>
                </a:solidFill>
                <a:latin typeface="Arial"/>
                <a:ea typeface="Arial"/>
                <a:cs typeface="Arial"/>
                <a:sym typeface="Arial"/>
              </a:defRPr>
            </a:pPr>
            <a:r>
              <a:t>Array</a:t>
            </a:r>
            <a:endParaRPr sz="1800"/>
          </a:p>
          <a:p>
            <a:pPr marL="342900" indent="-342900">
              <a:lnSpc>
                <a:spcPct val="80000"/>
              </a:lnSpc>
              <a:buFont typeface="Arial"/>
              <a:buChar char="•"/>
              <a:defRPr sz="2400">
                <a:solidFill>
                  <a:srgbClr val="FFFFFF"/>
                </a:solidFill>
                <a:latin typeface="Arial"/>
                <a:ea typeface="Arial"/>
                <a:cs typeface="Arial"/>
                <a:sym typeface="Arial"/>
              </a:defRPr>
            </a:pPr>
            <a:r>
              <a:t>Tuple</a:t>
            </a:r>
            <a:endParaRPr sz="1800"/>
          </a:p>
          <a:p>
            <a:pPr marL="342900" indent="-342900">
              <a:lnSpc>
                <a:spcPct val="80000"/>
              </a:lnSpc>
              <a:buFont typeface="Arial"/>
              <a:buChar char="•"/>
              <a:defRPr sz="2400">
                <a:solidFill>
                  <a:srgbClr val="FFFFFF"/>
                </a:solidFill>
                <a:latin typeface="Arial"/>
                <a:ea typeface="Arial"/>
                <a:cs typeface="Arial"/>
                <a:sym typeface="Arial"/>
              </a:defRPr>
            </a:pPr>
            <a:r>
              <a:t>Enum</a:t>
            </a:r>
            <a:endParaRPr sz="1800"/>
          </a:p>
          <a:p>
            <a:pPr marL="342900" indent="-342900">
              <a:lnSpc>
                <a:spcPct val="80000"/>
              </a:lnSpc>
              <a:buFont typeface="Arial"/>
              <a:buChar char="•"/>
              <a:defRPr sz="2400">
                <a:solidFill>
                  <a:srgbClr val="FFFFFF"/>
                </a:solidFill>
                <a:latin typeface="Arial"/>
                <a:ea typeface="Arial"/>
                <a:cs typeface="Arial"/>
                <a:sym typeface="Arial"/>
              </a:defRPr>
            </a:pPr>
            <a:r>
              <a:t>Union</a:t>
            </a:r>
            <a:endParaRPr sz="1800"/>
          </a:p>
          <a:p>
            <a:pPr marL="342900" indent="-342900">
              <a:lnSpc>
                <a:spcPct val="80000"/>
              </a:lnSpc>
              <a:buFont typeface="Arial"/>
              <a:buChar char="•"/>
              <a:defRPr sz="2400">
                <a:solidFill>
                  <a:srgbClr val="FFFFFF"/>
                </a:solidFill>
                <a:latin typeface="Arial"/>
                <a:ea typeface="Arial"/>
                <a:cs typeface="Arial"/>
                <a:sym typeface="Arial"/>
              </a:defRPr>
            </a:pPr>
            <a:r>
              <a:t>Any</a:t>
            </a:r>
            <a:endParaRPr sz="1800"/>
          </a:p>
          <a:p>
            <a:pPr marL="342900" indent="-342900">
              <a:lnSpc>
                <a:spcPct val="80000"/>
              </a:lnSpc>
              <a:buFont typeface="Arial"/>
              <a:buChar char="•"/>
              <a:defRPr sz="2400">
                <a:solidFill>
                  <a:srgbClr val="FFFFFF"/>
                </a:solidFill>
                <a:latin typeface="Arial"/>
                <a:ea typeface="Arial"/>
                <a:cs typeface="Arial"/>
                <a:sym typeface="Arial"/>
              </a:defRPr>
            </a:pPr>
            <a:r>
              <a:t>Void</a:t>
            </a:r>
            <a:endParaRPr sz="1800"/>
          </a:p>
          <a:p>
            <a:pPr marL="342900" indent="-342900">
              <a:lnSpc>
                <a:spcPct val="80000"/>
              </a:lnSpc>
              <a:buFont typeface="Arial"/>
              <a:buChar char="•"/>
              <a:defRPr sz="2400">
                <a:solidFill>
                  <a:srgbClr val="FFFFFF"/>
                </a:solidFill>
                <a:latin typeface="Arial"/>
                <a:ea typeface="Arial"/>
                <a:cs typeface="Arial"/>
                <a:sym typeface="Arial"/>
              </a:defRPr>
            </a:pPr>
            <a:r>
              <a:t>Never</a:t>
            </a:r>
          </a:p>
        </p:txBody>
      </p:sp>
      <p:sp>
        <p:nvSpPr>
          <p:cNvPr id="180" name="Content Placeholder 3"/>
          <p:cNvSpPr txBox="1"/>
          <p:nvPr/>
        </p:nvSpPr>
        <p:spPr>
          <a:xfrm>
            <a:off x="5926519" y="2460101"/>
            <a:ext cx="4843040" cy="167897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457200">
              <a:lnSpc>
                <a:spcPct val="96000"/>
              </a:lnSpc>
              <a:spcBef>
                <a:spcPts val="700"/>
              </a:spcBef>
              <a:defRPr b="1" sz="3200">
                <a:latin typeface="+mj-lt"/>
                <a:ea typeface="+mj-ea"/>
                <a:cs typeface="+mj-cs"/>
                <a:sym typeface="Helvetica"/>
              </a:defRPr>
            </a:pPr>
            <a:r>
              <a:t>Variable Declaration</a:t>
            </a:r>
            <a:br/>
            <a:r>
              <a:rPr b="0" sz="2400">
                <a:solidFill>
                  <a:srgbClr val="FFFFFF"/>
                </a:solidFill>
                <a:latin typeface="Arial"/>
                <a:ea typeface="Arial"/>
                <a:cs typeface="Arial"/>
                <a:sym typeface="Arial"/>
              </a:rPr>
              <a:t>Variables can be declared using : </a:t>
            </a:r>
            <a:br>
              <a:rPr b="0" sz="2400">
                <a:solidFill>
                  <a:srgbClr val="FFFFFF"/>
                </a:solidFill>
                <a:latin typeface="Arial"/>
                <a:ea typeface="Arial"/>
                <a:cs typeface="Arial"/>
                <a:sym typeface="Arial"/>
              </a:rPr>
            </a:br>
            <a:r>
              <a:rPr sz="2400">
                <a:latin typeface="Arial"/>
                <a:ea typeface="Arial"/>
                <a:cs typeface="Arial"/>
                <a:sym typeface="Arial"/>
              </a:rPr>
              <a:t>var, let, const</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Rectangle 1"/>
          <p:cNvSpPr txBox="1"/>
          <p:nvPr/>
        </p:nvSpPr>
        <p:spPr>
          <a:xfrm>
            <a:off x="319752" y="239876"/>
            <a:ext cx="4105087"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a:solidFill>
                  <a:srgbClr val="FFFFFF"/>
                </a:solidFill>
                <a:latin typeface="Arial"/>
                <a:ea typeface="Arial"/>
                <a:cs typeface="Arial"/>
                <a:sym typeface="Arial"/>
              </a:defRPr>
            </a:lvl1pPr>
          </a:lstStyle>
          <a:p>
            <a:pPr/>
            <a:r>
              <a:t>* Renaming an Export from a Module</a:t>
            </a:r>
          </a:p>
        </p:txBody>
      </p:sp>
      <p:pic>
        <p:nvPicPr>
          <p:cNvPr id="470" name="Picture 2" descr="Picture 2"/>
          <p:cNvPicPr>
            <a:picLocks noChangeAspect="1"/>
          </p:cNvPicPr>
          <p:nvPr/>
        </p:nvPicPr>
        <p:blipFill>
          <a:blip r:embed="rId2">
            <a:extLst/>
          </a:blip>
          <a:stretch>
            <a:fillRect/>
          </a:stretch>
        </p:blipFill>
        <p:spPr>
          <a:xfrm>
            <a:off x="391880" y="737635"/>
            <a:ext cx="9840698" cy="1390844"/>
          </a:xfrm>
          <a:prstGeom prst="rect">
            <a:avLst/>
          </a:prstGeom>
          <a:ln w="12700">
            <a:miter lim="400000"/>
          </a:ln>
        </p:spPr>
      </p:pic>
      <p:sp>
        <p:nvSpPr>
          <p:cNvPr id="471" name="Rectangle 3"/>
          <p:cNvSpPr txBox="1"/>
          <p:nvPr/>
        </p:nvSpPr>
        <p:spPr>
          <a:xfrm>
            <a:off x="319751" y="2259741"/>
            <a:ext cx="3853246" cy="3752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2000">
                <a:solidFill>
                  <a:srgbClr val="181717"/>
                </a:solidFill>
                <a:latin typeface="Arial"/>
                <a:ea typeface="Arial"/>
                <a:cs typeface="Arial"/>
                <a:sym typeface="Arial"/>
              </a:defRPr>
            </a:lvl1pPr>
          </a:lstStyle>
          <a:p>
            <a:pPr/>
            <a:r>
              <a:t>Compiling a Typescript Module</a:t>
            </a:r>
          </a:p>
        </p:txBody>
      </p:sp>
      <p:sp>
        <p:nvSpPr>
          <p:cNvPr id="472" name="Rectangle 4"/>
          <p:cNvSpPr txBox="1"/>
          <p:nvPr/>
        </p:nvSpPr>
        <p:spPr>
          <a:xfrm>
            <a:off x="376644" y="2659851"/>
            <a:ext cx="11366866" cy="23322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We cannot use typescript modules directly in our application. We need to use the JavaScript for typescript modules. To get the JavaScript files for the typescript modules, we need to compile modules using typescript compiler.</a:t>
            </a:r>
          </a:p>
          <a:p>
            <a:pPr>
              <a:lnSpc>
                <a:spcPct val="150000"/>
              </a:lnSpc>
              <a:defRPr>
                <a:solidFill>
                  <a:srgbClr val="FFFFFF"/>
                </a:solidFill>
                <a:latin typeface="Arial"/>
                <a:ea typeface="Arial"/>
                <a:cs typeface="Arial"/>
                <a:sym typeface="Arial"/>
              </a:defRPr>
            </a:pPr>
            <a:r>
              <a:t>Compilation of a module depends on the target environment you are aiming for. The typescript compiler generates the JavaScript code based on the module target option specified during compilation.</a:t>
            </a:r>
          </a:p>
          <a:p>
            <a:pPr>
              <a:lnSpc>
                <a:spcPct val="150000"/>
              </a:lnSpc>
              <a:defRPr>
                <a:solidFill>
                  <a:srgbClr val="FFFFFF"/>
                </a:solidFill>
                <a:latin typeface="Arial"/>
                <a:ea typeface="Arial"/>
                <a:cs typeface="Arial"/>
                <a:sym typeface="Arial"/>
              </a:defRPr>
            </a:pPr>
            <a:r>
              <a:t>Use the following command to compile a typescript module and generate the JavaScript code.</a:t>
            </a:r>
          </a:p>
        </p:txBody>
      </p:sp>
      <p:sp>
        <p:nvSpPr>
          <p:cNvPr id="473" name="Rectangle 5"/>
          <p:cNvSpPr/>
          <p:nvPr/>
        </p:nvSpPr>
        <p:spPr>
          <a:xfrm>
            <a:off x="444137" y="5341072"/>
            <a:ext cx="3520442" cy="435476"/>
          </a:xfrm>
          <a:prstGeom prst="rect">
            <a:avLst/>
          </a:prstGeom>
          <a:solidFill>
            <a:srgbClr val="F2F2F2"/>
          </a:solidFill>
          <a:ln w="15875" cap="rnd">
            <a:solidFill>
              <a:srgbClr val="FFFFFF"/>
            </a:solidFill>
          </a:ln>
        </p:spPr>
        <p:txBody>
          <a:bodyPr lIns="45719" rIns="45719" anchor="ctr"/>
          <a:lstStyle/>
          <a:p>
            <a:pPr algn="ctr">
              <a:defRPr>
                <a:latin typeface="+mn-lt"/>
                <a:ea typeface="+mn-ea"/>
                <a:cs typeface="+mn-cs"/>
                <a:sym typeface="Calibri"/>
              </a:defRPr>
            </a:pPr>
          </a:p>
        </p:txBody>
      </p:sp>
      <p:sp>
        <p:nvSpPr>
          <p:cNvPr id="474" name="Rectangle 6"/>
          <p:cNvSpPr txBox="1"/>
          <p:nvPr/>
        </p:nvSpPr>
        <p:spPr>
          <a:xfrm>
            <a:off x="474957" y="5358881"/>
            <a:ext cx="345880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a:latin typeface="+mn-lt"/>
                <a:ea typeface="+mn-ea"/>
                <a:cs typeface="+mn-cs"/>
                <a:sym typeface="Calibri"/>
              </a:defRPr>
            </a:lvl1pPr>
          </a:lstStyle>
          <a:p>
            <a:pPr/>
            <a:r>
              <a:t>Tsc --module &lt;target&gt; &lt;file path&gt;</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Rectangle 1"/>
          <p:cNvSpPr txBox="1"/>
          <p:nvPr/>
        </p:nvSpPr>
        <p:spPr>
          <a:xfrm>
            <a:off x="252537" y="134026"/>
            <a:ext cx="5583795"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NAMESPACE</a:t>
            </a:r>
          </a:p>
        </p:txBody>
      </p:sp>
      <p:sp>
        <p:nvSpPr>
          <p:cNvPr id="477" name="Rectangle 2"/>
          <p:cNvSpPr txBox="1"/>
          <p:nvPr/>
        </p:nvSpPr>
        <p:spPr>
          <a:xfrm>
            <a:off x="291723" y="656524"/>
            <a:ext cx="11484441" cy="1539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The namespace is used for logical grouping of functionalities. A namespace can include interfaces, classes, functions and variables to support a single or a group of related functionalities.</a:t>
            </a:r>
          </a:p>
          <a:p>
            <a:pPr>
              <a:lnSpc>
                <a:spcPct val="150000"/>
              </a:lnSpc>
              <a:defRPr>
                <a:solidFill>
                  <a:srgbClr val="FFFFFF"/>
                </a:solidFill>
                <a:latin typeface="Arial"/>
                <a:ea typeface="Arial"/>
                <a:cs typeface="Arial"/>
                <a:sym typeface="Arial"/>
              </a:defRPr>
            </a:pPr>
            <a:r>
              <a:t>A namespace can be created using the namespace keyword followed by the namespace name. All the interfaces, classes etc. Can be defined in the curly brackets { }.</a:t>
            </a:r>
          </a:p>
        </p:txBody>
      </p:sp>
      <p:sp>
        <p:nvSpPr>
          <p:cNvPr id="478" name="Rectangle 3"/>
          <p:cNvSpPr txBox="1"/>
          <p:nvPr/>
        </p:nvSpPr>
        <p:spPr>
          <a:xfrm>
            <a:off x="291724" y="2362728"/>
            <a:ext cx="10890079"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Consider the following example of different string functions in the stringutilities namespace.</a:t>
            </a:r>
          </a:p>
        </p:txBody>
      </p:sp>
      <p:pic>
        <p:nvPicPr>
          <p:cNvPr id="479" name="Picture 4" descr="Picture 4"/>
          <p:cNvPicPr>
            <a:picLocks noChangeAspect="1"/>
          </p:cNvPicPr>
          <p:nvPr/>
        </p:nvPicPr>
        <p:blipFill>
          <a:blip r:embed="rId2">
            <a:extLst/>
          </a:blip>
          <a:stretch>
            <a:fillRect/>
          </a:stretch>
        </p:blipFill>
        <p:spPr>
          <a:xfrm>
            <a:off x="317850" y="2914786"/>
            <a:ext cx="9296414" cy="2743797"/>
          </a:xfrm>
          <a:prstGeom prst="rect">
            <a:avLst/>
          </a:prstGeom>
          <a:ln w="12700">
            <a:miter lim="400000"/>
          </a:ln>
        </p:spPr>
      </p:pic>
      <p:sp>
        <p:nvSpPr>
          <p:cNvPr id="480" name="Rectangle 5"/>
          <p:cNvSpPr txBox="1"/>
          <p:nvPr/>
        </p:nvSpPr>
        <p:spPr>
          <a:xfrm>
            <a:off x="291723" y="5658582"/>
            <a:ext cx="11288499"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above StringUtility.ts file includes the namespace StringUtility which includes two simple string functions. The StringUtility namespace makes a logical grouping of the important string functions for our application.</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Rectangle 1"/>
          <p:cNvSpPr txBox="1"/>
          <p:nvPr/>
        </p:nvSpPr>
        <p:spPr>
          <a:xfrm>
            <a:off x="618563" y="808575"/>
            <a:ext cx="11425647"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By default, namespace components cannot be used in other modules or namespaces. You must export each component to make it accessible outside, using the export keyword as shown below.</a:t>
            </a:r>
          </a:p>
        </p:txBody>
      </p:sp>
      <p:pic>
        <p:nvPicPr>
          <p:cNvPr id="483" name="Picture 2" descr="Picture 2"/>
          <p:cNvPicPr>
            <a:picLocks noChangeAspect="1"/>
          </p:cNvPicPr>
          <p:nvPr/>
        </p:nvPicPr>
        <p:blipFill>
          <a:blip r:embed="rId2">
            <a:extLst/>
          </a:blip>
          <a:stretch>
            <a:fillRect/>
          </a:stretch>
        </p:blipFill>
        <p:spPr>
          <a:xfrm>
            <a:off x="658155" y="1802057"/>
            <a:ext cx="9831174" cy="2857900"/>
          </a:xfrm>
          <a:prstGeom prst="rect">
            <a:avLst/>
          </a:prstGeom>
          <a:ln w="12700">
            <a:miter lim="400000"/>
          </a:ln>
        </p:spPr>
      </p:pic>
      <p:sp>
        <p:nvSpPr>
          <p:cNvPr id="484" name="Rectangle 3"/>
          <p:cNvSpPr txBox="1"/>
          <p:nvPr/>
        </p:nvSpPr>
        <p:spPr>
          <a:xfrm>
            <a:off x="618563" y="4775655"/>
            <a:ext cx="9706984"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Now, we can use the stringutility namespace elsewhere. The following JavaScript code will be generated for the above namespace.</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86" name="Picture 1" descr="Picture 1"/>
          <p:cNvPicPr>
            <a:picLocks noChangeAspect="1"/>
          </p:cNvPicPr>
          <p:nvPr/>
        </p:nvPicPr>
        <p:blipFill>
          <a:blip r:embed="rId2">
            <a:extLst/>
          </a:blip>
          <a:stretch>
            <a:fillRect/>
          </a:stretch>
        </p:blipFill>
        <p:spPr>
          <a:xfrm>
            <a:off x="474115" y="590819"/>
            <a:ext cx="10526594" cy="4134429"/>
          </a:xfrm>
          <a:prstGeom prst="rect">
            <a:avLst/>
          </a:prstGeom>
          <a:ln w="12700">
            <a:miter lim="400000"/>
          </a:ln>
        </p:spPr>
      </p:pic>
      <p:sp>
        <p:nvSpPr>
          <p:cNvPr id="487" name="Rectangle 2"/>
          <p:cNvSpPr txBox="1"/>
          <p:nvPr/>
        </p:nvSpPr>
        <p:spPr>
          <a:xfrm>
            <a:off x="430188" y="4958405"/>
            <a:ext cx="10235901" cy="11432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As you can see, the above generated JavaScript code for the namespace uses the IIFE pattern to stop polluting the global scope.</a:t>
            </a:r>
          </a:p>
          <a:p>
            <a:pPr>
              <a:lnSpc>
                <a:spcPct val="150000"/>
              </a:lnSpc>
              <a:defRPr>
                <a:solidFill>
                  <a:srgbClr val="FFFFFF"/>
                </a:solidFill>
                <a:latin typeface="Arial"/>
                <a:ea typeface="Arial"/>
                <a:cs typeface="Arial"/>
                <a:sym typeface="Arial"/>
              </a:defRPr>
            </a:pPr>
            <a:r>
              <a:t>Let's use the above stringutility namespace in the employee module, as shown below.</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89" name="Picture 1" descr="Picture 1"/>
          <p:cNvPicPr>
            <a:picLocks noChangeAspect="1"/>
          </p:cNvPicPr>
          <p:nvPr/>
        </p:nvPicPr>
        <p:blipFill>
          <a:blip r:embed="rId2">
            <a:extLst/>
          </a:blip>
          <a:stretch>
            <a:fillRect/>
          </a:stretch>
        </p:blipFill>
        <p:spPr>
          <a:xfrm>
            <a:off x="303222" y="309234"/>
            <a:ext cx="10109584" cy="4520546"/>
          </a:xfrm>
          <a:prstGeom prst="rect">
            <a:avLst/>
          </a:prstGeom>
          <a:ln w="12700">
            <a:miter lim="400000"/>
          </a:ln>
        </p:spPr>
      </p:pic>
      <p:sp>
        <p:nvSpPr>
          <p:cNvPr id="490" name="Rectangle 2"/>
          <p:cNvSpPr txBox="1"/>
          <p:nvPr/>
        </p:nvSpPr>
        <p:spPr>
          <a:xfrm>
            <a:off x="233976" y="4829778"/>
            <a:ext cx="11347527" cy="1539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order to use namespace components at other places, first we need to include the namespace using the triple slash reference syntax /// &lt;reference path="path to namespace file" /&gt;. after including the namespace file using the reference tag, we can access all the functionalities using the namespace. Above, we used the tocapital() function like this: stringutility.Tocapital()</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Rectangle 1"/>
          <p:cNvSpPr txBox="1"/>
          <p:nvPr/>
        </p:nvSpPr>
        <p:spPr>
          <a:xfrm>
            <a:off x="309952" y="232192"/>
            <a:ext cx="4868626"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GENERIC</a:t>
            </a:r>
          </a:p>
        </p:txBody>
      </p:sp>
      <p:sp>
        <p:nvSpPr>
          <p:cNvPr id="493" name="Rectangle 2"/>
          <p:cNvSpPr txBox="1"/>
          <p:nvPr/>
        </p:nvSpPr>
        <p:spPr>
          <a:xfrm>
            <a:off x="309953" y="671005"/>
            <a:ext cx="11388092" cy="23322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When writing programs, one of the most important aspects is to build reusable components. This ensures that the program is flexible as well as scalable in the long-term.</a:t>
            </a:r>
          </a:p>
          <a:p>
            <a:pPr>
              <a:lnSpc>
                <a:spcPct val="150000"/>
              </a:lnSpc>
              <a:defRPr>
                <a:solidFill>
                  <a:srgbClr val="FFFFFF"/>
                </a:solidFill>
                <a:latin typeface="Arial"/>
                <a:ea typeface="Arial"/>
                <a:cs typeface="Arial"/>
                <a:sym typeface="Arial"/>
              </a:defRPr>
            </a:pPr>
            <a:r>
              <a:t>Generics offer a way to create reusable components. Generics provide a way to make components work with any data type and not restrict to one data type. So, components can be called or used with a variety of data types. Generics in typescript is almost similar to C# generics.</a:t>
            </a:r>
          </a:p>
          <a:p>
            <a:pPr>
              <a:lnSpc>
                <a:spcPct val="150000"/>
              </a:lnSpc>
              <a:defRPr>
                <a:solidFill>
                  <a:srgbClr val="FFFFFF"/>
                </a:solidFill>
                <a:latin typeface="Arial"/>
                <a:ea typeface="Arial"/>
                <a:cs typeface="Arial"/>
                <a:sym typeface="Arial"/>
              </a:defRPr>
            </a:pPr>
            <a:r>
              <a:t>Let's see why we need generics using the following example.</a:t>
            </a:r>
          </a:p>
        </p:txBody>
      </p:sp>
      <p:grpSp>
        <p:nvGrpSpPr>
          <p:cNvPr id="496" name="Group 5"/>
          <p:cNvGrpSpPr/>
          <p:nvPr/>
        </p:nvGrpSpPr>
        <p:grpSpPr>
          <a:xfrm>
            <a:off x="353880" y="3260002"/>
            <a:ext cx="10869932" cy="3281083"/>
            <a:chOff x="0" y="0"/>
            <a:chExt cx="10869931" cy="3281081"/>
          </a:xfrm>
        </p:grpSpPr>
        <p:sp>
          <p:nvSpPr>
            <p:cNvPr id="494" name="Rectangle 4"/>
            <p:cNvSpPr/>
            <p:nvPr/>
          </p:nvSpPr>
          <p:spPr>
            <a:xfrm>
              <a:off x="0" y="0"/>
              <a:ext cx="10869932" cy="3281082"/>
            </a:xfrm>
            <a:prstGeom prst="rect">
              <a:avLst/>
            </a:prstGeom>
            <a:solidFill>
              <a:srgbClr val="D8E5EE"/>
            </a:solidFill>
            <a:ln w="15875" cap="rnd">
              <a:solidFill>
                <a:srgbClr val="D8E5EE"/>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495" name="Picture 3" descr="Picture 3"/>
            <p:cNvPicPr>
              <a:picLocks noChangeAspect="1"/>
            </p:cNvPicPr>
            <p:nvPr/>
          </p:nvPicPr>
          <p:blipFill>
            <a:blip r:embed="rId2">
              <a:extLst/>
            </a:blip>
            <a:stretch>
              <a:fillRect/>
            </a:stretch>
          </p:blipFill>
          <p:spPr>
            <a:xfrm>
              <a:off x="84645" y="102319"/>
              <a:ext cx="10669490" cy="3067479"/>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98" name="Picture 4" descr="Picture 4"/>
          <p:cNvPicPr>
            <a:picLocks noChangeAspect="1"/>
          </p:cNvPicPr>
          <p:nvPr/>
        </p:nvPicPr>
        <p:blipFill>
          <a:blip r:embed="rId2">
            <a:extLst/>
          </a:blip>
          <a:stretch>
            <a:fillRect/>
          </a:stretch>
        </p:blipFill>
        <p:spPr>
          <a:xfrm>
            <a:off x="233084" y="3572374"/>
            <a:ext cx="9484683" cy="3047116"/>
          </a:xfrm>
          <a:prstGeom prst="rect">
            <a:avLst/>
          </a:prstGeom>
          <a:ln w="12700">
            <a:miter lim="400000"/>
          </a:ln>
        </p:spPr>
      </p:pic>
      <p:sp>
        <p:nvSpPr>
          <p:cNvPr id="499" name="Rectangle 9"/>
          <p:cNvSpPr txBox="1"/>
          <p:nvPr/>
        </p:nvSpPr>
        <p:spPr>
          <a:xfrm>
            <a:off x="233978" y="96014"/>
            <a:ext cx="11616468" cy="312483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In the last example, the getarray() function accepts an array of type any. It creates a new array of type any, concats items to it and returns the new array. Since we have used type any for our arguments, we can pass any type of array to the function. However, this may not be the desired behavior. We may want to add the numbers to number array or the strings to the string array but not numbers to the string array or vice-versa.</a:t>
            </a:r>
          </a:p>
          <a:p>
            <a:pPr>
              <a:lnSpc>
                <a:spcPct val="150000"/>
              </a:lnSpc>
              <a:defRPr>
                <a:solidFill>
                  <a:srgbClr val="FFFFFF"/>
                </a:solidFill>
                <a:latin typeface="Arial"/>
                <a:ea typeface="Arial"/>
                <a:cs typeface="Arial"/>
                <a:sym typeface="Arial"/>
              </a:defRPr>
            </a:pPr>
            <a:r>
              <a:t>To solve this, typescript introduced generics. Generics uses the type variable &lt;T&gt;, a special kind of variable that denotes types. The type variable remembers the type that the user provides and works with that particular type only. This is called preserving the type information.</a:t>
            </a:r>
          </a:p>
          <a:p>
            <a:pPr>
              <a:lnSpc>
                <a:spcPct val="150000"/>
              </a:lnSpc>
              <a:defRPr>
                <a:latin typeface="Arial"/>
                <a:ea typeface="Arial"/>
                <a:cs typeface="Arial"/>
                <a:sym typeface="Arial"/>
              </a:defRPr>
            </a:pPr>
            <a:r>
              <a:t>The above function can be rewritten as a generic function as below.</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Rectangle 1"/>
          <p:cNvSpPr txBox="1"/>
          <p:nvPr/>
        </p:nvSpPr>
        <p:spPr>
          <a:xfrm>
            <a:off x="277087" y="214264"/>
            <a:ext cx="441122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2400">
                <a:solidFill>
                  <a:srgbClr val="181717"/>
                </a:solidFill>
                <a:latin typeface="+mj-lt"/>
                <a:ea typeface="+mj-ea"/>
                <a:cs typeface="+mj-cs"/>
                <a:sym typeface="Helvetica"/>
              </a:defRPr>
            </a:lvl1pPr>
          </a:lstStyle>
          <a:p>
            <a:pPr/>
            <a:r>
              <a:t>MULTIPLE TYPE VARIABLES:</a:t>
            </a:r>
          </a:p>
        </p:txBody>
      </p:sp>
      <p:sp>
        <p:nvSpPr>
          <p:cNvPr id="502" name="Rectangle 2"/>
          <p:cNvSpPr txBox="1"/>
          <p:nvPr/>
        </p:nvSpPr>
        <p:spPr>
          <a:xfrm>
            <a:off x="295018" y="634680"/>
            <a:ext cx="9348395"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We can specify multiple type variables with different names as shown below.</a:t>
            </a:r>
          </a:p>
        </p:txBody>
      </p:sp>
      <p:sp>
        <p:nvSpPr>
          <p:cNvPr id="503" name="Rectangle 3"/>
          <p:cNvSpPr txBox="1"/>
          <p:nvPr/>
        </p:nvSpPr>
        <p:spPr>
          <a:xfrm>
            <a:off x="295018" y="3633182"/>
            <a:ext cx="9052561"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latin typeface="Arial"/>
                <a:ea typeface="Arial"/>
                <a:cs typeface="Arial"/>
                <a:sym typeface="Arial"/>
              </a:defRPr>
            </a:lvl1pPr>
          </a:lstStyle>
          <a:p>
            <a:pPr/>
            <a:r>
              <a:t>Generic type can also be used with other non-generic types.</a:t>
            </a:r>
          </a:p>
        </p:txBody>
      </p:sp>
      <p:pic>
        <p:nvPicPr>
          <p:cNvPr id="504" name="Picture 4" descr="Picture 4"/>
          <p:cNvPicPr>
            <a:picLocks noChangeAspect="1"/>
          </p:cNvPicPr>
          <p:nvPr/>
        </p:nvPicPr>
        <p:blipFill>
          <a:blip r:embed="rId2">
            <a:extLst/>
          </a:blip>
          <a:stretch>
            <a:fillRect/>
          </a:stretch>
        </p:blipFill>
        <p:spPr>
          <a:xfrm>
            <a:off x="329555" y="1190460"/>
            <a:ext cx="10564700" cy="2343478"/>
          </a:xfrm>
          <a:prstGeom prst="rect">
            <a:avLst/>
          </a:prstGeom>
          <a:ln w="12700">
            <a:miter lim="400000"/>
          </a:ln>
        </p:spPr>
      </p:pic>
      <p:pic>
        <p:nvPicPr>
          <p:cNvPr id="505" name="Picture 5" descr="Picture 5"/>
          <p:cNvPicPr>
            <a:picLocks noChangeAspect="1"/>
          </p:cNvPicPr>
          <p:nvPr/>
        </p:nvPicPr>
        <p:blipFill>
          <a:blip r:embed="rId3">
            <a:extLst/>
          </a:blip>
          <a:stretch>
            <a:fillRect/>
          </a:stretch>
        </p:blipFill>
        <p:spPr>
          <a:xfrm>
            <a:off x="339080" y="4101760"/>
            <a:ext cx="10555174" cy="2295846"/>
          </a:xfrm>
          <a:prstGeom prst="rect">
            <a:avLst/>
          </a:prstGeom>
          <a:ln w="12700">
            <a:miter lim="400000"/>
          </a:ln>
        </p:spPr>
      </p:pic>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Rectangle 1"/>
          <p:cNvSpPr txBox="1"/>
          <p:nvPr/>
        </p:nvSpPr>
        <p:spPr>
          <a:xfrm>
            <a:off x="263371" y="250121"/>
            <a:ext cx="7273490"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2400">
                <a:solidFill>
                  <a:srgbClr val="181717"/>
                </a:solidFill>
                <a:latin typeface="+mj-lt"/>
                <a:ea typeface="+mj-ea"/>
                <a:cs typeface="+mj-cs"/>
                <a:sym typeface="Helvetica"/>
              </a:defRPr>
            </a:lvl1pPr>
          </a:lstStyle>
          <a:p>
            <a:pPr/>
            <a:r>
              <a:t>METHODS AND PROPERTIES OF GENERIC TYPE</a:t>
            </a:r>
          </a:p>
        </p:txBody>
      </p:sp>
      <p:sp>
        <p:nvSpPr>
          <p:cNvPr id="508" name="Rectangle 2"/>
          <p:cNvSpPr txBox="1"/>
          <p:nvPr/>
        </p:nvSpPr>
        <p:spPr>
          <a:xfrm>
            <a:off x="281301" y="679788"/>
            <a:ext cx="11569143" cy="7469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When using type variables to create generic components, typescript forces us to use only general methods which are available for every type.</a:t>
            </a:r>
          </a:p>
        </p:txBody>
      </p:sp>
      <p:pic>
        <p:nvPicPr>
          <p:cNvPr id="509" name="Picture 3" descr="Picture 3"/>
          <p:cNvPicPr>
            <a:picLocks noChangeAspect="1"/>
          </p:cNvPicPr>
          <p:nvPr/>
        </p:nvPicPr>
        <p:blipFill>
          <a:blip r:embed="rId2">
            <a:extLst/>
          </a:blip>
          <a:stretch>
            <a:fillRect/>
          </a:stretch>
        </p:blipFill>
        <p:spPr>
          <a:xfrm>
            <a:off x="316389" y="1627404"/>
            <a:ext cx="10555174" cy="3639060"/>
          </a:xfrm>
          <a:prstGeom prst="rect">
            <a:avLst/>
          </a:prstGeom>
          <a:ln w="12700">
            <a:miter lim="400000"/>
          </a:ln>
        </p:spPr>
      </p:pic>
      <p:sp>
        <p:nvSpPr>
          <p:cNvPr id="510" name="Rectangle 4"/>
          <p:cNvSpPr txBox="1"/>
          <p:nvPr/>
        </p:nvSpPr>
        <p:spPr>
          <a:xfrm>
            <a:off x="281301" y="5230940"/>
            <a:ext cx="11488334" cy="11432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example, id.Tostring() and name.Tostring() method calls are correct because the tostring() method is available for all types. However, type specific methods such as tofixed() for number type or touppercase() for string type cannot be called. The compiler will give an error.</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2" name="Rectangle 1"/>
          <p:cNvSpPr txBox="1"/>
          <p:nvPr/>
        </p:nvSpPr>
        <p:spPr>
          <a:xfrm>
            <a:off x="233312" y="205298"/>
            <a:ext cx="6652578"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COMPILE TYPESCRIPT PROJECT</a:t>
            </a:r>
          </a:p>
        </p:txBody>
      </p:sp>
      <p:sp>
        <p:nvSpPr>
          <p:cNvPr id="513" name="Rectangle 3"/>
          <p:cNvSpPr txBox="1"/>
          <p:nvPr/>
        </p:nvSpPr>
        <p:spPr>
          <a:xfrm>
            <a:off x="269171" y="790074"/>
            <a:ext cx="11599204" cy="11432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As you know, typescript files can be compiled using the tsc &lt;file name&gt;.ts command. It will be tedious to compile multiple .ts files in a large project. So, typescript provides another option to compile all or certain .Ts files of the project.</a:t>
            </a:r>
          </a:p>
        </p:txBody>
      </p:sp>
      <p:sp>
        <p:nvSpPr>
          <p:cNvPr id="514" name="Rectangle 4"/>
          <p:cNvSpPr txBox="1"/>
          <p:nvPr/>
        </p:nvSpPr>
        <p:spPr>
          <a:xfrm>
            <a:off x="269172" y="2400771"/>
            <a:ext cx="2869938"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2800">
                <a:solidFill>
                  <a:srgbClr val="181717"/>
                </a:solidFill>
                <a:latin typeface="Roboto"/>
                <a:ea typeface="Roboto"/>
                <a:cs typeface="Roboto"/>
                <a:sym typeface="Roboto"/>
              </a:defRPr>
            </a:lvl1pPr>
          </a:lstStyle>
          <a:p>
            <a:pPr/>
            <a:r>
              <a:t>“ tsconfig.json “</a:t>
            </a:r>
          </a:p>
        </p:txBody>
      </p:sp>
      <p:sp>
        <p:nvSpPr>
          <p:cNvPr id="515" name="Rectangle 5"/>
          <p:cNvSpPr txBox="1"/>
          <p:nvPr/>
        </p:nvSpPr>
        <p:spPr>
          <a:xfrm>
            <a:off x="269171" y="2926188"/>
            <a:ext cx="7045134" cy="27285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Typescript supports compiling a whole project at once by including the tsconfig.Json file in the root directory.</a:t>
            </a:r>
          </a:p>
          <a:p>
            <a:pPr>
              <a:lnSpc>
                <a:spcPct val="150000"/>
              </a:lnSpc>
              <a:defRPr>
                <a:solidFill>
                  <a:srgbClr val="FFFFFF"/>
                </a:solidFill>
                <a:latin typeface="Arial"/>
                <a:ea typeface="Arial"/>
                <a:cs typeface="Arial"/>
                <a:sym typeface="Arial"/>
              </a:defRPr>
            </a:pPr>
            <a:r>
              <a:t>The tsconfig.Json file is a simple file in JSON format where we can specify various options to tell the compiler how to compile the current project.</a:t>
            </a:r>
          </a:p>
          <a:p>
            <a:pPr>
              <a:lnSpc>
                <a:spcPct val="150000"/>
              </a:lnSpc>
              <a:defRPr>
                <a:solidFill>
                  <a:srgbClr val="FFFFFF"/>
                </a:solidFill>
                <a:latin typeface="Arial"/>
                <a:ea typeface="Arial"/>
                <a:cs typeface="Arial"/>
                <a:sym typeface="Arial"/>
              </a:defRPr>
            </a:pPr>
            <a:r>
              <a:t>Consider the following simple project which includes two module files, one namespace file, tsconfig.Json and an html file.</a:t>
            </a:r>
          </a:p>
        </p:txBody>
      </p:sp>
      <p:pic>
        <p:nvPicPr>
          <p:cNvPr id="516" name="Picture 6" descr="Picture 6"/>
          <p:cNvPicPr>
            <a:picLocks noChangeAspect="1"/>
          </p:cNvPicPr>
          <p:nvPr/>
        </p:nvPicPr>
        <p:blipFill>
          <a:blip r:embed="rId2">
            <a:extLst/>
          </a:blip>
          <a:stretch>
            <a:fillRect/>
          </a:stretch>
        </p:blipFill>
        <p:spPr>
          <a:xfrm>
            <a:off x="7729546" y="2954794"/>
            <a:ext cx="3886743" cy="297221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Picture 1" descr="Picture 1"/>
          <p:cNvPicPr>
            <a:picLocks noChangeAspect="1"/>
          </p:cNvPicPr>
          <p:nvPr/>
        </p:nvPicPr>
        <p:blipFill>
          <a:blip r:embed="rId2">
            <a:extLst/>
          </a:blip>
          <a:stretch>
            <a:fillRect/>
          </a:stretch>
        </p:blipFill>
        <p:spPr>
          <a:xfrm>
            <a:off x="1163060" y="872894"/>
            <a:ext cx="9926436" cy="2762637"/>
          </a:xfrm>
          <a:prstGeom prst="rect">
            <a:avLst/>
          </a:prstGeom>
          <a:ln w="12700">
            <a:miter lim="400000"/>
          </a:ln>
        </p:spPr>
      </p:pic>
      <p:pic>
        <p:nvPicPr>
          <p:cNvPr id="183" name="Picture 2" descr="Picture 2"/>
          <p:cNvPicPr>
            <a:picLocks noChangeAspect="1"/>
          </p:cNvPicPr>
          <p:nvPr/>
        </p:nvPicPr>
        <p:blipFill>
          <a:blip r:embed="rId3">
            <a:extLst/>
          </a:blip>
          <a:stretch>
            <a:fillRect/>
          </a:stretch>
        </p:blipFill>
        <p:spPr>
          <a:xfrm>
            <a:off x="1151833" y="4389739"/>
            <a:ext cx="9946073" cy="1466040"/>
          </a:xfrm>
          <a:prstGeom prst="rect">
            <a:avLst/>
          </a:prstGeom>
          <a:ln w="12700">
            <a:miter lim="400000"/>
          </a:ln>
        </p:spPr>
      </p:pic>
      <p:sp>
        <p:nvSpPr>
          <p:cNvPr id="184" name="Rectangle 3"/>
          <p:cNvSpPr txBox="1"/>
          <p:nvPr/>
        </p:nvSpPr>
        <p:spPr>
          <a:xfrm>
            <a:off x="1114677" y="207787"/>
            <a:ext cx="6344406"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Data Type - NUMBER</a:t>
            </a:r>
          </a:p>
        </p:txBody>
      </p:sp>
      <p:sp>
        <p:nvSpPr>
          <p:cNvPr id="185" name="Rectangle 4"/>
          <p:cNvSpPr txBox="1"/>
          <p:nvPr/>
        </p:nvSpPr>
        <p:spPr>
          <a:xfrm>
            <a:off x="1068998" y="3778475"/>
            <a:ext cx="6096160"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Data Type - STRING</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Rectangle 1"/>
          <p:cNvSpPr txBox="1"/>
          <p:nvPr/>
        </p:nvSpPr>
        <p:spPr>
          <a:xfrm>
            <a:off x="242944" y="325620"/>
            <a:ext cx="11078584" cy="11432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above tsconfig.Json file includes empty curly brackets { } and does not include any options. In this case, the tsc command will consider the default values for the compiler options and compile all the .Ts files in a root directory and its sub-directories.</a:t>
            </a:r>
          </a:p>
        </p:txBody>
      </p:sp>
      <p:sp>
        <p:nvSpPr>
          <p:cNvPr id="519" name="Rectangle 3"/>
          <p:cNvSpPr txBox="1"/>
          <p:nvPr/>
        </p:nvSpPr>
        <p:spPr>
          <a:xfrm>
            <a:off x="242943" y="2758263"/>
            <a:ext cx="9240821"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above tsc command will generate .js files for all .Ts files, as shown below.</a:t>
            </a:r>
          </a:p>
        </p:txBody>
      </p:sp>
      <p:pic>
        <p:nvPicPr>
          <p:cNvPr id="520" name="Picture 4" descr="Picture 4"/>
          <p:cNvPicPr>
            <a:picLocks noChangeAspect="1"/>
          </p:cNvPicPr>
          <p:nvPr/>
        </p:nvPicPr>
        <p:blipFill>
          <a:blip r:embed="rId2">
            <a:extLst/>
          </a:blip>
          <a:stretch>
            <a:fillRect/>
          </a:stretch>
        </p:blipFill>
        <p:spPr>
          <a:xfrm>
            <a:off x="8507507" y="2074815"/>
            <a:ext cx="3361767" cy="3757269"/>
          </a:xfrm>
          <a:prstGeom prst="rect">
            <a:avLst/>
          </a:prstGeom>
          <a:ln w="12700">
            <a:miter lim="400000"/>
          </a:ln>
        </p:spPr>
      </p:pic>
      <p:sp>
        <p:nvSpPr>
          <p:cNvPr id="521" name="Rectangle 5"/>
          <p:cNvSpPr txBox="1"/>
          <p:nvPr/>
        </p:nvSpPr>
        <p:spPr>
          <a:xfrm>
            <a:off x="242944" y="3200594"/>
            <a:ext cx="7923005" cy="204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150000"/>
              </a:lnSpc>
              <a:defRPr>
                <a:solidFill>
                  <a:srgbClr val="FFFFFF"/>
                </a:solidFill>
              </a:defRPr>
            </a:lvl1pPr>
          </a:lstStyle>
          <a:p>
            <a:pPr/>
            <a:r>
              <a:t>When using the tsc command to compile files, if a path to tsconfig.json is not specified, the compiler will look for the file in the current directory. If not found in the current directory, it will search for the tsconfig.json file in the parent directory. The compiler will not compile a project if a tsconfig file is absent.</a:t>
            </a:r>
          </a:p>
        </p:txBody>
      </p:sp>
      <p:grpSp>
        <p:nvGrpSpPr>
          <p:cNvPr id="524" name="Rectangle 6"/>
          <p:cNvGrpSpPr/>
          <p:nvPr/>
        </p:nvGrpSpPr>
        <p:grpSpPr>
          <a:xfrm>
            <a:off x="295836" y="1931712"/>
            <a:ext cx="2348754" cy="540365"/>
            <a:chOff x="0" y="0"/>
            <a:chExt cx="2348753" cy="540364"/>
          </a:xfrm>
        </p:grpSpPr>
        <p:sp>
          <p:nvSpPr>
            <p:cNvPr id="522" name="Rectangle"/>
            <p:cNvSpPr/>
            <p:nvPr/>
          </p:nvSpPr>
          <p:spPr>
            <a:xfrm>
              <a:off x="0" y="-1"/>
              <a:ext cx="2348754" cy="540366"/>
            </a:xfrm>
            <a:prstGeom prst="rect">
              <a:avLst/>
            </a:prstGeom>
            <a:solidFill>
              <a:srgbClr val="FFFFFF"/>
            </a:solidFill>
            <a:ln w="15875" cap="rnd">
              <a:solidFill>
                <a:schemeClr val="accent6"/>
              </a:solidFill>
              <a:prstDash val="solid"/>
              <a:round/>
            </a:ln>
            <a:effectLst/>
          </p:spPr>
          <p:txBody>
            <a:bodyPr wrap="square" lIns="45719" tIns="45719" rIns="45719" bIns="45719" numCol="1" anchor="ctr">
              <a:noAutofit/>
            </a:bodyPr>
            <a:lstStyle/>
            <a:p>
              <a:pPr>
                <a:defRPr sz="1600">
                  <a:latin typeface="Arial"/>
                  <a:ea typeface="Arial"/>
                  <a:cs typeface="Arial"/>
                  <a:sym typeface="Arial"/>
                </a:defRPr>
              </a:pPr>
            </a:p>
          </p:txBody>
        </p:sp>
        <p:sp>
          <p:nvSpPr>
            <p:cNvPr id="523" name="D:\typescript&gt;tsc"/>
            <p:cNvSpPr txBox="1"/>
            <p:nvPr/>
          </p:nvSpPr>
          <p:spPr>
            <a:xfrm>
              <a:off x="45720" y="113485"/>
              <a:ext cx="2257314" cy="313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600">
                  <a:latin typeface="Arial"/>
                  <a:ea typeface="Arial"/>
                  <a:cs typeface="Arial"/>
                  <a:sym typeface="Arial"/>
                </a:defRPr>
              </a:lvl1pPr>
            </a:lstStyle>
            <a:p>
              <a:pPr/>
              <a:r>
                <a:t>  D:\typescript&gt;tsc</a:t>
              </a:r>
            </a:p>
          </p:txBody>
        </p:sp>
      </p:grpSp>
      <p:sp>
        <p:nvSpPr>
          <p:cNvPr id="525" name="Rectangle 8"/>
          <p:cNvSpPr txBox="1"/>
          <p:nvPr/>
        </p:nvSpPr>
        <p:spPr>
          <a:xfrm>
            <a:off x="242944" y="5370419"/>
            <a:ext cx="7923005"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If the tsconfig.json file is not found in the root directory, then you can specify the path using the --project or -p option, as shown below.</a:t>
            </a:r>
          </a:p>
        </p:txBody>
      </p:sp>
      <p:grpSp>
        <p:nvGrpSpPr>
          <p:cNvPr id="528" name="Rectangle 9"/>
          <p:cNvGrpSpPr/>
          <p:nvPr/>
        </p:nvGrpSpPr>
        <p:grpSpPr>
          <a:xfrm>
            <a:off x="8507507" y="5985336"/>
            <a:ext cx="3361767" cy="546848"/>
            <a:chOff x="0" y="0"/>
            <a:chExt cx="3361766" cy="546846"/>
          </a:xfrm>
        </p:grpSpPr>
        <p:sp>
          <p:nvSpPr>
            <p:cNvPr id="526" name="Rectangle"/>
            <p:cNvSpPr/>
            <p:nvPr/>
          </p:nvSpPr>
          <p:spPr>
            <a:xfrm>
              <a:off x="-1" y="0"/>
              <a:ext cx="3361768" cy="546847"/>
            </a:xfrm>
            <a:prstGeom prst="rect">
              <a:avLst/>
            </a:prstGeom>
            <a:solidFill>
              <a:srgbClr val="FFFFFF"/>
            </a:solidFill>
            <a:ln w="15875" cap="rnd">
              <a:solidFill>
                <a:schemeClr val="accent6"/>
              </a:solidFill>
              <a:prstDash val="solid"/>
              <a:round/>
            </a:ln>
            <a:effectLst/>
          </p:spPr>
          <p:txBody>
            <a:bodyPr wrap="square" lIns="45719" tIns="45719" rIns="45719" bIns="45719" numCol="1" anchor="ctr">
              <a:noAutofit/>
            </a:bodyPr>
            <a:lstStyle/>
            <a:p>
              <a:pPr/>
            </a:p>
          </p:txBody>
        </p:sp>
        <p:sp>
          <p:nvSpPr>
            <p:cNvPr id="527" name="tsc -p &lt;path to tsconfig.json&gt;"/>
            <p:cNvSpPr txBox="1"/>
            <p:nvPr/>
          </p:nvSpPr>
          <p:spPr>
            <a:xfrm>
              <a:off x="45719" y="116727"/>
              <a:ext cx="3270328" cy="313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600">
                  <a:latin typeface="Arial"/>
                  <a:ea typeface="Arial"/>
                  <a:cs typeface="Arial"/>
                  <a:sym typeface="Arial"/>
                </a:defRPr>
              </a:lvl1pPr>
            </a:lstStyle>
            <a:p>
              <a:pPr/>
              <a:r>
                <a:t>  tsc -p &lt;path to tsconfig.json&gt;</a:t>
              </a:r>
            </a:p>
          </p:txBody>
        </p:sp>
      </p:gr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Rectangle 1"/>
          <p:cNvSpPr txBox="1"/>
          <p:nvPr/>
        </p:nvSpPr>
        <p:spPr>
          <a:xfrm>
            <a:off x="404307" y="269864"/>
            <a:ext cx="11401315" cy="11432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Until now, we used an empty tsconfig.Json file and so, the typescript compiler used default settings to compile the typescript files. You can set different compiler options in the "compileroptions" property in the tsconfig.Json file, as shown below.</a:t>
            </a:r>
          </a:p>
        </p:txBody>
      </p:sp>
      <p:pic>
        <p:nvPicPr>
          <p:cNvPr id="531" name="Picture 2" descr="Picture 2"/>
          <p:cNvPicPr>
            <a:picLocks noChangeAspect="1"/>
          </p:cNvPicPr>
          <p:nvPr/>
        </p:nvPicPr>
        <p:blipFill>
          <a:blip r:embed="rId2">
            <a:extLst/>
          </a:blip>
          <a:stretch>
            <a:fillRect/>
          </a:stretch>
        </p:blipFill>
        <p:spPr>
          <a:xfrm>
            <a:off x="457200" y="1823560"/>
            <a:ext cx="10536120" cy="3591427"/>
          </a:xfrm>
          <a:prstGeom prst="rect">
            <a:avLst/>
          </a:prstGeom>
          <a:ln w="12700">
            <a:miter lim="400000"/>
          </a:ln>
        </p:spPr>
      </p:pic>
      <p:sp>
        <p:nvSpPr>
          <p:cNvPr id="532" name="Rectangle 3"/>
          <p:cNvSpPr txBox="1"/>
          <p:nvPr/>
        </p:nvSpPr>
        <p:spPr>
          <a:xfrm>
            <a:off x="404307" y="5611941"/>
            <a:ext cx="11580609"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In the above sample tsconfig.Json file, the compileroptions specifies the custom options for the typescript compiler to use when compiling a project.</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Rectangle 1"/>
          <p:cNvSpPr txBox="1"/>
          <p:nvPr/>
        </p:nvSpPr>
        <p:spPr>
          <a:xfrm>
            <a:off x="269836" y="242064"/>
            <a:ext cx="11580609"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You can also specify specific files to be compiled by using the "files" option. The files property provides a list of all files to be compiled.</a:t>
            </a:r>
          </a:p>
        </p:txBody>
      </p:sp>
      <p:pic>
        <p:nvPicPr>
          <p:cNvPr id="535" name="Picture 2" descr="Picture 2"/>
          <p:cNvPicPr>
            <a:picLocks noChangeAspect="1"/>
          </p:cNvPicPr>
          <p:nvPr/>
        </p:nvPicPr>
        <p:blipFill>
          <a:blip r:embed="rId2">
            <a:extLst/>
          </a:blip>
          <a:stretch>
            <a:fillRect/>
          </a:stretch>
        </p:blipFill>
        <p:spPr>
          <a:xfrm>
            <a:off x="326477" y="1245784"/>
            <a:ext cx="10517070" cy="4420218"/>
          </a:xfrm>
          <a:prstGeom prst="rect">
            <a:avLst/>
          </a:prstGeom>
          <a:ln w="12700">
            <a:miter lim="400000"/>
          </a:ln>
        </p:spPr>
      </p:pic>
      <p:sp>
        <p:nvSpPr>
          <p:cNvPr id="536" name="Rectangle 3"/>
          <p:cNvSpPr txBox="1"/>
          <p:nvPr/>
        </p:nvSpPr>
        <p:spPr>
          <a:xfrm>
            <a:off x="291511" y="5734932"/>
            <a:ext cx="11621687"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 above files option includes the file names to be compiled. Here, the compiler will only compile the employee.Ts file.</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Rectangle 1"/>
          <p:cNvSpPr txBox="1"/>
          <p:nvPr/>
        </p:nvSpPr>
        <p:spPr>
          <a:xfrm>
            <a:off x="305695" y="308846"/>
            <a:ext cx="11222021"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latin typeface="Arial"/>
                <a:ea typeface="Arial"/>
                <a:cs typeface="Arial"/>
                <a:sym typeface="Arial"/>
              </a:defRPr>
            </a:pPr>
            <a:r>
              <a:t>There are two additional properties that can be used to include or omit certain files: </a:t>
            </a:r>
            <a:r>
              <a:rPr>
                <a:solidFill>
                  <a:srgbClr val="000000"/>
                </a:solidFill>
              </a:rPr>
              <a:t>include</a:t>
            </a:r>
            <a:r>
              <a:t> and </a:t>
            </a:r>
            <a:r>
              <a:rPr>
                <a:solidFill>
                  <a:srgbClr val="000000"/>
                </a:solidFill>
              </a:rPr>
              <a:t>exclude</a:t>
            </a:r>
            <a:r>
              <a:t>.</a:t>
            </a:r>
          </a:p>
        </p:txBody>
      </p:sp>
      <p:sp>
        <p:nvSpPr>
          <p:cNvPr id="539" name="Rectangle 2"/>
          <p:cNvSpPr txBox="1"/>
          <p:nvPr/>
        </p:nvSpPr>
        <p:spPr>
          <a:xfrm>
            <a:off x="305695" y="678178"/>
            <a:ext cx="10361409"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FFFFFF"/>
                </a:solidFill>
                <a:latin typeface="Arial"/>
                <a:ea typeface="Arial"/>
                <a:cs typeface="Arial"/>
                <a:sym typeface="Arial"/>
              </a:defRPr>
            </a:pPr>
            <a:r>
              <a:t>All files specified in </a:t>
            </a:r>
            <a:r>
              <a:rPr>
                <a:solidFill>
                  <a:srgbClr val="000000"/>
                </a:solidFill>
              </a:rPr>
              <a:t>include</a:t>
            </a:r>
            <a:r>
              <a:t> will be compiled, except the ones specified in the exclude property.</a:t>
            </a:r>
          </a:p>
        </p:txBody>
      </p:sp>
      <p:sp>
        <p:nvSpPr>
          <p:cNvPr id="540" name="Rectangle 3"/>
          <p:cNvSpPr txBox="1"/>
          <p:nvPr/>
        </p:nvSpPr>
        <p:spPr>
          <a:xfrm>
            <a:off x="287765" y="1134713"/>
            <a:ext cx="11446139" cy="7469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All files specified in the exclude option are excluded by the compiler. Note that if a file in include has a dependency on another file, that file cannot be specified in the exclude property.</a:t>
            </a:r>
          </a:p>
        </p:txBody>
      </p:sp>
      <p:pic>
        <p:nvPicPr>
          <p:cNvPr id="541" name="Picture 5" descr="Picture 5"/>
          <p:cNvPicPr>
            <a:picLocks noChangeAspect="1"/>
          </p:cNvPicPr>
          <p:nvPr/>
        </p:nvPicPr>
        <p:blipFill>
          <a:blip r:embed="rId2">
            <a:extLst/>
          </a:blip>
          <a:stretch>
            <a:fillRect/>
          </a:stretch>
        </p:blipFill>
        <p:spPr>
          <a:xfrm>
            <a:off x="367553" y="2340954"/>
            <a:ext cx="7664825" cy="4140528"/>
          </a:xfrm>
          <a:prstGeom prst="rect">
            <a:avLst/>
          </a:prstGeom>
          <a:ln w="12700">
            <a:miter lim="400000"/>
          </a:ln>
        </p:spPr>
      </p:pic>
      <p:sp>
        <p:nvSpPr>
          <p:cNvPr id="542" name="Rectangle 6"/>
          <p:cNvSpPr txBox="1"/>
          <p:nvPr/>
        </p:nvSpPr>
        <p:spPr>
          <a:xfrm>
            <a:off x="8320142" y="2447363"/>
            <a:ext cx="2687621" cy="20112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lnSpc>
                <a:spcPct val="150000"/>
              </a:lnSpc>
              <a:defRPr sz="1600">
                <a:latin typeface="Arial"/>
                <a:ea typeface="Arial"/>
                <a:cs typeface="Arial"/>
                <a:sym typeface="Arial"/>
              </a:defRPr>
            </a:lvl1pPr>
          </a:lstStyle>
          <a:p>
            <a:pPr/>
            <a:r>
              <a:t>Thus, the tsconfig.Json file includes all the options to indicate the compiler how to compile a project. Learn more about tsconfig.Json here.</a:t>
            </a:r>
          </a:p>
        </p:txBody>
      </p:sp>
      <p:sp>
        <p:nvSpPr>
          <p:cNvPr id="543" name="Rectangle 7"/>
          <p:cNvSpPr txBox="1"/>
          <p:nvPr/>
        </p:nvSpPr>
        <p:spPr>
          <a:xfrm>
            <a:off x="8320143" y="4755688"/>
            <a:ext cx="2687621" cy="6952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solidFill>
                  <a:srgbClr val="C8F1FB"/>
                </a:solidFill>
                <a:latin typeface="Arial"/>
                <a:ea typeface="Arial"/>
                <a:cs typeface="Arial"/>
                <a:sym typeface="Arial"/>
              </a:defRPr>
            </a:lvl1pPr>
          </a:lstStyle>
          <a:p>
            <a:pPr/>
            <a:r>
              <a:t>https://www.typescriptlang.org/docs/handbook/tsconfig-json.html</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 name="Rectangle 1"/>
          <p:cNvSpPr txBox="1"/>
          <p:nvPr/>
        </p:nvSpPr>
        <p:spPr>
          <a:xfrm>
            <a:off x="371619" y="213637"/>
            <a:ext cx="5764174" cy="574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 BUILD TOOLS</a:t>
            </a:r>
          </a:p>
        </p:txBody>
      </p:sp>
      <p:sp>
        <p:nvSpPr>
          <p:cNvPr id="546" name="Rectangle 2"/>
          <p:cNvSpPr txBox="1"/>
          <p:nvPr/>
        </p:nvSpPr>
        <p:spPr>
          <a:xfrm>
            <a:off x="354033" y="670298"/>
            <a:ext cx="11463999" cy="7469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Build tools are utilities that help automate the transformation and bundling of your code into a single file. Most javascript projects use these build tools to automate the build process.</a:t>
            </a:r>
          </a:p>
        </p:txBody>
      </p:sp>
      <p:sp>
        <p:nvSpPr>
          <p:cNvPr id="547" name="Rectangle 3"/>
          <p:cNvSpPr txBox="1"/>
          <p:nvPr/>
        </p:nvSpPr>
        <p:spPr>
          <a:xfrm>
            <a:off x="354034" y="1500269"/>
            <a:ext cx="11303391" cy="7469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There are several common build tools available that can be integrated with typescript. We will take a look at how to integrate typescript with some of these tools:</a:t>
            </a:r>
          </a:p>
        </p:txBody>
      </p:sp>
      <p:sp>
        <p:nvSpPr>
          <p:cNvPr id="548" name="Rectangle 4"/>
          <p:cNvSpPr txBox="1"/>
          <p:nvPr/>
        </p:nvSpPr>
        <p:spPr>
          <a:xfrm>
            <a:off x="371619" y="2367993"/>
            <a:ext cx="6004561" cy="13321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buSzPct val="100000"/>
              <a:buFont typeface="Arial"/>
              <a:buChar char="•"/>
              <a:defRPr b="1" sz="1600">
                <a:solidFill>
                  <a:srgbClr val="FFFFFF"/>
                </a:solidFill>
                <a:latin typeface="Arial"/>
                <a:ea typeface="Arial"/>
                <a:cs typeface="Arial"/>
                <a:sym typeface="Arial"/>
              </a:defRPr>
            </a:pPr>
            <a:r>
              <a:t>  Browserify</a:t>
            </a:r>
          </a:p>
          <a:p>
            <a:pPr algn="just">
              <a:lnSpc>
                <a:spcPct val="150000"/>
              </a:lnSpc>
              <a:buSzPct val="100000"/>
              <a:buFont typeface="Arial"/>
              <a:buChar char="•"/>
              <a:defRPr b="1" sz="1600">
                <a:solidFill>
                  <a:srgbClr val="FFFFFF"/>
                </a:solidFill>
                <a:latin typeface="Arial"/>
                <a:ea typeface="Arial"/>
                <a:cs typeface="Arial"/>
                <a:sym typeface="Arial"/>
              </a:defRPr>
            </a:pPr>
            <a:r>
              <a:t>  Grunt</a:t>
            </a:r>
          </a:p>
          <a:p>
            <a:pPr algn="just">
              <a:lnSpc>
                <a:spcPct val="150000"/>
              </a:lnSpc>
              <a:buSzPct val="100000"/>
              <a:buFont typeface="Arial"/>
              <a:buChar char="•"/>
              <a:defRPr b="1" sz="1600">
                <a:solidFill>
                  <a:srgbClr val="FFFFFF"/>
                </a:solidFill>
                <a:latin typeface="Arial"/>
                <a:ea typeface="Arial"/>
                <a:cs typeface="Arial"/>
                <a:sym typeface="Arial"/>
              </a:defRPr>
            </a:pPr>
            <a:r>
              <a:t>  Gulp</a:t>
            </a:r>
          </a:p>
          <a:p>
            <a:pPr algn="just">
              <a:lnSpc>
                <a:spcPct val="150000"/>
              </a:lnSpc>
              <a:buSzPct val="100000"/>
              <a:buFont typeface="Arial"/>
              <a:buChar char="•"/>
              <a:defRPr b="1" sz="1600">
                <a:solidFill>
                  <a:srgbClr val="FFFFFF"/>
                </a:solidFill>
                <a:latin typeface="Arial"/>
                <a:ea typeface="Arial"/>
                <a:cs typeface="Arial"/>
                <a:sym typeface="Arial"/>
              </a:defRPr>
            </a:pPr>
            <a:r>
              <a:t>  Webpack</a:t>
            </a:r>
          </a:p>
        </p:txBody>
      </p:sp>
      <p:sp>
        <p:nvSpPr>
          <p:cNvPr id="549" name="Rectangle 5"/>
          <p:cNvSpPr txBox="1"/>
          <p:nvPr/>
        </p:nvSpPr>
        <p:spPr>
          <a:xfrm>
            <a:off x="354033" y="4000474"/>
            <a:ext cx="128565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a:latin typeface="Arial"/>
                <a:ea typeface="Arial"/>
                <a:cs typeface="Arial"/>
                <a:sym typeface="Arial"/>
              </a:defRPr>
            </a:lvl1pPr>
          </a:lstStyle>
          <a:p>
            <a:pPr/>
            <a:r>
              <a:t>Browserify</a:t>
            </a:r>
          </a:p>
        </p:txBody>
      </p:sp>
      <p:sp>
        <p:nvSpPr>
          <p:cNvPr id="550" name="Straight Connector 7"/>
          <p:cNvSpPr/>
          <p:nvPr/>
        </p:nvSpPr>
        <p:spPr>
          <a:xfrm flipH="1">
            <a:off x="398584" y="277016"/>
            <a:ext cx="1" cy="6086061"/>
          </a:xfrm>
          <a:prstGeom prst="line">
            <a:avLst/>
          </a:prstGeom>
          <a:ln cap="rnd">
            <a:solidFill>
              <a:srgbClr val="858F9A">
                <a:alpha val="60000"/>
              </a:srgbClr>
            </a:solidFill>
          </a:ln>
        </p:spPr>
        <p:txBody>
          <a:bodyPr lIns="45719" rIns="45719"/>
          <a:lstStyle/>
          <a:p>
            <a:pPr>
              <a:defRPr>
                <a:solidFill>
                  <a:srgbClr val="FFFFFF"/>
                </a:solidFill>
              </a:defRPr>
            </a:pPr>
          </a:p>
        </p:txBody>
      </p:sp>
      <p:grpSp>
        <p:nvGrpSpPr>
          <p:cNvPr id="553" name="Rectangle 8"/>
          <p:cNvGrpSpPr/>
          <p:nvPr/>
        </p:nvGrpSpPr>
        <p:grpSpPr>
          <a:xfrm>
            <a:off x="398584" y="4489937"/>
            <a:ext cx="6400801" cy="738555"/>
            <a:chOff x="0" y="0"/>
            <a:chExt cx="6400800" cy="738553"/>
          </a:xfrm>
        </p:grpSpPr>
        <p:sp>
          <p:nvSpPr>
            <p:cNvPr id="551" name="Rectangle"/>
            <p:cNvSpPr/>
            <p:nvPr/>
          </p:nvSpPr>
          <p:spPr>
            <a:xfrm>
              <a:off x="0" y="0"/>
              <a:ext cx="6400800" cy="738554"/>
            </a:xfrm>
            <a:prstGeom prst="rect">
              <a:avLst/>
            </a:prstGeom>
            <a:solidFill>
              <a:srgbClr val="D9D9D9"/>
            </a:solidFill>
            <a:ln w="15875" cap="rnd">
              <a:solidFill>
                <a:srgbClr val="FFFFFF"/>
              </a:solidFill>
              <a:prstDash val="solid"/>
              <a:round/>
            </a:ln>
            <a:effectLst/>
          </p:spPr>
          <p:txBody>
            <a:bodyPr wrap="square" lIns="45719" tIns="45719" rIns="45719" bIns="45719" numCol="1" anchor="ctr">
              <a:noAutofit/>
            </a:bodyPr>
            <a:lstStyle/>
            <a:p>
              <a:pPr>
                <a:lnSpc>
                  <a:spcPct val="150000"/>
                </a:lnSpc>
                <a:defRPr>
                  <a:solidFill>
                    <a:srgbClr val="FFFFFF"/>
                  </a:solidFill>
                </a:defRPr>
              </a:pPr>
            </a:p>
          </p:txBody>
        </p:sp>
        <p:sp>
          <p:nvSpPr>
            <p:cNvPr id="552" name="npm install tsify…"/>
            <p:cNvSpPr txBox="1"/>
            <p:nvPr/>
          </p:nvSpPr>
          <p:spPr>
            <a:xfrm>
              <a:off x="45719" y="73919"/>
              <a:ext cx="6309362" cy="5907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nSpc>
                  <a:spcPct val="150000"/>
                </a:lnSpc>
                <a:defRPr sz="1400">
                  <a:latin typeface="Arial"/>
                  <a:ea typeface="Arial"/>
                  <a:cs typeface="Arial"/>
                  <a:sym typeface="Arial"/>
                </a:defRPr>
              </a:pPr>
              <a:r>
                <a:t>npm install tsify</a:t>
              </a:r>
            </a:p>
            <a:p>
              <a:pPr>
                <a:lnSpc>
                  <a:spcPct val="150000"/>
                </a:lnSpc>
                <a:defRPr sz="1400">
                  <a:latin typeface="Arial"/>
                  <a:ea typeface="Arial"/>
                  <a:cs typeface="Arial"/>
                  <a:sym typeface="Arial"/>
                </a:defRPr>
              </a:pPr>
              <a:r>
                <a:t>browserify main.ts -p [ tsify --noImplicitAny ] &gt; bundle.js</a:t>
              </a:r>
            </a:p>
          </p:txBody>
        </p:sp>
      </p:grpSp>
      <p:sp>
        <p:nvSpPr>
          <p:cNvPr id="554" name="Rectangle 9"/>
          <p:cNvSpPr txBox="1"/>
          <p:nvPr/>
        </p:nvSpPr>
        <p:spPr>
          <a:xfrm>
            <a:off x="354034" y="5348623"/>
            <a:ext cx="726316"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a:solidFill>
                  <a:srgbClr val="181717"/>
                </a:solidFill>
                <a:latin typeface="Arial"/>
                <a:ea typeface="Arial"/>
                <a:cs typeface="Arial"/>
                <a:sym typeface="Arial"/>
              </a:defRPr>
            </a:lvl1pPr>
          </a:lstStyle>
          <a:p>
            <a:pPr/>
            <a:r>
              <a:t>Grunt</a:t>
            </a:r>
          </a:p>
        </p:txBody>
      </p:sp>
      <p:grpSp>
        <p:nvGrpSpPr>
          <p:cNvPr id="557" name="Rectangle 10"/>
          <p:cNvGrpSpPr/>
          <p:nvPr/>
        </p:nvGrpSpPr>
        <p:grpSpPr>
          <a:xfrm>
            <a:off x="398584" y="5826430"/>
            <a:ext cx="6400801" cy="536647"/>
            <a:chOff x="0" y="0"/>
            <a:chExt cx="6400800" cy="536646"/>
          </a:xfrm>
        </p:grpSpPr>
        <p:sp>
          <p:nvSpPr>
            <p:cNvPr id="555" name="Rectangle"/>
            <p:cNvSpPr/>
            <p:nvPr/>
          </p:nvSpPr>
          <p:spPr>
            <a:xfrm>
              <a:off x="0" y="-1"/>
              <a:ext cx="6400800" cy="536648"/>
            </a:xfrm>
            <a:prstGeom prst="rect">
              <a:avLst/>
            </a:prstGeom>
            <a:solidFill>
              <a:srgbClr val="D9D9D9"/>
            </a:solidFill>
            <a:ln w="15875" cap="rnd">
              <a:solidFill>
                <a:srgbClr val="FFFFFF"/>
              </a:solidFill>
              <a:prstDash val="solid"/>
              <a:round/>
            </a:ln>
            <a:effectLst/>
          </p:spPr>
          <p:txBody>
            <a:bodyPr wrap="square" lIns="45719" tIns="45719" rIns="45719" bIns="45719" numCol="1" anchor="ctr">
              <a:noAutofit/>
            </a:bodyPr>
            <a:lstStyle/>
            <a:p>
              <a:pPr>
                <a:lnSpc>
                  <a:spcPct val="150000"/>
                </a:lnSpc>
                <a:defRPr>
                  <a:solidFill>
                    <a:srgbClr val="FFFFFF"/>
                  </a:solidFill>
                </a:defRPr>
              </a:pPr>
            </a:p>
          </p:txBody>
        </p:sp>
        <p:sp>
          <p:nvSpPr>
            <p:cNvPr id="556" name="npm install grunt-ts"/>
            <p:cNvSpPr txBox="1"/>
            <p:nvPr/>
          </p:nvSpPr>
          <p:spPr>
            <a:xfrm>
              <a:off x="45719" y="123911"/>
              <a:ext cx="630936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nSpc>
                  <a:spcPct val="150000"/>
                </a:lnSpc>
                <a:defRPr sz="1400">
                  <a:latin typeface="Arial"/>
                  <a:ea typeface="Arial"/>
                  <a:cs typeface="Arial"/>
                  <a:sym typeface="Arial"/>
                </a:defRPr>
              </a:lvl1pPr>
            </a:lstStyle>
            <a:p>
              <a:pPr/>
              <a:r>
                <a:t>npm install grunt-ts</a:t>
              </a:r>
            </a:p>
          </p:txBody>
        </p:sp>
      </p:gr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Rectangle 1"/>
          <p:cNvSpPr txBox="1"/>
          <p:nvPr/>
        </p:nvSpPr>
        <p:spPr>
          <a:xfrm>
            <a:off x="285378" y="178748"/>
            <a:ext cx="4543647"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50000"/>
              </a:lnSpc>
              <a:defRPr>
                <a:solidFill>
                  <a:srgbClr val="FFFFFF"/>
                </a:solidFill>
                <a:latin typeface="Arial"/>
                <a:ea typeface="Arial"/>
                <a:cs typeface="Arial"/>
                <a:sym typeface="Arial"/>
              </a:defRPr>
            </a:lvl1pPr>
          </a:lstStyle>
          <a:p>
            <a:pPr/>
            <a:r>
              <a:t>You will need to include the grunt config file:</a:t>
            </a:r>
          </a:p>
        </p:txBody>
      </p:sp>
      <p:grpSp>
        <p:nvGrpSpPr>
          <p:cNvPr id="564" name="Group 4"/>
          <p:cNvGrpSpPr/>
          <p:nvPr/>
        </p:nvGrpSpPr>
        <p:grpSpPr>
          <a:xfrm>
            <a:off x="375133" y="767859"/>
            <a:ext cx="7426571" cy="3593123"/>
            <a:chOff x="0" y="0"/>
            <a:chExt cx="7426569" cy="3593122"/>
          </a:xfrm>
        </p:grpSpPr>
        <p:sp>
          <p:nvSpPr>
            <p:cNvPr id="560" name="Rectangle 3"/>
            <p:cNvSpPr/>
            <p:nvPr/>
          </p:nvSpPr>
          <p:spPr>
            <a:xfrm>
              <a:off x="-1" y="0"/>
              <a:ext cx="7426571" cy="3593123"/>
            </a:xfrm>
            <a:prstGeom prst="rect">
              <a:avLst/>
            </a:prstGeom>
            <a:solidFill>
              <a:srgbClr val="D8E5EE"/>
            </a:solidFill>
            <a:ln w="15875" cap="rnd">
              <a:solidFill>
                <a:srgbClr val="D8E5EE"/>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563" name="Picture 2"/>
            <p:cNvGrpSpPr/>
            <p:nvPr/>
          </p:nvGrpSpPr>
          <p:grpSpPr>
            <a:xfrm>
              <a:off x="110999" y="106628"/>
              <a:ext cx="7206758" cy="3386854"/>
              <a:chOff x="0" y="0"/>
              <a:chExt cx="7206757" cy="3386852"/>
            </a:xfrm>
          </p:grpSpPr>
          <p:sp>
            <p:nvSpPr>
              <p:cNvPr id="561" name="Rectangle"/>
              <p:cNvSpPr/>
              <p:nvPr/>
            </p:nvSpPr>
            <p:spPr>
              <a:xfrm>
                <a:off x="0" y="0"/>
                <a:ext cx="7206758" cy="3386853"/>
              </a:xfrm>
              <a:prstGeom prst="rect">
                <a:avLst/>
              </a:prstGeom>
              <a:solidFill>
                <a:srgbClr val="000000">
                  <a:alpha val="0"/>
                </a:srgbClr>
              </a:solidFill>
              <a:ln w="12700" cap="flat">
                <a:noFill/>
                <a:miter lim="400000"/>
              </a:ln>
              <a:effectLst/>
            </p:spPr>
            <p:txBody>
              <a:bodyPr wrap="square" lIns="45719" tIns="45719" rIns="45719" bIns="45719" numCol="1" anchor="ctr">
                <a:noAutofit/>
              </a:bodyPr>
              <a:lstStyle/>
              <a:p>
                <a:pPr/>
              </a:p>
            </p:txBody>
          </p:sp>
          <p:pic>
            <p:nvPicPr>
              <p:cNvPr id="562" name="image85.png" descr="image85.png"/>
              <p:cNvPicPr>
                <a:picLocks noChangeAspect="1"/>
              </p:cNvPicPr>
              <p:nvPr/>
            </p:nvPicPr>
            <p:blipFill>
              <a:blip r:embed="rId2">
                <a:extLst/>
              </a:blip>
              <a:stretch>
                <a:fillRect/>
              </a:stretch>
            </p:blipFill>
            <p:spPr>
              <a:xfrm>
                <a:off x="0" y="0"/>
                <a:ext cx="7206758" cy="3386853"/>
              </a:xfrm>
              <a:prstGeom prst="rect">
                <a:avLst/>
              </a:prstGeom>
              <a:ln w="9525" cap="flat">
                <a:solidFill>
                  <a:srgbClr val="D8E5EE"/>
                </a:solidFill>
                <a:prstDash val="solid"/>
                <a:round/>
              </a:ln>
              <a:effectLst/>
            </p:spPr>
          </p:pic>
        </p:grpSp>
      </p:grpSp>
      <p:sp>
        <p:nvSpPr>
          <p:cNvPr id="565" name="Rectangle 5"/>
          <p:cNvSpPr txBox="1"/>
          <p:nvPr/>
        </p:nvSpPr>
        <p:spPr>
          <a:xfrm>
            <a:off x="314688" y="4458384"/>
            <a:ext cx="612611"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b="1">
                <a:solidFill>
                  <a:srgbClr val="181717"/>
                </a:solidFill>
                <a:latin typeface="Arial"/>
                <a:ea typeface="Arial"/>
                <a:cs typeface="Arial"/>
                <a:sym typeface="Arial"/>
              </a:defRPr>
            </a:lvl1pPr>
          </a:lstStyle>
          <a:p>
            <a:pPr/>
            <a:r>
              <a:t>Gulp</a:t>
            </a:r>
          </a:p>
        </p:txBody>
      </p:sp>
      <p:grpSp>
        <p:nvGrpSpPr>
          <p:cNvPr id="568" name="Rectangle 6"/>
          <p:cNvGrpSpPr/>
          <p:nvPr/>
        </p:nvGrpSpPr>
        <p:grpSpPr>
          <a:xfrm>
            <a:off x="375134" y="4942706"/>
            <a:ext cx="6400801" cy="536647"/>
            <a:chOff x="0" y="0"/>
            <a:chExt cx="6400800" cy="536646"/>
          </a:xfrm>
        </p:grpSpPr>
        <p:sp>
          <p:nvSpPr>
            <p:cNvPr id="566" name="Rectangle"/>
            <p:cNvSpPr/>
            <p:nvPr/>
          </p:nvSpPr>
          <p:spPr>
            <a:xfrm>
              <a:off x="0" y="-1"/>
              <a:ext cx="6400800" cy="536648"/>
            </a:xfrm>
            <a:prstGeom prst="rect">
              <a:avLst/>
            </a:prstGeom>
            <a:solidFill>
              <a:srgbClr val="D9D9D9"/>
            </a:solidFill>
            <a:ln w="15875" cap="rnd">
              <a:solidFill>
                <a:srgbClr val="FFFFFF"/>
              </a:solidFill>
              <a:prstDash val="solid"/>
              <a:round/>
            </a:ln>
            <a:effectLst/>
          </p:spPr>
          <p:txBody>
            <a:bodyPr wrap="square" lIns="45719" tIns="45719" rIns="45719" bIns="45719" numCol="1" anchor="ctr">
              <a:noAutofit/>
            </a:bodyPr>
            <a:lstStyle/>
            <a:p>
              <a:pPr>
                <a:defRPr>
                  <a:solidFill>
                    <a:srgbClr val="FFFFFF"/>
                  </a:solidFill>
                </a:defRPr>
              </a:pPr>
            </a:p>
          </p:txBody>
        </p:sp>
        <p:sp>
          <p:nvSpPr>
            <p:cNvPr id="567" name="npm install gulp-typescript"/>
            <p:cNvSpPr txBox="1"/>
            <p:nvPr/>
          </p:nvSpPr>
          <p:spPr>
            <a:xfrm>
              <a:off x="45719" y="123911"/>
              <a:ext cx="630936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400">
                  <a:latin typeface="Arial"/>
                  <a:ea typeface="Arial"/>
                  <a:cs typeface="Arial"/>
                  <a:sym typeface="Arial"/>
                </a:defRPr>
              </a:lvl1pPr>
            </a:lstStyle>
            <a:p>
              <a:pPr/>
              <a:r>
                <a:t>npm install gulp-typescript</a:t>
              </a:r>
            </a:p>
          </p:txBody>
        </p:sp>
      </p:grpSp>
      <p:sp>
        <p:nvSpPr>
          <p:cNvPr id="569" name="Rectangle 7"/>
          <p:cNvSpPr txBox="1"/>
          <p:nvPr/>
        </p:nvSpPr>
        <p:spPr>
          <a:xfrm>
            <a:off x="355911" y="5579190"/>
            <a:ext cx="445479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150000"/>
              </a:lnSpc>
              <a:defRPr>
                <a:solidFill>
                  <a:srgbClr val="FFFFFF"/>
                </a:solidFill>
                <a:latin typeface="Arial"/>
                <a:ea typeface="Arial"/>
                <a:cs typeface="Arial"/>
                <a:sym typeface="Arial"/>
              </a:defRPr>
            </a:lvl1pPr>
          </a:lstStyle>
          <a:p>
            <a:pPr/>
            <a:r>
              <a:t>You will need to include the gulp config file:</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73" name="Group 3"/>
          <p:cNvGrpSpPr/>
          <p:nvPr/>
        </p:nvGrpSpPr>
        <p:grpSpPr>
          <a:xfrm>
            <a:off x="457197" y="492367"/>
            <a:ext cx="6453556" cy="3089032"/>
            <a:chOff x="0" y="0"/>
            <a:chExt cx="6453554" cy="3089030"/>
          </a:xfrm>
        </p:grpSpPr>
        <p:sp>
          <p:nvSpPr>
            <p:cNvPr id="571" name="Rectangle 2"/>
            <p:cNvSpPr/>
            <p:nvPr/>
          </p:nvSpPr>
          <p:spPr>
            <a:xfrm>
              <a:off x="-1" y="-1"/>
              <a:ext cx="6453556" cy="3089032"/>
            </a:xfrm>
            <a:prstGeom prst="rect">
              <a:avLst/>
            </a:prstGeom>
            <a:solidFill>
              <a:srgbClr val="D8E5EE"/>
            </a:solidFill>
            <a:ln w="15875" cap="rnd">
              <a:solidFill>
                <a:srgbClr val="D8E5EE"/>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572" name="Picture 1" descr="Picture 1"/>
            <p:cNvPicPr>
              <a:picLocks noChangeAspect="1"/>
            </p:cNvPicPr>
            <p:nvPr/>
          </p:nvPicPr>
          <p:blipFill>
            <a:blip r:embed="rId2">
              <a:extLst/>
            </a:blip>
            <a:stretch>
              <a:fillRect/>
            </a:stretch>
          </p:blipFill>
          <p:spPr>
            <a:xfrm>
              <a:off x="102938" y="96740"/>
              <a:ext cx="6256835" cy="2895122"/>
            </a:xfrm>
            <a:prstGeom prst="rect">
              <a:avLst/>
            </a:prstGeom>
            <a:ln w="12700" cap="flat">
              <a:noFill/>
              <a:miter lim="400000"/>
            </a:ln>
            <a:effectLst/>
          </p:spPr>
        </p:pic>
      </p:grpSp>
      <p:sp>
        <p:nvSpPr>
          <p:cNvPr id="574" name="Rectangle 4"/>
          <p:cNvSpPr txBox="1"/>
          <p:nvPr/>
        </p:nvSpPr>
        <p:spPr>
          <a:xfrm>
            <a:off x="392628" y="3760149"/>
            <a:ext cx="1103597"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a:latin typeface="Arial"/>
                <a:ea typeface="Arial"/>
                <a:cs typeface="Arial"/>
                <a:sym typeface="Arial"/>
              </a:defRPr>
            </a:lvl1pPr>
          </a:lstStyle>
          <a:p>
            <a:pPr/>
            <a:r>
              <a:t>Webpack</a:t>
            </a:r>
          </a:p>
        </p:txBody>
      </p:sp>
      <p:grpSp>
        <p:nvGrpSpPr>
          <p:cNvPr id="577" name="Rectangle 5"/>
          <p:cNvGrpSpPr/>
          <p:nvPr/>
        </p:nvGrpSpPr>
        <p:grpSpPr>
          <a:xfrm>
            <a:off x="457198" y="4198291"/>
            <a:ext cx="6400801" cy="536647"/>
            <a:chOff x="0" y="0"/>
            <a:chExt cx="6400800" cy="536646"/>
          </a:xfrm>
        </p:grpSpPr>
        <p:sp>
          <p:nvSpPr>
            <p:cNvPr id="575" name="Rectangle"/>
            <p:cNvSpPr/>
            <p:nvPr/>
          </p:nvSpPr>
          <p:spPr>
            <a:xfrm>
              <a:off x="0" y="-1"/>
              <a:ext cx="6400800" cy="536648"/>
            </a:xfrm>
            <a:prstGeom prst="rect">
              <a:avLst/>
            </a:prstGeom>
            <a:solidFill>
              <a:srgbClr val="D9D9D9"/>
            </a:solidFill>
            <a:ln w="15875" cap="rnd">
              <a:solidFill>
                <a:srgbClr val="FFFFFF"/>
              </a:solidFill>
              <a:prstDash val="solid"/>
              <a:round/>
            </a:ln>
            <a:effectLst/>
          </p:spPr>
          <p:txBody>
            <a:bodyPr wrap="square" lIns="45719" tIns="45719" rIns="45719" bIns="45719" numCol="1" anchor="ctr">
              <a:noAutofit/>
            </a:bodyPr>
            <a:lstStyle/>
            <a:p>
              <a:pPr>
                <a:defRPr>
                  <a:solidFill>
                    <a:srgbClr val="FFFFFF"/>
                  </a:solidFill>
                </a:defRPr>
              </a:pPr>
            </a:p>
          </p:txBody>
        </p:sp>
        <p:sp>
          <p:nvSpPr>
            <p:cNvPr id="576" name="npm install ts-loader --save-dev"/>
            <p:cNvSpPr txBox="1"/>
            <p:nvPr/>
          </p:nvSpPr>
          <p:spPr>
            <a:xfrm>
              <a:off x="45719" y="123911"/>
              <a:ext cx="630936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400">
                  <a:latin typeface="Arial"/>
                  <a:ea typeface="Arial"/>
                  <a:cs typeface="Arial"/>
                  <a:sym typeface="Arial"/>
                </a:defRPr>
              </a:lvl1pPr>
            </a:lstStyle>
            <a:p>
              <a:pPr/>
              <a:r>
                <a:t>npm install ts-loader --save-dev</a:t>
              </a:r>
            </a:p>
          </p:txBody>
        </p:sp>
      </p:grpSp>
      <p:grpSp>
        <p:nvGrpSpPr>
          <p:cNvPr id="580" name="Rectangle 6"/>
          <p:cNvGrpSpPr/>
          <p:nvPr/>
        </p:nvGrpSpPr>
        <p:grpSpPr>
          <a:xfrm>
            <a:off x="457198" y="5224059"/>
            <a:ext cx="6400801" cy="536647"/>
            <a:chOff x="0" y="0"/>
            <a:chExt cx="6400800" cy="536646"/>
          </a:xfrm>
        </p:grpSpPr>
        <p:sp>
          <p:nvSpPr>
            <p:cNvPr id="578" name="Rectangle"/>
            <p:cNvSpPr/>
            <p:nvPr/>
          </p:nvSpPr>
          <p:spPr>
            <a:xfrm>
              <a:off x="0" y="-1"/>
              <a:ext cx="6400800" cy="536648"/>
            </a:xfrm>
            <a:prstGeom prst="rect">
              <a:avLst/>
            </a:prstGeom>
            <a:solidFill>
              <a:srgbClr val="D9D9D9"/>
            </a:solidFill>
            <a:ln w="15875" cap="rnd">
              <a:solidFill>
                <a:srgbClr val="FFFFFF"/>
              </a:solidFill>
              <a:prstDash val="solid"/>
              <a:round/>
            </a:ln>
            <a:effectLst/>
          </p:spPr>
          <p:txBody>
            <a:bodyPr wrap="square" lIns="45719" tIns="45719" rIns="45719" bIns="45719" numCol="1" anchor="ctr">
              <a:noAutofit/>
            </a:bodyPr>
            <a:lstStyle/>
            <a:p>
              <a:pPr>
                <a:defRPr>
                  <a:solidFill>
                    <a:srgbClr val="FFFFFF"/>
                  </a:solidFill>
                </a:defRPr>
              </a:pPr>
            </a:p>
          </p:txBody>
        </p:sp>
        <p:sp>
          <p:nvSpPr>
            <p:cNvPr id="579" name="npm install awesome-typescript-loader"/>
            <p:cNvSpPr txBox="1"/>
            <p:nvPr/>
          </p:nvSpPr>
          <p:spPr>
            <a:xfrm>
              <a:off x="45719" y="123911"/>
              <a:ext cx="630936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1400">
                  <a:latin typeface="Arial"/>
                  <a:ea typeface="Arial"/>
                  <a:cs typeface="Arial"/>
                  <a:sym typeface="Arial"/>
                </a:defRPr>
              </a:lvl1pPr>
            </a:lstStyle>
            <a:p>
              <a:pPr/>
              <a:r>
                <a:t>npm install awesome-typescript-loader</a:t>
              </a:r>
            </a:p>
          </p:txBody>
        </p:sp>
      </p:grpSp>
      <p:sp>
        <p:nvSpPr>
          <p:cNvPr id="581" name="Rectangle 7"/>
          <p:cNvSpPr txBox="1"/>
          <p:nvPr/>
        </p:nvSpPr>
        <p:spPr>
          <a:xfrm>
            <a:off x="416077" y="4803745"/>
            <a:ext cx="44704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latin typeface="Arial"/>
                <a:ea typeface="Arial"/>
                <a:cs typeface="Arial"/>
                <a:sym typeface="Arial"/>
              </a:defRPr>
            </a:lvl1pPr>
          </a:lstStyle>
          <a:p>
            <a:pPr/>
            <a:r>
              <a:t>OR</a:t>
            </a:r>
          </a:p>
        </p:txBody>
      </p:sp>
      <p:sp>
        <p:nvSpPr>
          <p:cNvPr id="582" name="Rectangle 8"/>
          <p:cNvSpPr txBox="1"/>
          <p:nvPr/>
        </p:nvSpPr>
        <p:spPr>
          <a:xfrm>
            <a:off x="416077" y="5811687"/>
            <a:ext cx="782055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You will need to include the webpack.Config.Js config file:</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4" name="Rectangle 2"/>
          <p:cNvSpPr/>
          <p:nvPr/>
        </p:nvSpPr>
        <p:spPr>
          <a:xfrm>
            <a:off x="298934" y="269626"/>
            <a:ext cx="10503879" cy="4882661"/>
          </a:xfrm>
          <a:prstGeom prst="rect">
            <a:avLst/>
          </a:prstGeom>
          <a:solidFill>
            <a:srgbClr val="D8E5EE"/>
          </a:solidFill>
          <a:ln w="15875" cap="rnd">
            <a:solidFill>
              <a:srgbClr val="D8E5EE"/>
            </a:solidFill>
          </a:ln>
        </p:spPr>
        <p:txBody>
          <a:bodyPr lIns="45719" rIns="45719" anchor="ctr"/>
          <a:lstStyle/>
          <a:p>
            <a:pPr algn="ctr">
              <a:defRPr>
                <a:solidFill>
                  <a:srgbClr val="FFFFFF"/>
                </a:solidFill>
              </a:defRPr>
            </a:pPr>
          </a:p>
        </p:txBody>
      </p:sp>
      <p:pic>
        <p:nvPicPr>
          <p:cNvPr id="585" name="Picture 1" descr="Picture 1"/>
          <p:cNvPicPr>
            <a:picLocks noChangeAspect="1"/>
          </p:cNvPicPr>
          <p:nvPr/>
        </p:nvPicPr>
        <p:blipFill>
          <a:blip r:embed="rId2">
            <a:extLst/>
          </a:blip>
          <a:stretch>
            <a:fillRect/>
          </a:stretch>
        </p:blipFill>
        <p:spPr>
          <a:xfrm>
            <a:off x="429119" y="390391"/>
            <a:ext cx="10268188" cy="467397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Rectangle 1"/>
          <p:cNvSpPr txBox="1"/>
          <p:nvPr/>
        </p:nvSpPr>
        <p:spPr>
          <a:xfrm>
            <a:off x="906478" y="1812527"/>
            <a:ext cx="6592849"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Data Type - BOOLEAN</a:t>
            </a:r>
          </a:p>
        </p:txBody>
      </p:sp>
      <p:pic>
        <p:nvPicPr>
          <p:cNvPr id="188" name="Picture 2" descr="Picture 2"/>
          <p:cNvPicPr>
            <a:picLocks noChangeAspect="1"/>
          </p:cNvPicPr>
          <p:nvPr/>
        </p:nvPicPr>
        <p:blipFill>
          <a:blip r:embed="rId2">
            <a:extLst/>
          </a:blip>
          <a:stretch>
            <a:fillRect/>
          </a:stretch>
        </p:blipFill>
        <p:spPr>
          <a:xfrm>
            <a:off x="952029" y="2616566"/>
            <a:ext cx="2657847" cy="428686"/>
          </a:xfrm>
          <a:prstGeom prst="rect">
            <a:avLst/>
          </a:prstGeom>
          <a:ln w="12700">
            <a:miter lim="400000"/>
          </a:ln>
        </p:spPr>
      </p:pic>
      <p:sp>
        <p:nvSpPr>
          <p:cNvPr id="189" name="Rectangle 3"/>
          <p:cNvSpPr txBox="1"/>
          <p:nvPr/>
        </p:nvSpPr>
        <p:spPr>
          <a:xfrm>
            <a:off x="912534" y="3329297"/>
            <a:ext cx="10656007" cy="1539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a:solidFill>
                  <a:srgbClr val="FFFFFF"/>
                </a:solidFill>
                <a:latin typeface="Arial"/>
                <a:ea typeface="Arial"/>
                <a:cs typeface="Arial"/>
                <a:sym typeface="Arial"/>
              </a:defRPr>
            </a:lvl1pPr>
          </a:lstStyle>
          <a:p>
            <a:pPr/>
            <a:r>
              <a:t>Note that, boolean with an upper case B is different from boolean with a lower case b. Upper case boolean is an object type whereas lower case boolean is a primitive type. It is always recommended to use boolean, the primitive type in your programs. This is because, while JavaScript coerces an object to its primitive type, the typescript type system does not. Typescript treats it like an object type.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Rectangle 1"/>
          <p:cNvSpPr txBox="1"/>
          <p:nvPr/>
        </p:nvSpPr>
        <p:spPr>
          <a:xfrm>
            <a:off x="871533" y="404243"/>
            <a:ext cx="5607806"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just">
              <a:defRPr b="1" sz="3200">
                <a:solidFill>
                  <a:srgbClr val="181717"/>
                </a:solidFill>
                <a:latin typeface="+mj-lt"/>
                <a:ea typeface="+mj-ea"/>
                <a:cs typeface="+mj-cs"/>
                <a:sym typeface="Helvetica"/>
              </a:defRPr>
            </a:lvl1pPr>
          </a:lstStyle>
          <a:p>
            <a:pPr/>
            <a:r>
              <a:t>TypeScript Data Type - Array</a:t>
            </a:r>
          </a:p>
        </p:txBody>
      </p:sp>
      <p:sp>
        <p:nvSpPr>
          <p:cNvPr id="192" name="Title 2"/>
          <p:cNvSpPr txBox="1"/>
          <p:nvPr>
            <p:ph type="title"/>
          </p:nvPr>
        </p:nvSpPr>
        <p:spPr>
          <a:xfrm>
            <a:off x="825814" y="2113525"/>
            <a:ext cx="8534401" cy="1507068"/>
          </a:xfrm>
          <a:prstGeom prst="rect">
            <a:avLst/>
          </a:prstGeom>
        </p:spPr>
        <p:txBody>
          <a:bodyPr/>
          <a:lstStyle/>
          <a:p>
            <a:pPr defTabSz="210311">
              <a:lnSpc>
                <a:spcPct val="150000"/>
              </a:lnSpc>
              <a:defRPr cap="none" sz="828">
                <a:latin typeface="Arial"/>
                <a:ea typeface="Arial"/>
                <a:cs typeface="Arial"/>
                <a:sym typeface="Arial"/>
              </a:defRPr>
            </a:pPr>
            <a:br/>
            <a:r>
              <a:t>1. Using square brackets. This method is similar to how you would declare arrays in JavaScript.</a:t>
            </a:r>
            <a:br/>
            <a:br/>
            <a:br/>
            <a:r>
              <a:t>2. Using a generic array type, array&lt;element type&gt;.</a:t>
            </a:r>
            <a:br/>
            <a:br/>
            <a:br/>
            <a:r>
              <a:t>Of course, you can always initialize an array like shown below, but you will not get the advantage of typescript's type system.</a:t>
            </a:r>
          </a:p>
        </p:txBody>
      </p:sp>
      <p:pic>
        <p:nvPicPr>
          <p:cNvPr id="193" name="Picture 5" descr="Picture 5"/>
          <p:cNvPicPr>
            <a:picLocks noChangeAspect="1"/>
          </p:cNvPicPr>
          <p:nvPr/>
        </p:nvPicPr>
        <p:blipFill>
          <a:blip r:embed="rId2">
            <a:extLst/>
          </a:blip>
          <a:stretch>
            <a:fillRect/>
          </a:stretch>
        </p:blipFill>
        <p:spPr>
          <a:xfrm>
            <a:off x="825814" y="2174567"/>
            <a:ext cx="4648850" cy="400107"/>
          </a:xfrm>
          <a:prstGeom prst="rect">
            <a:avLst/>
          </a:prstGeom>
          <a:ln w="12700">
            <a:miter lim="400000"/>
          </a:ln>
        </p:spPr>
      </p:pic>
      <p:pic>
        <p:nvPicPr>
          <p:cNvPr id="194" name="Picture 6" descr="Picture 6"/>
          <p:cNvPicPr>
            <a:picLocks noChangeAspect="1"/>
          </p:cNvPicPr>
          <p:nvPr/>
        </p:nvPicPr>
        <p:blipFill>
          <a:blip r:embed="rId3">
            <a:extLst/>
          </a:blip>
          <a:stretch>
            <a:fillRect/>
          </a:stretch>
        </p:blipFill>
        <p:spPr>
          <a:xfrm>
            <a:off x="825814" y="3415776"/>
            <a:ext cx="5087061" cy="409633"/>
          </a:xfrm>
          <a:prstGeom prst="rect">
            <a:avLst/>
          </a:prstGeom>
          <a:ln w="12700">
            <a:miter lim="400000"/>
          </a:ln>
        </p:spPr>
      </p:pic>
      <p:pic>
        <p:nvPicPr>
          <p:cNvPr id="195" name="Picture 7" descr="Picture 7"/>
          <p:cNvPicPr>
            <a:picLocks noChangeAspect="1"/>
          </p:cNvPicPr>
          <p:nvPr/>
        </p:nvPicPr>
        <p:blipFill>
          <a:blip r:embed="rId4">
            <a:extLst/>
          </a:blip>
          <a:stretch>
            <a:fillRect/>
          </a:stretch>
        </p:blipFill>
        <p:spPr>
          <a:xfrm>
            <a:off x="825814" y="5293916"/>
            <a:ext cx="5182323" cy="40010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146194"/>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Slice">
      <a:majorFont>
        <a:latin typeface="Helvetica"/>
        <a:ea typeface="Helvetica"/>
        <a:cs typeface="Helvetica"/>
      </a:majorFont>
      <a:minorFont>
        <a:latin typeface="Calibri"/>
        <a:ea typeface="Calibri"/>
        <a:cs typeface="Calibri"/>
      </a:minorFont>
    </a:fontScheme>
    <a:fmtScheme name="Sl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rgbClr val="05436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rgbClr val="05436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Slice">
      <a:majorFont>
        <a:latin typeface="Helvetica"/>
        <a:ea typeface="Helvetica"/>
        <a:cs typeface="Helvetica"/>
      </a:majorFont>
      <a:minorFont>
        <a:latin typeface="Calibri"/>
        <a:ea typeface="Calibri"/>
        <a:cs typeface="Calibri"/>
      </a:minorFont>
    </a:fontScheme>
    <a:fmtScheme name="Sl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rgbClr val="05436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rnd">
          <a:solidFill>
            <a:srgbClr val="05436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