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0" r:id="rId5"/>
    <p:sldMasterId id="2147483701" r:id="rId6"/>
    <p:sldMasterId id="214748370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13121-55DB-4C3E-B84F-79EF9C5F62ED}">
  <a:tblStyle styleId="{56C13121-55DB-4C3E-B84F-79EF9C5F6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a7a128a61_1_66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fa7a128a61_1_66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g1fa7a128a61_1_66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a8ce54d19_0_10:notes"/>
          <p:cNvSpPr txBox="1"/>
          <p:nvPr>
            <p:ph idx="1" type="body"/>
          </p:nvPr>
        </p:nvSpPr>
        <p:spPr>
          <a:xfrm>
            <a:off x="685512" y="4400259"/>
            <a:ext cx="54870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fa8ce54d19_0_1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a7a128a61_1_212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fa7a128a61_1_212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a7a128a61_1_219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fa7a128a61_1_219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a7a128a61_1_226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fa7a128a61_1_226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a7a128a61_1_233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fa7a128a61_1_233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fac56763b3_0_3:notes"/>
          <p:cNvSpPr txBox="1"/>
          <p:nvPr>
            <p:ph idx="1" type="body"/>
          </p:nvPr>
        </p:nvSpPr>
        <p:spPr>
          <a:xfrm>
            <a:off x="685512" y="4400259"/>
            <a:ext cx="54870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fac56763b3_0_3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a7a128a61_1_23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fa7a128a61_1_23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a7a128a61_1_129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fa7a128a61_1_129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g1fa7a128a61_1_129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a7a128a61_1_164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fa7a128a61_1_164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g1fa7a128a61_1_164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a7a128a61_1_173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fa7a128a61_1_173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8" name="Google Shape;338;g1fa7a128a61_1_173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a7a128a61_1_181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fa7a128a61_1_181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50" spcFirstLastPara="1" rIns="81350" wrap="square" tIns="4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" name="Google Shape;347;g1fa7a128a61_1_181:notes"/>
          <p:cNvSpPr txBox="1"/>
          <p:nvPr>
            <p:ph idx="12" type="sldNum"/>
          </p:nvPr>
        </p:nvSpPr>
        <p:spPr>
          <a:xfrm>
            <a:off x="3884088" y="8685113"/>
            <a:ext cx="2972472" cy="458898"/>
          </a:xfrm>
          <a:prstGeom prst="rect">
            <a:avLst/>
          </a:prstGeom>
          <a:noFill/>
          <a:ln>
            <a:noFill/>
          </a:ln>
        </p:spPr>
        <p:txBody>
          <a:bodyPr anchorCtr="0" anchor="b" bIns="40675" lIns="81350" spcFirstLastPara="1" rIns="81350" wrap="square" tIns="40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a7a128a61_1_189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fa7a128a61_1_189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a7a128a61_1_197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fa7a128a61_1_197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a7a128a61_1_205:notes"/>
          <p:cNvSpPr txBox="1"/>
          <p:nvPr>
            <p:ph idx="1" type="body"/>
          </p:nvPr>
        </p:nvSpPr>
        <p:spPr>
          <a:xfrm>
            <a:off x="685512" y="4400259"/>
            <a:ext cx="5486976" cy="360058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fa7a128a61_1_205:notes"/>
          <p:cNvSpPr/>
          <p:nvPr>
            <p:ph idx="2" type="sldImg"/>
          </p:nvPr>
        </p:nvSpPr>
        <p:spPr>
          <a:xfrm>
            <a:off x="519895" y="1143171"/>
            <a:ext cx="5818211" cy="30860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ac56763b3_5_0:notes"/>
          <p:cNvSpPr txBox="1"/>
          <p:nvPr>
            <p:ph idx="1" type="body"/>
          </p:nvPr>
        </p:nvSpPr>
        <p:spPr>
          <a:xfrm>
            <a:off x="685512" y="4400259"/>
            <a:ext cx="5487000" cy="36006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fac56763b3_5_0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Foto quer" showMasterSp="0">
  <p:cSld name="Titelfolie mit Foto qu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9750" y="4253096"/>
            <a:ext cx="6490224" cy="8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42900" lvl="2" marL="13716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5555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540364" y="3189130"/>
            <a:ext cx="6637920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540364" y="2790660"/>
            <a:ext cx="6637920" cy="106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>
            <p:ph idx="3" type="pic"/>
          </p:nvPr>
        </p:nvSpPr>
        <p:spPr>
          <a:xfrm>
            <a:off x="0" y="0"/>
            <a:ext cx="9144000" cy="257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2spaltiger Text">
  <p:cSld name="Titel + 2spaltiger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40000" y="998574"/>
            <a:ext cx="3671638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317500" lvl="4" marL="228600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392613" y="998574"/>
            <a:ext cx="3671638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228600" lvl="2" marL="1371600" algn="l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+ 3spaltiger Text">
  <p:cSld name="1_Titel + 3spaltiger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40000" y="998574"/>
            <a:ext cx="2382188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3111156" y="998574"/>
            <a:ext cx="2382188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682312" y="998574"/>
            <a:ext cx="2382188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+ Text-Bild 1">
  <p:cSld name="1_Titel + Text-Bild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>
            <p:ph idx="2" type="pic"/>
          </p:nvPr>
        </p:nvSpPr>
        <p:spPr>
          <a:xfrm>
            <a:off x="0" y="-1"/>
            <a:ext cx="5470724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5802313" y="1368245"/>
            <a:ext cx="2262187" cy="304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304800" lvl="3" marL="1828800" algn="l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5802313" y="305146"/>
            <a:ext cx="2982912" cy="1063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2450125" y="4687099"/>
            <a:ext cx="27510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2spaltiger Text mit Bild">
  <p:cSld name="Titel + 2spaltiger Text mit Bild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40000" y="2660952"/>
            <a:ext cx="3671638" cy="1757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392613" y="2660952"/>
            <a:ext cx="3671638" cy="1757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9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/>
          <p:nvPr>
            <p:ph idx="3" type="pic"/>
          </p:nvPr>
        </p:nvSpPr>
        <p:spPr>
          <a:xfrm>
            <a:off x="539750" y="998574"/>
            <a:ext cx="3671887" cy="151723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3" name="Google Shape;93;p14"/>
          <p:cNvSpPr/>
          <p:nvPr>
            <p:ph idx="4" type="pic"/>
          </p:nvPr>
        </p:nvSpPr>
        <p:spPr>
          <a:xfrm>
            <a:off x="4392613" y="998574"/>
            <a:ext cx="3671887" cy="151723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3spaltiger Text + Bilder">
  <p:cSld name="Titel + 3spaltiger Text + Bil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40000" y="2390018"/>
            <a:ext cx="2382188" cy="202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3111156" y="2390018"/>
            <a:ext cx="2382188" cy="202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5682312" y="2390018"/>
            <a:ext cx="2382188" cy="202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2921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4" type="pic"/>
          </p:nvPr>
        </p:nvSpPr>
        <p:spPr>
          <a:xfrm>
            <a:off x="539751" y="1040190"/>
            <a:ext cx="2382438" cy="12288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2" name="Google Shape;102;p15"/>
          <p:cNvSpPr/>
          <p:nvPr>
            <p:ph idx="5" type="pic"/>
          </p:nvPr>
        </p:nvSpPr>
        <p:spPr>
          <a:xfrm>
            <a:off x="3111156" y="1040190"/>
            <a:ext cx="2382438" cy="12288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3" name="Google Shape;103;p15"/>
          <p:cNvSpPr/>
          <p:nvPr>
            <p:ph idx="6" type="pic"/>
          </p:nvPr>
        </p:nvSpPr>
        <p:spPr>
          <a:xfrm>
            <a:off x="5682312" y="1040190"/>
            <a:ext cx="2382438" cy="12288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Foto oben">
  <p:cSld name="Titel + Foto obe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1"/>
            <a:ext cx="9144000" cy="25717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Foto quer groß">
  <p:cSld name="Titel + Foto quer groß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3" name="Google Shape;113;p17"/>
          <p:cNvSpPr/>
          <p:nvPr>
            <p:ph idx="2" type="pic"/>
          </p:nvPr>
        </p:nvSpPr>
        <p:spPr>
          <a:xfrm>
            <a:off x="0" y="1058400"/>
            <a:ext cx="9144000" cy="408463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2 Fotos">
  <p:cSld name="Titel + 2 Fot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" name="Google Shape;118;p18"/>
          <p:cNvSpPr/>
          <p:nvPr>
            <p:ph idx="2" type="pic"/>
          </p:nvPr>
        </p:nvSpPr>
        <p:spPr>
          <a:xfrm>
            <a:off x="0" y="1058863"/>
            <a:ext cx="5459294" cy="408463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9" name="Google Shape;119;p18"/>
          <p:cNvSpPr/>
          <p:nvPr>
            <p:ph idx="3" type="pic"/>
          </p:nvPr>
        </p:nvSpPr>
        <p:spPr>
          <a:xfrm>
            <a:off x="5470724" y="1058863"/>
            <a:ext cx="3673276" cy="408463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Foto vollformatig">
  <p:cSld name="Titel + Foto vollformatig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>
            <p:ph idx="2" type="pic"/>
          </p:nvPr>
        </p:nvSpPr>
        <p:spPr>
          <a:xfrm>
            <a:off x="0" y="0"/>
            <a:ext cx="9144000" cy="514303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1" showMasterSp="0">
  <p:cSld name="Abschlussfolie B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2" y="0"/>
            <a:ext cx="9144001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mit Foto quer" showMasterSp="0">
  <p:cSld name="1_Titelfolie mit Foto qu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39750" y="4253096"/>
            <a:ext cx="6490224" cy="8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42900" lvl="2" marL="13716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5555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540364" y="3189130"/>
            <a:ext cx="6637920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40364" y="2790660"/>
            <a:ext cx="6637920" cy="1064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3" type="pic"/>
          </p:nvPr>
        </p:nvSpPr>
        <p:spPr>
          <a:xfrm>
            <a:off x="0" y="0"/>
            <a:ext cx="9144000" cy="257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D1" showMasterSp="0">
  <p:cSld name="Abschlussfolie D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2" y="0"/>
            <a:ext cx="9144001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>
            <p:ph idx="2" type="pic"/>
          </p:nvPr>
        </p:nvSpPr>
        <p:spPr>
          <a:xfrm>
            <a:off x="539639" y="2192781"/>
            <a:ext cx="1577219" cy="157721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375638" y="2781976"/>
            <a:ext cx="4212000" cy="13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D2" showMasterSp="0">
  <p:cSld name="Abschlussfolie D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>
            <p:ph idx="2" type="pic"/>
          </p:nvPr>
        </p:nvSpPr>
        <p:spPr>
          <a:xfrm>
            <a:off x="0" y="1"/>
            <a:ext cx="9144000" cy="25717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>
            <p:ph idx="3" type="pic"/>
          </p:nvPr>
        </p:nvSpPr>
        <p:spPr>
          <a:xfrm>
            <a:off x="539639" y="2192781"/>
            <a:ext cx="1577219" cy="157721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2375638" y="2781976"/>
            <a:ext cx="4212000" cy="13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2" showMasterSp="0">
  <p:cSld name="Abschlussfolie B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>
            <p:ph idx="2" type="pic"/>
          </p:nvPr>
        </p:nvSpPr>
        <p:spPr>
          <a:xfrm>
            <a:off x="0" y="1"/>
            <a:ext cx="9144000" cy="25717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C" showMasterSp="0">
  <p:cSld name="Abschlussfolie 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-2" y="-1"/>
            <a:ext cx="9144001" cy="5195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51914" y="3691292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+ 2spaltiger Text mit Grün">
  <p:cSld name="1_Titel + 2spaltiger Text mit Grü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539750" y="305147"/>
            <a:ext cx="464947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40000" y="1320164"/>
            <a:ext cx="4649220" cy="30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470724" y="-4"/>
            <a:ext cx="3673276" cy="5143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5753866" y="1320164"/>
            <a:ext cx="2310634" cy="3098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78571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5655" y="4587241"/>
            <a:ext cx="720321" cy="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">
  <p:cSld name="Zwischentitel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-2" y="1058862"/>
            <a:ext cx="9144001" cy="408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A" showMasterSp="0">
  <p:cSld name="Abschlussfolie A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-1" y="0"/>
            <a:ext cx="613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539750" y="1011286"/>
            <a:ext cx="4392000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Foto quer" showMasterSp="0">
  <p:cSld name="Titelfolie mit Foto qu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39750" y="4253096"/>
            <a:ext cx="6490224" cy="8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540364" y="3189130"/>
            <a:ext cx="6637920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540364" y="2790660"/>
            <a:ext cx="6637920" cy="1064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/>
          <p:nvPr>
            <p:ph idx="3" type="pic"/>
          </p:nvPr>
        </p:nvSpPr>
        <p:spPr>
          <a:xfrm>
            <a:off x="0" y="0"/>
            <a:ext cx="9144000" cy="257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1" showMasterSp="0">
  <p:cSld name="Abschlussfolie B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-2" y="0"/>
            <a:ext cx="9144001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ohne Foto B" showMasterSp="0">
  <p:cSld name="Titelfolie ohne Foto B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" y="0"/>
            <a:ext cx="9144001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39750" y="1886097"/>
            <a:ext cx="6490224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39750" y="1011286"/>
            <a:ext cx="6490224" cy="876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2" type="body"/>
          </p:nvPr>
        </p:nvSpPr>
        <p:spPr>
          <a:xfrm>
            <a:off x="539750" y="2868612"/>
            <a:ext cx="6490224" cy="8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42900" lvl="2" marL="13716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5555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ohne Foto A" showMasterSp="0">
  <p:cSld name="Titelfolie ohne Foto 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1" y="0"/>
            <a:ext cx="68865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39749" y="1886097"/>
            <a:ext cx="6037220" cy="919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39749" y="1011286"/>
            <a:ext cx="6037219" cy="876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39750" y="2868612"/>
            <a:ext cx="6037219" cy="8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42900" lvl="2" marL="13716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5555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5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5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Foto hoch" showMasterSp="0">
  <p:cSld name="Titelfolie mit Foto hoch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4572000" y="1880812"/>
            <a:ext cx="4212000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55555"/>
              </a:lnSpc>
              <a:spcBef>
                <a:spcPts val="5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75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58333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0" y="1006001"/>
            <a:ext cx="4212000" cy="8723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>
            <p:ph idx="2" type="pic"/>
          </p:nvPr>
        </p:nvSpPr>
        <p:spPr>
          <a:xfrm>
            <a:off x="0" y="0"/>
            <a:ext cx="4211638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4" name="Google Shape;44;p6"/>
          <p:cNvSpPr txBox="1"/>
          <p:nvPr/>
        </p:nvSpPr>
        <p:spPr>
          <a:xfrm>
            <a:off x="4543105" y="2808000"/>
            <a:ext cx="3521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572001" y="2868612"/>
            <a:ext cx="4212000" cy="842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66666"/>
              </a:lnSpc>
              <a:spcBef>
                <a:spcPts val="55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42900" lvl="2" marL="13716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5555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5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5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5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5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5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5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5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1spaltiger Text">
  <p:cSld name="Titel + 1spaltiger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40000" y="997200"/>
            <a:ext cx="7524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000"/>
              <a:buFont typeface="Arial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87500"/>
              </a:lnSpc>
              <a:spcBef>
                <a:spcPts val="55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35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Text-Bild 1">
  <p:cSld name="Titel + Text-Bild 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5470724" y="-1"/>
            <a:ext cx="3673275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539750" y="305147"/>
            <a:ext cx="4661424" cy="8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2450125" y="4687099"/>
            <a:ext cx="27510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40000" y="1320164"/>
            <a:ext cx="4649220" cy="30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" showMasterSp="0">
  <p:cSld name="Trennfoli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539749" y="1011286"/>
            <a:ext cx="6030383" cy="156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2450125" y="4687099"/>
            <a:ext cx="412000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5655" y="4587241"/>
            <a:ext cx="720321" cy="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9750" y="305147"/>
            <a:ext cx="7524750" cy="4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40000" y="998574"/>
            <a:ext cx="7524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25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6666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875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450125" y="4687099"/>
            <a:ext cx="548494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39750" y="4687099"/>
            <a:ext cx="1728788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4500" y="4587241"/>
            <a:ext cx="720000" cy="221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5">
          <p15:clr>
            <a:srgbClr val="F26B43"/>
          </p15:clr>
        </p15:guide>
        <p15:guide id="2" pos="5080">
          <p15:clr>
            <a:srgbClr val="F26B43"/>
          </p15:clr>
        </p15:guide>
        <p15:guide id="3" pos="340">
          <p15:clr>
            <a:srgbClr val="F26B43"/>
          </p15:clr>
        </p15:guide>
        <p15:guide id="4" pos="3969">
          <p15:clr>
            <a:srgbClr val="F26B43"/>
          </p15:clr>
        </p15:guide>
        <p15:guide id="5" pos="3855">
          <p15:clr>
            <a:srgbClr val="F26B43"/>
          </p15:clr>
        </p15:guide>
        <p15:guide id="6" pos="1429">
          <p15:clr>
            <a:srgbClr val="F26B43"/>
          </p15:clr>
        </p15:guide>
        <p15:guide id="7" pos="1542">
          <p15:clr>
            <a:srgbClr val="F26B43"/>
          </p15:clr>
        </p15:guide>
        <p15:guide id="8" pos="5534">
          <p15:clr>
            <a:srgbClr val="F26B43"/>
          </p15:clr>
        </p15:guide>
        <p15:guide id="9" orient="horz" pos="667">
          <p15:clr>
            <a:srgbClr val="F26B43"/>
          </p15:clr>
        </p15:guide>
        <p15:guide id="10" orient="horz" pos="2777">
          <p15:clr>
            <a:srgbClr val="F26B43"/>
          </p15:clr>
        </p15:guide>
        <p15:guide id="11" orient="horz" pos="3026">
          <p15:clr>
            <a:srgbClr val="F26B43"/>
          </p15:clr>
        </p15:guide>
        <p15:guide id="12" pos="2653">
          <p15:clr>
            <a:srgbClr val="F26B43"/>
          </p15:clr>
        </p15:guide>
        <p15:guide id="13" pos="27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0" y="0"/>
            <a:ext cx="9143640" cy="519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080" y="1374120"/>
            <a:ext cx="2661480" cy="155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43"/>
          <p:cNvSpPr txBox="1"/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9" name="Google Shape;239;p43"/>
          <p:cNvSpPr txBox="1"/>
          <p:nvPr>
            <p:ph idx="11"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1" i="0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TySQQSOWVYylgirSDTwxtu7I-7zn4kuq/view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mediathek.htw-berlin.de/m/720451b23db1f487280c88b03cc106621b919e594dd40295b48015b846315047d83a24b4322747c93d60834a029198b1f934634f2856561220ad4e8de58c5b5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idx="1" type="body"/>
          </p:nvPr>
        </p:nvSpPr>
        <p:spPr>
          <a:xfrm>
            <a:off x="591122" y="4420967"/>
            <a:ext cx="6490224" cy="325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Rehm | </a:t>
            </a: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Muhsen | An</a:t>
            </a: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25. 1. 2023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6"/>
          <p:cNvSpPr txBox="1"/>
          <p:nvPr>
            <p:ph idx="2" type="subTitle"/>
          </p:nvPr>
        </p:nvSpPr>
        <p:spPr>
          <a:xfrm>
            <a:off x="540364" y="3189130"/>
            <a:ext cx="6637920" cy="614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6B900"/>
              </a:buClr>
              <a:buSzPct val="100000"/>
              <a:buNone/>
            </a:pPr>
            <a:r>
              <a:rPr b="1" lang="de-DE" sz="2800">
                <a:solidFill>
                  <a:srgbClr val="76B900"/>
                </a:solidFill>
                <a:latin typeface="Arial"/>
                <a:ea typeface="Arial"/>
                <a:cs typeface="Arial"/>
                <a:sym typeface="Arial"/>
              </a:rPr>
              <a:t>CE71 Projekt Computer Systems Engineering</a:t>
            </a:r>
            <a:endParaRPr sz="2800"/>
          </a:p>
        </p:txBody>
      </p:sp>
      <p:sp>
        <p:nvSpPr>
          <p:cNvPr id="296" name="Google Shape;296;p56"/>
          <p:cNvSpPr txBox="1"/>
          <p:nvPr>
            <p:ph type="title"/>
          </p:nvPr>
        </p:nvSpPr>
        <p:spPr>
          <a:xfrm>
            <a:off x="550024" y="3557171"/>
            <a:ext cx="6637920" cy="72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B900"/>
              </a:buClr>
              <a:buSzPts val="1800"/>
              <a:buFont typeface="Arial"/>
              <a:buNone/>
            </a:pPr>
            <a:br>
              <a:rPr b="1" lang="de-DE" sz="1800" strike="noStrike">
                <a:solidFill>
                  <a:srgbClr val="76B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800" strike="noStrike">
                <a:solidFill>
                  <a:srgbClr val="76B900"/>
                </a:solidFill>
                <a:latin typeface="Arial"/>
                <a:ea typeface="Arial"/>
                <a:cs typeface="Arial"/>
                <a:sym typeface="Arial"/>
              </a:rPr>
              <a:t>Team C: People Counting System</a:t>
            </a:r>
            <a:br>
              <a:rPr b="0" lang="de-DE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/>
          </a:p>
        </p:txBody>
      </p:sp>
      <p:pic>
        <p:nvPicPr>
          <p:cNvPr id="297" name="Google Shape;297;p5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51735" l="9315" r="5606" t="16332"/>
          <a:stretch/>
        </p:blipFill>
        <p:spPr>
          <a:xfrm>
            <a:off x="0" y="0"/>
            <a:ext cx="9144003" cy="257400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8" name="Google Shape;29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4469" y="1310077"/>
            <a:ext cx="1651256" cy="17613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5"/>
          <p:cNvSpPr txBox="1"/>
          <p:nvPr/>
        </p:nvSpPr>
        <p:spPr>
          <a:xfrm>
            <a:off x="664690" y="1008000"/>
            <a:ext cx="47304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5"/>
          <p:cNvSpPr txBox="1"/>
          <p:nvPr/>
        </p:nvSpPr>
        <p:spPr>
          <a:xfrm>
            <a:off x="539640" y="305280"/>
            <a:ext cx="752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Test | specification</a:t>
            </a:r>
            <a:endParaRPr b="0" sz="3200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5"/>
          <p:cNvSpPr txBox="1"/>
          <p:nvPr/>
        </p:nvSpPr>
        <p:spPr>
          <a:xfrm>
            <a:off x="539640" y="4687200"/>
            <a:ext cx="172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65"/>
          <p:cNvSpPr txBox="1"/>
          <p:nvPr/>
        </p:nvSpPr>
        <p:spPr>
          <a:xfrm>
            <a:off x="2450160" y="4687200"/>
            <a:ext cx="5484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4" name="Google Shape;404;p65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{56C13121-55DB-4C3E-B84F-79EF9C5F62ED}</a:tableStyleId>
              </a:tblPr>
              <a:tblGrid>
                <a:gridCol w="507975"/>
                <a:gridCol w="2665800"/>
                <a:gridCol w="3472375"/>
                <a:gridCol w="59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000">
                          <a:solidFill>
                            <a:schemeClr val="dk1"/>
                          </a:solidFill>
                        </a:rPr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000">
                          <a:solidFill>
                            <a:schemeClr val="dk1"/>
                          </a:solidFill>
                        </a:rPr>
                        <a:t>Anforderung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000">
                          <a:solidFill>
                            <a:schemeClr val="dk1"/>
                          </a:solidFill>
                        </a:rPr>
                        <a:t>Erwartete Ergebnisse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0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Warnung: normaler Stand, Annäherung der Grenze,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Grenze erreicht.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Bei:  &lt; 90%, 90%  und 100%.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Error, wenn ein Bauteil nicht funktioniert.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Z.B. Sensor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Zeitlimit vor dem Messbereich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Person verweilt länger als 10s im Messbereich.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de-DE" sz="1200">
                          <a:solidFill>
                            <a:schemeClr val="dk1"/>
                          </a:solidFill>
                        </a:rPr>
                        <a:t>ußergewöhnliche Zählgrenze für den Messbereich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Mehr als eine Person hält sich im Messbereich auf oder eine Person dreht sich um.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Möglichkeit, das Limit vom Benutzer festzulegen.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Der Benutzer sollte die Möglichkeit haben, das Limit für die maximale Teilnehmerzahl festzulegen.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Google Shape;405;p65"/>
          <p:cNvSpPr/>
          <p:nvPr/>
        </p:nvSpPr>
        <p:spPr>
          <a:xfrm>
            <a:off x="7732925" y="1683850"/>
            <a:ext cx="268800" cy="2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5"/>
          <p:cNvSpPr/>
          <p:nvPr/>
        </p:nvSpPr>
        <p:spPr>
          <a:xfrm>
            <a:off x="7732925" y="2289050"/>
            <a:ext cx="268800" cy="2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5"/>
          <p:cNvSpPr/>
          <p:nvPr/>
        </p:nvSpPr>
        <p:spPr>
          <a:xfrm>
            <a:off x="7732925" y="2788100"/>
            <a:ext cx="268800" cy="233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/>
          <p:nvPr/>
        </p:nvSpPr>
        <p:spPr>
          <a:xfrm>
            <a:off x="7732925" y="3185525"/>
            <a:ext cx="268800" cy="233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/>
          <p:nvPr/>
        </p:nvSpPr>
        <p:spPr>
          <a:xfrm>
            <a:off x="7732925" y="3705825"/>
            <a:ext cx="268800" cy="233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/>
        </p:nvSpPr>
        <p:spPr>
          <a:xfrm>
            <a:off x="664690" y="1008000"/>
            <a:ext cx="473027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6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Test | specification</a:t>
            </a:r>
            <a:endParaRPr b="0" sz="3200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8" name="Google Shape;418;p66"/>
          <p:cNvPicPr preferRelativeResize="0"/>
          <p:nvPr/>
        </p:nvPicPr>
        <p:blipFill rotWithShape="1">
          <a:blip r:embed="rId3">
            <a:alphaModFix/>
          </a:blip>
          <a:srcRect b="22468" l="0" r="0" t="41708"/>
          <a:stretch/>
        </p:blipFill>
        <p:spPr>
          <a:xfrm>
            <a:off x="767927" y="862650"/>
            <a:ext cx="7608127" cy="36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/>
        </p:nvSpPr>
        <p:spPr>
          <a:xfrm>
            <a:off x="664690" y="1008000"/>
            <a:ext cx="473027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7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Test | </a:t>
            </a:r>
            <a:r>
              <a:rPr lang="de-DE" sz="3200">
                <a:solidFill>
                  <a:srgbClr val="7EAE2F"/>
                </a:solidFill>
              </a:rPr>
              <a:t>T</a:t>
            </a: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raceability</a:t>
            </a:r>
            <a:endParaRPr b="0" sz="3200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7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67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7" name="Google Shape;427;p6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{56C13121-55DB-4C3E-B84F-79EF9C5F62ED}</a:tableStyleId>
              </a:tblPr>
              <a:tblGrid>
                <a:gridCol w="3491125"/>
                <a:gridCol w="3491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Pflichtenheft-Anforderung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System muss die Anzahl der Personen zählen (inkrementieren/ dekrementieren) und auf dem Display ausgeben.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Erfüllt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Das System unterscheidet zwischen zwei Richtungen.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Erfüllt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Status anzeigen mit Lichtsignalen (LED)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Erfüllt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</a:t>
                      </a:r>
                      <a:r>
                        <a:rPr lang="de-DE"/>
                        <a:t>ußergewöhnliche Zählgrenze für den Messbereich, limit festlegen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Nicht erfüllt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/>
        </p:nvSpPr>
        <p:spPr>
          <a:xfrm>
            <a:off x="664702" y="1008000"/>
            <a:ext cx="51615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Implementationsphase: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State machine</a:t>
            </a:r>
            <a:endParaRPr sz="2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Button implementieren</a:t>
            </a:r>
            <a:endParaRPr sz="2000"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Testphase: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weiter durchführen mit fertigen </a:t>
            </a:r>
            <a:r>
              <a:rPr lang="de-DE" sz="2000"/>
              <a:t>C</a:t>
            </a: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Finalizationsphase: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de-DE" sz="2000"/>
              <a:t>oster</a:t>
            </a: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machen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Auf PCB</a:t>
            </a:r>
            <a:r>
              <a:rPr lang="de-DE" sz="2000"/>
              <a:t> </a:t>
            </a: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löten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8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Ausblick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8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68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type="title"/>
          </p:nvPr>
        </p:nvSpPr>
        <p:spPr>
          <a:xfrm>
            <a:off x="539750" y="1011286"/>
            <a:ext cx="8244250" cy="87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de-DE"/>
              <a:t>Vielen Dank.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/>
        </p:nvSpPr>
        <p:spPr>
          <a:xfrm>
            <a:off x="539640" y="305280"/>
            <a:ext cx="752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Demo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0"/>
          <p:cNvSpPr txBox="1"/>
          <p:nvPr/>
        </p:nvSpPr>
        <p:spPr>
          <a:xfrm>
            <a:off x="539640" y="4687200"/>
            <a:ext cx="172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70"/>
          <p:cNvSpPr txBox="1"/>
          <p:nvPr/>
        </p:nvSpPr>
        <p:spPr>
          <a:xfrm>
            <a:off x="2450160" y="4687200"/>
            <a:ext cx="5484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8" name="Google Shape;448;p70" title="VID_20230120_1430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500" y="857250"/>
            <a:ext cx="606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0"/>
          <p:cNvSpPr txBox="1"/>
          <p:nvPr/>
        </p:nvSpPr>
        <p:spPr>
          <a:xfrm>
            <a:off x="3222000" y="4286250"/>
            <a:ext cx="27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hlink"/>
                </a:solidFill>
                <a:hlinkClick r:id="rId5"/>
              </a:rPr>
              <a:t>HTW Mediathek</a:t>
            </a:r>
            <a:endParaRPr sz="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/>
        </p:nvSpPr>
        <p:spPr>
          <a:xfrm>
            <a:off x="539640" y="14751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Gliederung</a:t>
            </a:r>
            <a:endParaRPr b="0" i="0" sz="2800" u="none" cap="none" strike="noStrike">
              <a:solidFill>
                <a:srgbClr val="7EAE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7"/>
          <p:cNvSpPr txBox="1"/>
          <p:nvPr/>
        </p:nvSpPr>
        <p:spPr>
          <a:xfrm>
            <a:off x="495268" y="466742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57"/>
          <p:cNvSpPr/>
          <p:nvPr/>
        </p:nvSpPr>
        <p:spPr>
          <a:xfrm>
            <a:off x="486838" y="737660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7"/>
          <p:cNvSpPr/>
          <p:nvPr/>
        </p:nvSpPr>
        <p:spPr>
          <a:xfrm>
            <a:off x="980398" y="1104564"/>
            <a:ext cx="7752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Design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7"/>
          <p:cNvSpPr/>
          <p:nvPr/>
        </p:nvSpPr>
        <p:spPr>
          <a:xfrm>
            <a:off x="486838" y="1098472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971968" y="737660"/>
            <a:ext cx="775188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Vorstellung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7"/>
          <p:cNvSpPr/>
          <p:nvPr/>
        </p:nvSpPr>
        <p:spPr>
          <a:xfrm>
            <a:off x="495268" y="2282341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7"/>
          <p:cNvSpPr/>
          <p:nvPr/>
        </p:nvSpPr>
        <p:spPr>
          <a:xfrm>
            <a:off x="971968" y="2281711"/>
            <a:ext cx="7752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</a:rPr>
              <a:t>Implementierung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7"/>
          <p:cNvSpPr/>
          <p:nvPr/>
        </p:nvSpPr>
        <p:spPr>
          <a:xfrm>
            <a:off x="980742" y="1478500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7"/>
          <p:cNvSpPr/>
          <p:nvPr/>
        </p:nvSpPr>
        <p:spPr>
          <a:xfrm>
            <a:off x="972575" y="1903660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7"/>
          <p:cNvSpPr/>
          <p:nvPr/>
        </p:nvSpPr>
        <p:spPr>
          <a:xfrm>
            <a:off x="1482796" y="1478500"/>
            <a:ext cx="72411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Konzept und Architektur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7"/>
          <p:cNvSpPr/>
          <p:nvPr/>
        </p:nvSpPr>
        <p:spPr>
          <a:xfrm>
            <a:off x="1482796" y="1903660"/>
            <a:ext cx="72411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Detailentwurf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7"/>
          <p:cNvSpPr/>
          <p:nvPr/>
        </p:nvSpPr>
        <p:spPr>
          <a:xfrm>
            <a:off x="495271" y="2615586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7"/>
          <p:cNvSpPr/>
          <p:nvPr/>
        </p:nvSpPr>
        <p:spPr>
          <a:xfrm>
            <a:off x="964561" y="2615586"/>
            <a:ext cx="7752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Probleme und Risiken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de-DE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	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57"/>
          <p:cNvSpPr/>
          <p:nvPr/>
        </p:nvSpPr>
        <p:spPr>
          <a:xfrm>
            <a:off x="495271" y="2964836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7"/>
          <p:cNvSpPr/>
          <p:nvPr/>
        </p:nvSpPr>
        <p:spPr>
          <a:xfrm>
            <a:off x="964561" y="2964836"/>
            <a:ext cx="7752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Test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7"/>
          <p:cNvSpPr/>
          <p:nvPr/>
        </p:nvSpPr>
        <p:spPr>
          <a:xfrm>
            <a:off x="495271" y="3332386"/>
            <a:ext cx="4158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/>
          <p:nvPr/>
        </p:nvSpPr>
        <p:spPr>
          <a:xfrm>
            <a:off x="964561" y="3332386"/>
            <a:ext cx="7752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Ausblick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/>
        </p:nvSpPr>
        <p:spPr>
          <a:xfrm>
            <a:off x="539640" y="305280"/>
            <a:ext cx="752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Design</a:t>
            </a:r>
            <a:r>
              <a:rPr b="0" i="0" lang="de-DE" sz="3200" u="none" cap="none" strike="noStrike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 | Architektur</a:t>
            </a:r>
            <a:endParaRPr b="0" i="0" sz="3200" u="none" cap="none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8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de-DE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58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58"/>
          <p:cNvSpPr txBox="1"/>
          <p:nvPr/>
        </p:nvSpPr>
        <p:spPr>
          <a:xfrm>
            <a:off x="539675" y="391535"/>
            <a:ext cx="752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12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883393"/>
            <a:ext cx="5080000" cy="356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4" name="Google Shape;334;p58"/>
          <p:cNvGraphicFramePr/>
          <p:nvPr/>
        </p:nvGraphicFramePr>
        <p:xfrm>
          <a:off x="6199725" y="6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{56C13121-55DB-4C3E-B84F-79EF9C5F62ED}</a:tableStyleId>
              </a:tblPr>
              <a:tblGrid>
                <a:gridCol w="648800"/>
                <a:gridCol w="648800"/>
                <a:gridCol w="648800"/>
              </a:tblGrid>
              <a:tr h="2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/>
                        <a:t>Name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/>
                        <a:t>Pin Nr.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/>
                        <a:t>Func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taster1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PDN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taster2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PDN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LED1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grün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LED2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gelb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LED3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rot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sensor1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echo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trigger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sensor2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echo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trigger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LCD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SDA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000"/>
                        <a:t>SCL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Design</a:t>
            </a:r>
            <a:r>
              <a:rPr b="0" i="0" lang="de-DE" sz="3200" u="none" cap="none" strike="noStrike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 | Detailentwurf</a:t>
            </a:r>
            <a:endParaRPr b="0" i="0" sz="3200" u="none" cap="none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de-DE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72" y="946230"/>
            <a:ext cx="7395117" cy="354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Design</a:t>
            </a:r>
            <a:r>
              <a:rPr b="0" i="0" lang="de-DE" sz="3200" u="none" cap="none" strike="noStrike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 | Detailentwurf</a:t>
            </a:r>
            <a:endParaRPr b="0" i="0" sz="3200" u="none" cap="none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de-DE" sz="10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60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00" y="892037"/>
            <a:ext cx="6805048" cy="364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/>
        </p:nvSpPr>
        <p:spPr>
          <a:xfrm>
            <a:off x="4656032" y="1274555"/>
            <a:ext cx="4208836" cy="288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</a:rPr>
              <a:t>State Machine</a:t>
            </a:r>
            <a:r>
              <a:rPr lang="de-DE"/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5 Zustände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Übergänge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Automatisch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Taster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/>
              <a:t>Fehlerfall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Design</a:t>
            </a: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3200">
                <a:solidFill>
                  <a:srgbClr val="7EAE2F"/>
                </a:solidFill>
              </a:rPr>
              <a:t>State Machine</a:t>
            </a:r>
            <a:endParaRPr b="0" sz="3200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1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61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37" y="1452900"/>
            <a:ext cx="3722991" cy="252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2"/>
          <p:cNvPicPr preferRelativeResize="0"/>
          <p:nvPr/>
        </p:nvPicPr>
        <p:blipFill rotWithShape="1">
          <a:blip r:embed="rId3">
            <a:alphaModFix/>
          </a:blip>
          <a:srcRect b="0" l="109" r="109" t="0"/>
          <a:stretch/>
        </p:blipFill>
        <p:spPr>
          <a:xfrm>
            <a:off x="4992875" y="2110375"/>
            <a:ext cx="3034998" cy="269712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/>
          <p:nvPr/>
        </p:nvSpPr>
        <p:spPr>
          <a:xfrm>
            <a:off x="664690" y="1008000"/>
            <a:ext cx="473027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</a:rPr>
              <a:t>Implementierung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2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62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180" y="1533956"/>
            <a:ext cx="3765815" cy="236772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2"/>
          <p:cNvSpPr txBox="1"/>
          <p:nvPr/>
        </p:nvSpPr>
        <p:spPr>
          <a:xfrm>
            <a:off x="4918875" y="1113150"/>
            <a:ext cx="342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Modularer Aufbau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Jeweils eine .c und .h Datei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Build mit make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rpi.c und rpi.h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/>
        </p:nvSpPr>
        <p:spPr>
          <a:xfrm>
            <a:off x="664690" y="1008000"/>
            <a:ext cx="727007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 </a:t>
            </a:r>
            <a:r>
              <a:rPr lang="de-DE" sz="2000"/>
              <a:t>U</a:t>
            </a:r>
            <a:r>
              <a:rPr lang="de-D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ltraschallsensor kaputt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Timing: Pulsdauer exakt messen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Konkrete Risiken:</a:t>
            </a:r>
            <a:endParaRPr sz="2000" u="sng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>
                <a:solidFill>
                  <a:schemeClr val="dk1"/>
                </a:solidFill>
              </a:rPr>
              <a:t>Zeitmanagement: State Machine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>
                <a:solidFill>
                  <a:schemeClr val="dk1"/>
                </a:solidFill>
              </a:rPr>
              <a:t>Zuverlässigkeit d. Richtungserkennung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u="sng">
                <a:solidFill>
                  <a:schemeClr val="dk1"/>
                </a:solidFill>
              </a:rPr>
              <a:t>Abstrakte Risiken:</a:t>
            </a:r>
            <a:endParaRPr sz="2000" u="sng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>
                <a:solidFill>
                  <a:schemeClr val="dk1"/>
                </a:solidFill>
              </a:rPr>
              <a:t>Zeitmanagement</a:t>
            </a:r>
            <a:endParaRPr sz="2000" u="sng">
              <a:solidFill>
                <a:schemeClr val="dk1"/>
              </a:solidFill>
            </a:endParaRPr>
          </a:p>
        </p:txBody>
      </p:sp>
      <p:sp>
        <p:nvSpPr>
          <p:cNvPr id="378" name="Google Shape;378;p63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3200">
                <a:solidFill>
                  <a:srgbClr val="7EAE2F"/>
                </a:solidFill>
              </a:rPr>
              <a:t>Probleme und  Risiken</a:t>
            </a:r>
            <a:endParaRPr sz="3200">
              <a:solidFill>
                <a:srgbClr val="7EAE2F"/>
              </a:solidFill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EAE2F"/>
              </a:solidFill>
            </a:endParaRPr>
          </a:p>
        </p:txBody>
      </p:sp>
      <p:sp>
        <p:nvSpPr>
          <p:cNvPr id="379" name="Google Shape;379;p6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63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588" y="878100"/>
            <a:ext cx="3382137" cy="1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/>
        </p:nvSpPr>
        <p:spPr>
          <a:xfrm>
            <a:off x="664690" y="1008000"/>
            <a:ext cx="47304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4"/>
          <p:cNvSpPr txBox="1"/>
          <p:nvPr/>
        </p:nvSpPr>
        <p:spPr>
          <a:xfrm>
            <a:off x="539640" y="305280"/>
            <a:ext cx="752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rgbClr val="7EAE2F"/>
                </a:solidFill>
                <a:latin typeface="Arial"/>
                <a:ea typeface="Arial"/>
                <a:cs typeface="Arial"/>
                <a:sym typeface="Arial"/>
              </a:rPr>
              <a:t>Test | specification</a:t>
            </a:r>
            <a:endParaRPr b="0" sz="3200" strike="noStrike">
              <a:solidFill>
                <a:srgbClr val="7EAE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4"/>
          <p:cNvSpPr txBox="1"/>
          <p:nvPr/>
        </p:nvSpPr>
        <p:spPr>
          <a:xfrm>
            <a:off x="539640" y="4687200"/>
            <a:ext cx="17283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de-DE" sz="1000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2450160" y="4687200"/>
            <a:ext cx="5484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00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Rehm  | Muhsen | An</a:t>
            </a:r>
            <a:endParaRPr b="0" sz="10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0" name="Google Shape;390;p64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{56C13121-55DB-4C3E-B84F-79EF9C5F62ED}</a:tableStyleId>
              </a:tblPr>
              <a:tblGrid>
                <a:gridCol w="672850"/>
                <a:gridCol w="2238500"/>
                <a:gridCol w="3317375"/>
                <a:gridCol w="882725"/>
              </a:tblGrid>
              <a:tr h="47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Anforderung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Erwartete Ergebnisse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/>
                        <a:t>Eintretende Personen zählen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Das System muss die Anzahl der Personen genau zählen.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Richtung erkennen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Das System unterscheidet zwischen zwei Richtungen.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Aktualisieren des Werts des aktuellen Stands des Zählers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Das System aktualisiert und verwaltet die Anzahl der Personen im </a:t>
                      </a:r>
                      <a:r>
                        <a:rPr lang="de-DE" sz="1200"/>
                        <a:t>Raum.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Zählerwert anzuzeigen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Das Display sollte den Wert des Zählers anzeigen.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Vergleichen der Werte von Counter und Limit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Das System vergleicht zwischen dem Grenzwert und dem aktuellen Wert des Zählers.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64"/>
          <p:cNvSpPr/>
          <p:nvPr/>
        </p:nvSpPr>
        <p:spPr>
          <a:xfrm>
            <a:off x="7485325" y="2182925"/>
            <a:ext cx="268800" cy="233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4"/>
          <p:cNvSpPr/>
          <p:nvPr/>
        </p:nvSpPr>
        <p:spPr>
          <a:xfrm>
            <a:off x="7485325" y="2741825"/>
            <a:ext cx="268800" cy="2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4"/>
          <p:cNvSpPr/>
          <p:nvPr/>
        </p:nvSpPr>
        <p:spPr>
          <a:xfrm>
            <a:off x="7485325" y="3300725"/>
            <a:ext cx="268800" cy="2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4"/>
          <p:cNvSpPr/>
          <p:nvPr/>
        </p:nvSpPr>
        <p:spPr>
          <a:xfrm>
            <a:off x="7485325" y="3916850"/>
            <a:ext cx="268800" cy="233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4"/>
          <p:cNvSpPr/>
          <p:nvPr/>
        </p:nvSpPr>
        <p:spPr>
          <a:xfrm>
            <a:off x="7485325" y="1628400"/>
            <a:ext cx="268800" cy="233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HTW Berlin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