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26" r:id="rId5"/>
    <p:sldMasterId id="2147483739" r:id="rId6"/>
    <p:sldMasterId id="2147483765" r:id="rId7"/>
    <p:sldMasterId id="2147483778" r:id="rId8"/>
    <p:sldMasterId id="2147483791" r:id="rId9"/>
    <p:sldMasterId id="2147483804" r:id="rId10"/>
    <p:sldMasterId id="2147483817" r:id="rId11"/>
    <p:sldMasterId id="2147483830" r:id="rId12"/>
    <p:sldMasterId id="2147483843" r:id="rId13"/>
    <p:sldMasterId id="2147483856" r:id="rId14"/>
    <p:sldMasterId id="2147483869" r:id="rId15"/>
    <p:sldMasterId id="2147483895" r:id="rId16"/>
    <p:sldMasterId id="2147483908" r:id="rId17"/>
    <p:sldMasterId id="2147483921" r:id="rId18"/>
    <p:sldMasterId id="2147483934" r:id="rId19"/>
  </p:sldMasterIdLst>
  <p:notesMasterIdLst>
    <p:notesMasterId r:id="rId32"/>
  </p:notesMasterIdLst>
  <p:sldIdLst>
    <p:sldId id="322" r:id="rId20"/>
    <p:sldId id="258" r:id="rId21"/>
    <p:sldId id="261" r:id="rId22"/>
    <p:sldId id="262" r:id="rId23"/>
    <p:sldId id="337" r:id="rId24"/>
    <p:sldId id="327" r:id="rId25"/>
    <p:sldId id="332" r:id="rId26"/>
    <p:sldId id="334" r:id="rId27"/>
    <p:sldId id="335" r:id="rId28"/>
    <p:sldId id="333" r:id="rId29"/>
    <p:sldId id="336" r:id="rId30"/>
    <p:sldId id="265" r:id="rId31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55" autoAdjust="0"/>
  </p:normalViewPr>
  <p:slideViewPr>
    <p:cSldViewPr snapToGrid="0">
      <p:cViewPr varScale="1">
        <p:scale>
          <a:sx n="80" d="100"/>
          <a:sy n="80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D13A-1BD4-49D4-A15C-53EAEE2D295B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03EEA-FFD1-4097-B915-A9E8C2EE3A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60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77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42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91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36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mit Foto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="" xmlns:a16="http://schemas.microsoft.com/office/drawing/2014/main" id="{2521101C-AC3B-49B5-89D0-97651239E4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253096"/>
            <a:ext cx="6490224" cy="85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800" dirty="0" smtClean="0"/>
            </a:lvl1pPr>
            <a:lvl2pPr>
              <a:defRPr lang="de-DE" sz="1500" dirty="0"/>
            </a:lvl2pPr>
          </a:lstStyle>
          <a:p>
            <a:r>
              <a:rPr lang="de-DE" sz="18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64" y="3189130"/>
            <a:ext cx="6637920" cy="614621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=""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64" y="2790660"/>
            <a:ext cx="6637920" cy="106438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=""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574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01ECC62E-96F4-834C-A933-7E3D7EC38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schlussfoli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9144001" cy="25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xmlns="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8244250" cy="876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991474DA-6934-A74E-A221-0E605B32D19F}"/>
              </a:ext>
            </a:extLst>
          </p:cNvPr>
          <p:cNvSpPr txBox="1"/>
          <p:nvPr userDrawn="1"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de-DE" dirty="0" err="1">
                <a:latin typeface="HTWBerlin Office" panose="02000000000000000000" pitchFamily="2" charset="0"/>
              </a:rPr>
              <a:t>www.htw-berlin.de</a:t>
            </a:r>
            <a:endParaRPr lang="de-DE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wmf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wmf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18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slideLayout" Target="../slideLayouts/slideLayout2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539640" y="4253040"/>
            <a:ext cx="6489720" cy="855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360" y="2790720"/>
            <a:ext cx="6637680" cy="1064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76B9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3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pic>
        <p:nvPicPr>
          <p:cNvPr id="45" name="Grafik 7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540000" y="2661120"/>
            <a:ext cx="3671280" cy="1757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8CF9AB5-1BFA-45C4-B504-2D81DDEFDACB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body"/>
          </p:nvPr>
        </p:nvSpPr>
        <p:spPr>
          <a:xfrm>
            <a:off x="4392720" y="2661120"/>
            <a:ext cx="3671280" cy="1757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 type="body"/>
          </p:nvPr>
        </p:nvSpPr>
        <p:spPr>
          <a:xfrm>
            <a:off x="539640" y="998640"/>
            <a:ext cx="3671640" cy="15170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507" name="PlaceHolder 7"/>
          <p:cNvSpPr>
            <a:spLocks noGrp="1"/>
          </p:cNvSpPr>
          <p:nvPr>
            <p:ph type="body"/>
          </p:nvPr>
        </p:nvSpPr>
        <p:spPr>
          <a:xfrm>
            <a:off x="4392720" y="998640"/>
            <a:ext cx="3671640" cy="15170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540000" y="2390040"/>
            <a:ext cx="2381760" cy="202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0F85FB4-4733-4009-AB2A-781330F2AFD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3111120" y="2390040"/>
            <a:ext cx="2381760" cy="202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50" name="PlaceHolder 6"/>
          <p:cNvSpPr>
            <a:spLocks noGrp="1"/>
          </p:cNvSpPr>
          <p:nvPr>
            <p:ph type="body"/>
          </p:nvPr>
        </p:nvSpPr>
        <p:spPr>
          <a:xfrm>
            <a:off x="5682240" y="2390040"/>
            <a:ext cx="2381760" cy="202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51" name="PlaceHolder 7"/>
          <p:cNvSpPr>
            <a:spLocks noGrp="1"/>
          </p:cNvSpPr>
          <p:nvPr>
            <p:ph type="body"/>
          </p:nvPr>
        </p:nvSpPr>
        <p:spPr>
          <a:xfrm>
            <a:off x="539640" y="1040040"/>
            <a:ext cx="2382120" cy="1228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552" name="PlaceHolder 8"/>
          <p:cNvSpPr>
            <a:spLocks noGrp="1"/>
          </p:cNvSpPr>
          <p:nvPr>
            <p:ph type="body"/>
          </p:nvPr>
        </p:nvSpPr>
        <p:spPr>
          <a:xfrm>
            <a:off x="3111120" y="1040040"/>
            <a:ext cx="2382120" cy="1228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553" name="PlaceHolder 9"/>
          <p:cNvSpPr>
            <a:spLocks noGrp="1"/>
          </p:cNvSpPr>
          <p:nvPr>
            <p:ph type="body"/>
          </p:nvPr>
        </p:nvSpPr>
        <p:spPr>
          <a:xfrm>
            <a:off x="5682240" y="1040040"/>
            <a:ext cx="2382120" cy="1228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59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1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592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FE62FD9-C633-4283-B4F9-7BF2F5CBDE44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6CFFCDD6-672D-4658-A7BC-36872ECCD8BD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0" y="1058400"/>
            <a:ext cx="9143640" cy="4084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2F99AA3-EE43-433B-AFE3-7574168A7A86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body"/>
          </p:nvPr>
        </p:nvSpPr>
        <p:spPr>
          <a:xfrm>
            <a:off x="0" y="1058760"/>
            <a:ext cx="5459040" cy="4084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5470560" y="1058760"/>
            <a:ext cx="3673080" cy="4084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7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716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15C17E0-5919-4AD5-9DCF-655D3813C554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798" name="CustomShape 1"/>
          <p:cNvSpPr/>
          <p:nvPr/>
        </p:nvSpPr>
        <p:spPr>
          <a:xfrm>
            <a:off x="0" y="0"/>
            <a:ext cx="9143640" cy="2573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00" name="Grafik 6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801" name="CustomShape 3"/>
          <p:cNvSpPr/>
          <p:nvPr/>
        </p:nvSpPr>
        <p:spPr>
          <a:xfrm>
            <a:off x="539640" y="45968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body"/>
          </p:nvPr>
        </p:nvSpPr>
        <p:spPr>
          <a:xfrm>
            <a:off x="539640" y="2192760"/>
            <a:ext cx="1576800" cy="1576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8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1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841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2" name="Grafik 6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843" name="CustomShape 3"/>
          <p:cNvSpPr/>
          <p:nvPr/>
        </p:nvSpPr>
        <p:spPr>
          <a:xfrm>
            <a:off x="539640" y="45968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539640" y="2192760"/>
            <a:ext cx="1576800" cy="1576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88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1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883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4" name="Grafik 6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885" name="CustomShape 3"/>
          <p:cNvSpPr/>
          <p:nvPr/>
        </p:nvSpPr>
        <p:spPr>
          <a:xfrm>
            <a:off x="539640" y="45968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rafik 9"/>
          <p:cNvPicPr/>
          <p:nvPr/>
        </p:nvPicPr>
        <p:blipFill>
          <a:blip r:embed="rId16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923" name="CustomShape 1"/>
          <p:cNvSpPr/>
          <p:nvPr/>
        </p:nvSpPr>
        <p:spPr>
          <a:xfrm>
            <a:off x="0" y="0"/>
            <a:ext cx="9143640" cy="5195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4" name="Grafik 6"/>
          <p:cNvPicPr/>
          <p:nvPr/>
        </p:nvPicPr>
        <p:blipFill>
          <a:blip r:embed="rId17"/>
          <a:stretch/>
        </p:blipFill>
        <p:spPr>
          <a:xfrm>
            <a:off x="3241080" y="1374120"/>
            <a:ext cx="2661480" cy="1556280"/>
          </a:xfrm>
          <a:prstGeom prst="rect">
            <a:avLst/>
          </a:prstGeom>
          <a:ln>
            <a:noFill/>
          </a:ln>
        </p:spPr>
      </p:pic>
      <p:sp>
        <p:nvSpPr>
          <p:cNvPr id="925" name="CustomShape 2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2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8" r:id="rId13"/>
    <p:sldLayoutId id="21474839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9143640" cy="2573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6489720" cy="876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Grafik 6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39640" y="2868480"/>
            <a:ext cx="6489720" cy="855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0" y="0"/>
            <a:ext cx="6886080" cy="514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6036840" cy="876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Grafik 9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39640" y="2868480"/>
            <a:ext cx="6036840" cy="855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0" y="1005840"/>
            <a:ext cx="4211640" cy="871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76B9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Grafik 14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211280" cy="51433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168" name="CustomShape 3"/>
          <p:cNvSpPr/>
          <p:nvPr/>
        </p:nvSpPr>
        <p:spPr>
          <a:xfrm>
            <a:off x="4543200" y="2808000"/>
            <a:ext cx="352116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0" y="2868480"/>
            <a:ext cx="4211640" cy="8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540000" y="997200"/>
            <a:ext cx="752400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ts val="25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ts val="21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ts val="1899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600" b="0" strike="noStrike" spc="-1">
              <a:solidFill>
                <a:srgbClr val="000000"/>
              </a:solidFill>
              <a:latin typeface="HTWBerlin Office"/>
            </a:endParaRPr>
          </a:p>
          <a:p>
            <a:pPr marL="628560" lvl="5" indent="-177480">
              <a:lnSpc>
                <a:spcPct val="90000"/>
              </a:lnSpc>
              <a:spcBef>
                <a:spcPts val="374"/>
              </a:spcBef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35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en-US" sz="135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A8B7419-16EC-4932-98E0-CFD0F470938F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5470560" y="0"/>
            <a:ext cx="3673080" cy="5142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29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60920" cy="87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</a:t>
            </a:r>
            <a:r>
              <a:t/>
            </a:r>
            <a:br/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27507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0F226285-E4A6-4006-81D4-246F5F23E23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540000" y="1320120"/>
            <a:ext cx="4649040" cy="309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536400" lvl="3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40000" y="998640"/>
            <a:ext cx="367128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536400" lvl="3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33FF8EB-4778-4AB9-BF52-72DA9FA8108D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392720" y="998640"/>
            <a:ext cx="367128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534960" lvl="3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540000" y="998640"/>
            <a:ext cx="238176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3F24A86D-4D91-433A-84A7-36EE38751935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3111120" y="998640"/>
            <a:ext cx="238176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5682240" y="998640"/>
            <a:ext cx="238176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4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70200" cy="5142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5802480" y="1368360"/>
            <a:ext cx="2261880" cy="3048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title"/>
          </p:nvPr>
        </p:nvSpPr>
        <p:spPr>
          <a:xfrm>
            <a:off x="5802480" y="305280"/>
            <a:ext cx="2982600" cy="106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ftr"/>
          </p:nvPr>
        </p:nvSpPr>
        <p:spPr>
          <a:xfrm>
            <a:off x="2450160" y="4687200"/>
            <a:ext cx="27507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CDE42C8-EB50-409D-A08C-E84E75813848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C7468B26-B91C-4CDD-B70B-F5582E92A5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122" y="4420967"/>
            <a:ext cx="6490224" cy="325696"/>
          </a:xfrm>
        </p:spPr>
        <p:txBody>
          <a:bodyPr/>
          <a:lstStyle/>
          <a:p>
            <a:pPr marL="0" indent="0">
              <a:buNone/>
            </a:pPr>
            <a:r>
              <a:rPr lang="de-DE" sz="1600" b="0" strike="noStrike" spc="-1" dirty="0" smtClean="0">
                <a:solidFill>
                  <a:srgbClr val="000000"/>
                </a:solidFill>
                <a:latin typeface="HTWBerlin Office"/>
              </a:rPr>
              <a:t>Rehm | </a:t>
            </a:r>
            <a:r>
              <a:rPr lang="en-US" sz="1600" spc="-1" dirty="0" err="1" smtClean="0">
                <a:solidFill>
                  <a:srgbClr val="000000"/>
                </a:solidFill>
                <a:latin typeface="HTWBerlin Office"/>
              </a:rPr>
              <a:t>Muhsen</a:t>
            </a: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 | An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HTWBerlin Office"/>
              </a:rPr>
              <a:t>|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HTWBerlin Office"/>
              </a:rPr>
              <a:t> 09.11.2022</a:t>
            </a:r>
            <a:endParaRPr lang="en-US" sz="1600" b="0" strike="noStrike" spc="-1" dirty="0" smtClean="0">
              <a:solidFill>
                <a:srgbClr val="000000"/>
              </a:solidFill>
              <a:latin typeface="HTWBerlin Office"/>
            </a:endParaRPr>
          </a:p>
          <a:p>
            <a:endParaRPr lang="de-DE" sz="1600" kern="1200" dirty="0">
              <a:solidFill>
                <a:schemeClr val="tx1"/>
              </a:solidFill>
              <a:latin typeface="HTWBerlin Office" panose="02000000000000000000" pitchFamily="2" charset="0"/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="" xmlns:a16="http://schemas.microsoft.com/office/drawing/2014/main" id="{3BBA3B6C-EA49-2345-BBB3-857880F5B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altLang="ko-KR" sz="2800" b="1" spc="-1" dirty="0">
                <a:solidFill>
                  <a:srgbClr val="76B900"/>
                </a:solidFill>
                <a:latin typeface="HTWBerlin Office"/>
              </a:rPr>
              <a:t>CE71 Projekt Computer Systems Engineering</a:t>
            </a:r>
            <a:endParaRPr lang="de-DE" sz="2800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F2E58D5-994D-644C-92FE-E3613313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24" y="3557171"/>
            <a:ext cx="6637920" cy="725136"/>
          </a:xfrm>
        </p:spPr>
        <p:txBody>
          <a:bodyPr/>
          <a:lstStyle/>
          <a:p>
            <a:r>
              <a:rPr lang="de-DE" sz="1800" b="1" strike="noStrike" spc="-1" dirty="0">
                <a:solidFill>
                  <a:srgbClr val="76B900"/>
                </a:solidFill>
                <a:latin typeface="HTWBerlin Office"/>
              </a:rPr>
              <a:t/>
            </a:r>
            <a:br>
              <a:rPr lang="de-DE" sz="1800" b="1" strike="noStrike" spc="-1" dirty="0">
                <a:solidFill>
                  <a:srgbClr val="76B900"/>
                </a:solidFill>
                <a:latin typeface="HTWBerlin Office"/>
              </a:rPr>
            </a:br>
            <a:r>
              <a:rPr lang="de-DE" sz="1800" b="1" strike="noStrike" spc="-1" dirty="0">
                <a:solidFill>
                  <a:srgbClr val="76B900"/>
                </a:solidFill>
                <a:latin typeface="HTWBerlin Office"/>
              </a:rPr>
              <a:t>Team C: People </a:t>
            </a:r>
            <a:r>
              <a:rPr lang="de-DE" sz="1800" b="1" strike="noStrike" spc="-1" dirty="0" smtClean="0">
                <a:solidFill>
                  <a:srgbClr val="76B900"/>
                </a:solidFill>
                <a:latin typeface="HTWBerlin Office"/>
              </a:rPr>
              <a:t>Counting System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en-US" sz="40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4000" dirty="0"/>
          </a:p>
        </p:txBody>
      </p:sp>
      <p:pic>
        <p:nvPicPr>
          <p:cNvPr id="12" name="Bildplatzhalter 11" descr="Ein Bild, das Gebäude, draußen, Nacht, Stadt enthält.&#10;&#10;Automatisch generierte Beschreibung">
            <a:extLst>
              <a:ext uri="{FF2B5EF4-FFF2-40B4-BE49-F238E27FC236}">
                <a16:creationId xmlns="" xmlns:a16="http://schemas.microsoft.com/office/drawing/2014/main" id="{A957718C-B362-42EE-A93C-78E3BE581E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78" y="718063"/>
            <a:ext cx="2282937" cy="243513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719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TextShape 1"/>
          <p:cNvSpPr txBox="1"/>
          <p:nvPr/>
        </p:nvSpPr>
        <p:spPr>
          <a:xfrm>
            <a:off x="664690" y="1008000"/>
            <a:ext cx="4339572" cy="34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000" u="sng" spc="-1" dirty="0" err="1">
                <a:solidFill>
                  <a:srgbClr val="000000"/>
                </a:solidFill>
                <a:latin typeface="HTWBerlin Office"/>
              </a:rPr>
              <a:t>Designphase</a:t>
            </a:r>
            <a:r>
              <a:rPr lang="en-US" sz="2000" u="sng" spc="-1" dirty="0">
                <a:solidFill>
                  <a:srgbClr val="000000"/>
                </a:solidFill>
                <a:latin typeface="HTWBerlin Office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Detailentwürfe</a:t>
            </a:r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Stromlaufpläne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Fritzing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r>
              <a:rPr lang="en-US" sz="2000" b="0" u="sng" strike="noStrike" spc="-1" dirty="0" err="1">
                <a:solidFill>
                  <a:srgbClr val="000000"/>
                </a:solidFill>
                <a:latin typeface="HTWBerlin Office"/>
              </a:rPr>
              <a:t>Implementationsphase</a:t>
            </a:r>
            <a:r>
              <a:rPr lang="en-US" sz="2000" b="0" u="sng" strike="noStrike" spc="-1" dirty="0">
                <a:solidFill>
                  <a:srgbClr val="000000"/>
                </a:solidFill>
                <a:latin typeface="HTWBerlin Office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Hardware 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aufbauen</a:t>
            </a:r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Code 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schreiben</a:t>
            </a:r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endParaRPr lang="en-US" sz="2000" b="0" strike="noStrike" spc="-1" dirty="0" smtClean="0">
              <a:solidFill>
                <a:srgbClr val="000000"/>
              </a:solidFill>
              <a:latin typeface="HTWBerlin Office"/>
            </a:endParaRPr>
          </a:p>
          <a:p>
            <a:r>
              <a:rPr lang="en-US" sz="2000" spc="-1" dirty="0" smtClean="0">
                <a:solidFill>
                  <a:srgbClr val="000000"/>
                </a:solidFill>
                <a:latin typeface="HTWBerlin Office"/>
              </a:rPr>
              <a:t>…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05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sz="3200" spc="-1" dirty="0" err="1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Ausblick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6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678D15E-FA1E-470D-B929-51DBF4F6DAB7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0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An</a:t>
            </a:r>
            <a:endParaRPr lang="en-US" sz="1000" b="0" strike="noStrike" spc="-1" dirty="0">
              <a:latin typeface="Times New Roman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DB8E07A-BC4C-7E2D-A726-C4DAA06C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10" y="1238250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D873D4-E197-0443-88DC-D02E3995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381216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TextShape 1"/>
          <p:cNvSpPr txBox="1"/>
          <p:nvPr/>
        </p:nvSpPr>
        <p:spPr>
          <a:xfrm>
            <a:off x="539640" y="14751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2800" b="1" strike="noStrike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Gliederung</a:t>
            </a:r>
            <a:endParaRPr lang="en-US" sz="2800" b="0" strike="noStrike" spc="-1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971" name="TextShape 2"/>
          <p:cNvSpPr txBox="1"/>
          <p:nvPr/>
        </p:nvSpPr>
        <p:spPr>
          <a:xfrm>
            <a:off x="495268" y="466742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974" name="CustomShape 5"/>
          <p:cNvSpPr/>
          <p:nvPr/>
        </p:nvSpPr>
        <p:spPr>
          <a:xfrm>
            <a:off x="486838" y="73766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HTWBerlin Office"/>
              </a:rPr>
              <a:t>1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75" name="CustomShape 6"/>
          <p:cNvSpPr/>
          <p:nvPr/>
        </p:nvSpPr>
        <p:spPr>
          <a:xfrm>
            <a:off x="980398" y="1180764"/>
            <a:ext cx="775188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M1-Schwerpunkte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76" name="CustomShape 7"/>
          <p:cNvSpPr/>
          <p:nvPr/>
        </p:nvSpPr>
        <p:spPr>
          <a:xfrm>
            <a:off x="486838" y="1174672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HTWBerlin Office"/>
              </a:rPr>
              <a:t>2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77" name="CustomShape 8"/>
          <p:cNvSpPr/>
          <p:nvPr/>
        </p:nvSpPr>
        <p:spPr>
          <a:xfrm>
            <a:off x="971968" y="737660"/>
            <a:ext cx="775188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000000"/>
                </a:solidFill>
                <a:latin typeface="HTWBerlin Office"/>
              </a:rPr>
              <a:t>Vorstellung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82" name="CustomShape 13"/>
          <p:cNvSpPr/>
          <p:nvPr/>
        </p:nvSpPr>
        <p:spPr>
          <a:xfrm>
            <a:off x="495268" y="2434741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3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85" name="CustomShape 16"/>
          <p:cNvSpPr/>
          <p:nvPr/>
        </p:nvSpPr>
        <p:spPr>
          <a:xfrm>
            <a:off x="971968" y="2434111"/>
            <a:ext cx="775188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000000"/>
                </a:solidFill>
                <a:latin typeface="HTWBerlin Office"/>
              </a:rPr>
              <a:t>Arbeitsstand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19" name="CustomShape 9"/>
          <p:cNvSpPr/>
          <p:nvPr/>
        </p:nvSpPr>
        <p:spPr>
          <a:xfrm>
            <a:off x="980742" y="155470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HTWBerlin Office"/>
              </a:rPr>
              <a:t>a</a:t>
            </a:r>
            <a:endParaRPr lang="de-DE" sz="1600" spc="-1" dirty="0" smtClean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" name="CustomShape 9"/>
          <p:cNvSpPr/>
          <p:nvPr/>
        </p:nvSpPr>
        <p:spPr>
          <a:xfrm>
            <a:off x="972575" y="197986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b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1482796" y="1554700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trike="noStrike" spc="-1" dirty="0" smtClean="0">
                <a:latin typeface="HTWBerlin Office"/>
              </a:rPr>
              <a:t>Konzept und Architektur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28" name="CustomShape 10"/>
          <p:cNvSpPr/>
          <p:nvPr/>
        </p:nvSpPr>
        <p:spPr>
          <a:xfrm>
            <a:off x="1482796" y="1979860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altLang="ko-KR" sz="1600" spc="-1" dirty="0">
                <a:latin typeface="HTWBerlin Office"/>
              </a:rPr>
              <a:t>Anforderungen</a:t>
            </a:r>
            <a:endParaRPr lang="en-US" altLang="ko-KR" sz="1600" spc="-1" dirty="0">
              <a:latin typeface="HTWBerlin Office"/>
            </a:endParaRPr>
          </a:p>
        </p:txBody>
      </p:sp>
      <p:sp>
        <p:nvSpPr>
          <p:cNvPr id="29" name="CustomShape 9"/>
          <p:cNvSpPr/>
          <p:nvPr/>
        </p:nvSpPr>
        <p:spPr>
          <a:xfrm>
            <a:off x="981086" y="284674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a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0" name="CustomShape 10"/>
          <p:cNvSpPr/>
          <p:nvPr/>
        </p:nvSpPr>
        <p:spPr>
          <a:xfrm>
            <a:off x="1482796" y="2846740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latin typeface="HTWBerlin Office"/>
              </a:rPr>
              <a:t>Fortschritt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1" name="CustomShape 9"/>
          <p:cNvSpPr/>
          <p:nvPr/>
        </p:nvSpPr>
        <p:spPr>
          <a:xfrm>
            <a:off x="981086" y="327622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b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2" name="CustomShape 10"/>
          <p:cNvSpPr/>
          <p:nvPr/>
        </p:nvSpPr>
        <p:spPr>
          <a:xfrm>
            <a:off x="1482796" y="3276220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latin typeface="HTWBerlin Office"/>
              </a:rPr>
              <a:t>Probleme und Risken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4" name="CustomShape 13"/>
          <p:cNvSpPr/>
          <p:nvPr/>
        </p:nvSpPr>
        <p:spPr>
          <a:xfrm>
            <a:off x="511796" y="3711186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4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5" name="CustomShape 16"/>
          <p:cNvSpPr/>
          <p:nvPr/>
        </p:nvSpPr>
        <p:spPr>
          <a:xfrm>
            <a:off x="981086" y="3711186"/>
            <a:ext cx="775188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000000"/>
                </a:solidFill>
                <a:latin typeface="HTWBerlin Office"/>
              </a:rPr>
              <a:t>Ausblick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9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0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An	</a:t>
            </a:r>
            <a:endParaRPr lang="en-US" sz="10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TextShape 1"/>
          <p:cNvSpPr txBox="1"/>
          <p:nvPr/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97" name="TextShape 2"/>
          <p:cNvSpPr txBox="1"/>
          <p:nvPr/>
        </p:nvSpPr>
        <p:spPr>
          <a:xfrm>
            <a:off x="539640" y="305280"/>
            <a:ext cx="82614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sz="28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Vorstellung</a:t>
            </a:r>
            <a:r>
              <a:rPr lang="en-US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| </a:t>
            </a:r>
            <a:r>
              <a:rPr lang="en-US" sz="28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Projekt</a:t>
            </a:r>
            <a:r>
              <a:rPr lang="en-US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: people counting system</a:t>
            </a:r>
            <a:endParaRPr lang="en-US" sz="28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>
              <a:lnSpc>
                <a:spcPts val="3399"/>
              </a:lnSpc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8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773AEC24-25E8-49DF-98AE-9767B0B6FB13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3</a:t>
            </a:fld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999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An </a:t>
            </a:r>
            <a:endParaRPr lang="en-US" sz="1000" b="0" strike="noStrike" spc="-1" dirty="0">
              <a:latin typeface="Times New Roman"/>
            </a:endParaRPr>
          </a:p>
        </p:txBody>
      </p:sp>
      <p:pic>
        <p:nvPicPr>
          <p:cNvPr id="6" name="Grafik 2">
            <a:extLst>
              <a:ext uri="{FF2B5EF4-FFF2-40B4-BE49-F238E27FC236}">
                <a16:creationId xmlns="" xmlns:a16="http://schemas.microsoft.com/office/drawing/2014/main" id="{B0B6B737-7A96-51D1-C8E2-E45049279E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48" y="880024"/>
            <a:ext cx="5571744" cy="3536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TextShape 1"/>
          <p:cNvSpPr txBox="1"/>
          <p:nvPr/>
        </p:nvSpPr>
        <p:spPr>
          <a:xfrm>
            <a:off x="540000" y="1341912"/>
            <a:ext cx="7524000" cy="30749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latin typeface="HTWBerlin Office"/>
              </a:rPr>
              <a:t>2 x HC-SR04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HTWBerlin Office"/>
              </a:rPr>
              <a:t>Raspberry 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latin typeface="HTWBerlin Office"/>
              </a:rPr>
              <a:t>Display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latin typeface="HTWBerlin Office"/>
              </a:rPr>
              <a:t>Taster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HTWBerlin Office"/>
              </a:rPr>
              <a:t>LEDs (rot, gelb, grün) – Warnung (Anzahl der Menschen)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latin typeface="HTWBerlin Office"/>
              </a:rPr>
              <a:t>Annäherung an den Grenzwert – gelb leuchtend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HTWBerlin Office"/>
              </a:rPr>
              <a:t>Erreichen an den Grenzwert – rot leuchtend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latin typeface="HTWBerlin Office"/>
              </a:rPr>
              <a:t>Überschreitung des Grenzwerts – rot blinkend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000" b="0" strike="noStrike" spc="-1" dirty="0" smtClean="0">
                <a:solidFill>
                  <a:srgbClr val="000000"/>
                </a:solidFill>
                <a:latin typeface="HTWBerlin Office"/>
              </a:rPr>
              <a:t>Ansonsten – g</a:t>
            </a:r>
            <a:r>
              <a:rPr lang="de-DE" altLang="ko-KR" sz="2000" spc="-1" dirty="0" smtClean="0">
                <a:solidFill>
                  <a:srgbClr val="000000"/>
                </a:solidFill>
                <a:latin typeface="HTWBerlin Office"/>
              </a:rPr>
              <a:t>rün leuchtend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altLang="ko-KR" sz="32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Vorstellung</a:t>
            </a:r>
            <a:r>
              <a:rPr lang="en-US" altLang="ko-KR" sz="32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| </a:t>
            </a:r>
            <a:r>
              <a:rPr lang="en-US" altLang="ko-KR" sz="32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Projekt</a:t>
            </a:r>
            <a:endParaRPr lang="en-US" altLang="ko-KR" sz="3200" spc="-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3399"/>
              </a:lnSpc>
            </a:pPr>
            <a:endParaRPr lang="en-US" altLang="ko-K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03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An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540000" y="898752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sz="2400" spc="-1" dirty="0" err="1" smtClean="0">
                <a:latin typeface="HTWBerlin Office"/>
              </a:rPr>
              <a:t>Bauteile</a:t>
            </a:r>
            <a:endParaRPr lang="en-US" sz="2400" b="0" strike="noStrike" spc="-1" dirty="0"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86" y="883755"/>
            <a:ext cx="5773818" cy="3893265"/>
          </a:xfrm>
          <a:prstGeom prst="rect">
            <a:avLst/>
          </a:prstGeom>
        </p:spPr>
      </p:pic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altLang="ko-KR" sz="32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M1-Schwerpunkte | </a:t>
            </a:r>
            <a:r>
              <a:rPr lang="en-US" altLang="ko-KR" sz="32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Anforderungen</a:t>
            </a:r>
            <a:endParaRPr lang="en-US" altLang="ko-KR" sz="3200" spc="-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3399"/>
              </a:lnSpc>
            </a:pPr>
            <a:endParaRPr lang="en-US" altLang="ko-K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03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An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540000" y="52686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sz="1600" spc="-1" dirty="0" smtClean="0">
                <a:latin typeface="HTWBerlin Office"/>
              </a:rPr>
              <a:t>Use-Case Modelling f</a:t>
            </a:r>
            <a:r>
              <a:rPr lang="de-DE" sz="1600" spc="-1" dirty="0" smtClean="0">
                <a:latin typeface="HTWBerlin Office"/>
              </a:rPr>
              <a:t>ür Konzept und Architektur</a:t>
            </a:r>
            <a:endParaRPr lang="en-US" sz="16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TextShape 1"/>
          <p:cNvSpPr txBox="1"/>
          <p:nvPr/>
        </p:nvSpPr>
        <p:spPr>
          <a:xfrm>
            <a:off x="692400" y="1504950"/>
            <a:ext cx="7524000" cy="29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de-DE" altLang="ko-KR" sz="1600" noProof="1" smtClean="0">
                <a:latin typeface="HTWBerlin Office"/>
              </a:rPr>
              <a:t>Anzahl </a:t>
            </a:r>
            <a:r>
              <a:rPr lang="de-DE" altLang="ko-KR" sz="1600" noProof="1">
                <a:latin typeface="HTWBerlin Office"/>
              </a:rPr>
              <a:t>die Personen, die durch die Tür  </a:t>
            </a:r>
            <a:r>
              <a:rPr lang="de-DE" altLang="ko-KR" sz="1600" noProof="1" smtClean="0">
                <a:latin typeface="HTWBerlin Office"/>
              </a:rPr>
              <a:t>rein </a:t>
            </a:r>
            <a:r>
              <a:rPr lang="de-DE" altLang="ko-KR" sz="1600" noProof="1">
                <a:latin typeface="HTWBerlin Office"/>
              </a:rPr>
              <a:t>oder </a:t>
            </a:r>
            <a:r>
              <a:rPr lang="de-DE" altLang="ko-KR" sz="1600" noProof="1" smtClean="0">
                <a:latin typeface="HTWBerlin Office"/>
              </a:rPr>
              <a:t>raus </a:t>
            </a:r>
            <a:r>
              <a:rPr lang="de-DE" altLang="ko-KR" sz="1600" noProof="1">
                <a:latin typeface="HTWBerlin Office"/>
              </a:rPr>
              <a:t>wollen.</a:t>
            </a: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de-DE" altLang="ko-KR" sz="1600" noProof="1">
                <a:latin typeface="HTWBerlin Office"/>
              </a:rPr>
              <a:t>Zwischen zwei </a:t>
            </a:r>
            <a:r>
              <a:rPr lang="de-DE" altLang="ko-KR" sz="1600" noProof="1" smtClean="0">
                <a:latin typeface="HTWBerlin Office"/>
              </a:rPr>
              <a:t>Bewegungsrichtungen </a:t>
            </a:r>
            <a:r>
              <a:rPr lang="de-DE" altLang="ko-KR" sz="1600" noProof="1">
                <a:latin typeface="HTWBerlin Office"/>
              </a:rPr>
              <a:t>unterscheiden.</a:t>
            </a: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de-DE" altLang="ko-KR" sz="1600" noProof="1" smtClean="0">
                <a:latin typeface="HTWBerlin Office"/>
              </a:rPr>
              <a:t>Anzahl der </a:t>
            </a:r>
            <a:r>
              <a:rPr lang="de-DE" altLang="ko-KR" sz="1600" noProof="1">
                <a:latin typeface="HTWBerlin Office"/>
              </a:rPr>
              <a:t>Personen </a:t>
            </a:r>
            <a:r>
              <a:rPr lang="de-DE" altLang="ko-KR" sz="1600" noProof="1" smtClean="0">
                <a:latin typeface="HTWBerlin Office"/>
              </a:rPr>
              <a:t>aktualisieren.</a:t>
            </a: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de-DE" altLang="ko-KR" sz="1600" noProof="1">
                <a:latin typeface="HTWBerlin Office"/>
              </a:rPr>
              <a:t>Anzahl </a:t>
            </a:r>
            <a:r>
              <a:rPr lang="de-DE" altLang="ko-KR" sz="1600" noProof="1" smtClean="0">
                <a:latin typeface="HTWBerlin Office"/>
              </a:rPr>
              <a:t>der </a:t>
            </a:r>
            <a:r>
              <a:rPr lang="de-DE" altLang="ko-KR" sz="1600" noProof="1">
                <a:latin typeface="HTWBerlin Office"/>
              </a:rPr>
              <a:t>Personen (Zähler) anzeigen</a:t>
            </a:r>
          </a:p>
          <a:p>
            <a:pPr marL="228600" lvl="3" indent="-228600">
              <a:spcAft>
                <a:spcPts val="600"/>
              </a:spcAft>
              <a:buFont typeface="+mj-lt"/>
              <a:buAutoNum type="arabicParenR"/>
            </a:pPr>
            <a:r>
              <a:rPr lang="de-DE" altLang="ko-KR" sz="1600" noProof="1">
                <a:latin typeface="HTWBerlin Office"/>
              </a:rPr>
              <a:t>Vergleichen zwischen </a:t>
            </a:r>
            <a:r>
              <a:rPr lang="de-DE" altLang="ko-KR" sz="1600" noProof="1" smtClean="0">
                <a:latin typeface="HTWBerlin Office"/>
              </a:rPr>
              <a:t>dem </a:t>
            </a:r>
            <a:r>
              <a:rPr lang="de-DE" altLang="ko-KR" sz="1600" noProof="1">
                <a:latin typeface="HTWBerlin Office"/>
              </a:rPr>
              <a:t>Grenzwert und </a:t>
            </a:r>
            <a:r>
              <a:rPr lang="de-DE" altLang="ko-KR" sz="1600" noProof="1" smtClean="0">
                <a:latin typeface="HTWBerlin Office"/>
              </a:rPr>
              <a:t>dem </a:t>
            </a:r>
            <a:r>
              <a:rPr lang="de-DE" altLang="ko-KR" sz="1600" noProof="1">
                <a:latin typeface="HTWBerlin Office"/>
              </a:rPr>
              <a:t>aktullen Wert</a:t>
            </a:r>
            <a:r>
              <a:rPr lang="de-DE" altLang="ko-KR" sz="1600" noProof="1" smtClean="0">
                <a:latin typeface="HTWBerlin Office"/>
              </a:rPr>
              <a:t>.</a:t>
            </a:r>
            <a:endParaRPr lang="de-DE" altLang="ko-KR" sz="1600" noProof="1">
              <a:latin typeface="HTWBerlin Office"/>
            </a:endParaRP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de-DE" altLang="ko-KR" sz="1600" noProof="1" smtClean="0">
                <a:latin typeface="HTWBerlin Office"/>
              </a:rPr>
              <a:t>Annähren an den Grenzwert (mehr </a:t>
            </a:r>
            <a:r>
              <a:rPr lang="de-DE" altLang="ko-KR" sz="1600" noProof="1">
                <a:latin typeface="HTWBerlin Office"/>
              </a:rPr>
              <a:t>als 90%) g</a:t>
            </a:r>
            <a:r>
              <a:rPr lang="de-DE" altLang="ko-KR" sz="1600" noProof="1" smtClean="0">
                <a:latin typeface="HTWBerlin Office"/>
              </a:rPr>
              <a:t>elb leuchten.</a:t>
            </a:r>
            <a:endParaRPr lang="de-DE" altLang="ko-KR" sz="1600" noProof="1">
              <a:latin typeface="HTWBerlin Office"/>
            </a:endParaRP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de-DE" altLang="ko-KR" sz="1600" noProof="1">
                <a:latin typeface="HTWBerlin Office"/>
              </a:rPr>
              <a:t>Erreichen des </a:t>
            </a:r>
            <a:r>
              <a:rPr lang="de-DE" altLang="ko-KR" sz="1600" noProof="1" smtClean="0">
                <a:latin typeface="HTWBerlin Office"/>
              </a:rPr>
              <a:t>Grenzwerts (100%) rot leuchten.</a:t>
            </a:r>
            <a:endParaRPr lang="de-DE" altLang="ko-KR" sz="1600" noProof="1">
              <a:latin typeface="HTWBerlin Office"/>
            </a:endParaRP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de-DE" altLang="ko-KR" sz="1600" noProof="1">
                <a:latin typeface="HTWBerlin Office"/>
              </a:rPr>
              <a:t>Überschreiten des </a:t>
            </a:r>
            <a:r>
              <a:rPr lang="de-DE" altLang="ko-KR" sz="1600" noProof="1" smtClean="0">
                <a:latin typeface="HTWBerlin Office"/>
              </a:rPr>
              <a:t>Grenzwerts (</a:t>
            </a:r>
            <a:r>
              <a:rPr lang="de-DE" altLang="ko-KR" sz="1600" noProof="1">
                <a:latin typeface="HTWBerlin Office"/>
              </a:rPr>
              <a:t>mehr als 100%) </a:t>
            </a:r>
            <a:r>
              <a:rPr lang="de-DE" altLang="ko-KR" sz="1600" noProof="1" smtClean="0">
                <a:latin typeface="HTWBerlin Office"/>
              </a:rPr>
              <a:t>rot </a:t>
            </a:r>
            <a:r>
              <a:rPr lang="de-DE" altLang="ko-KR" sz="1600" noProof="1">
                <a:latin typeface="HTWBerlin Office"/>
              </a:rPr>
              <a:t>blinken.</a:t>
            </a: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endParaRPr lang="de-DE" altLang="ko-KR" sz="1600" noProof="1">
              <a:latin typeface="HTWBerlin Office"/>
            </a:endParaRPr>
          </a:p>
        </p:txBody>
      </p:sp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altLang="ko-KR" sz="32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M1-Schwerpunkte | </a:t>
            </a:r>
            <a:r>
              <a:rPr lang="en-US" altLang="ko-KR" sz="32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Anforderungen</a:t>
            </a:r>
            <a:endParaRPr lang="en-US" altLang="ko-KR" sz="3200" spc="-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3399"/>
              </a:lnSpc>
            </a:pPr>
            <a:endParaRPr lang="en-US" altLang="ko-K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03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An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7" name="Inhaltsplatzhalter 9">
            <a:extLst>
              <a:ext uri="{FF2B5EF4-FFF2-40B4-BE49-F238E27FC236}">
                <a16:creationId xmlns="" xmlns:a16="http://schemas.microsoft.com/office/drawing/2014/main" id="{8DC7BD85-1F52-4EBC-B07C-1B8FEE60F204}"/>
              </a:ext>
            </a:extLst>
          </p:cNvPr>
          <p:cNvSpPr txBox="1">
            <a:spLocks/>
          </p:cNvSpPr>
          <p:nvPr/>
        </p:nvSpPr>
        <p:spPr>
          <a:xfrm>
            <a:off x="540000" y="998574"/>
            <a:ext cx="3671638" cy="3730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b="1" noProof="1" smtClean="0">
                <a:latin typeface="HTWBerlin Office"/>
              </a:rPr>
              <a:t>Funktionale Anforderungen</a:t>
            </a:r>
            <a:endParaRPr lang="de-DE" b="1" noProof="1">
              <a:latin typeface="HTWBerlin Office"/>
            </a:endParaRPr>
          </a:p>
        </p:txBody>
      </p:sp>
    </p:spTree>
    <p:extLst>
      <p:ext uri="{BB962C8B-B14F-4D97-AF65-F5344CB8AC3E}">
        <p14:creationId xmlns:p14="http://schemas.microsoft.com/office/powerpoint/2010/main" val="394323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TextShape 1"/>
          <p:cNvSpPr txBox="1"/>
          <p:nvPr/>
        </p:nvSpPr>
        <p:spPr>
          <a:xfrm>
            <a:off x="692400" y="1752600"/>
            <a:ext cx="3609420" cy="29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lvl="3">
              <a:lnSpc>
                <a:spcPct val="100000"/>
              </a:lnSpc>
              <a:spcAft>
                <a:spcPts val="600"/>
              </a:spcAft>
            </a:pPr>
            <a:r>
              <a:rPr lang="de-DE" altLang="ko-KR" sz="1600" b="1" noProof="1">
                <a:latin typeface="HTWBerlin Office"/>
              </a:rPr>
              <a:t>Menschlicher Fehler</a:t>
            </a: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de-DE" altLang="ko-KR" sz="1600" noProof="1">
                <a:latin typeface="HTWBerlin Office"/>
              </a:rPr>
              <a:t>Person hält sich längere Zeit im Messbereich </a:t>
            </a:r>
            <a:r>
              <a:rPr lang="de-DE" altLang="ko-KR" sz="1600" noProof="1" smtClean="0">
                <a:latin typeface="HTWBerlin Office"/>
              </a:rPr>
              <a:t>auf (</a:t>
            </a:r>
            <a:r>
              <a:rPr lang="de-DE" altLang="ko-KR" sz="1600" noProof="1">
                <a:latin typeface="HTWBerlin Office"/>
              </a:rPr>
              <a:t>mehr als 10s</a:t>
            </a:r>
            <a:r>
              <a:rPr lang="de-DE" altLang="ko-KR" sz="1600" noProof="1" smtClean="0">
                <a:latin typeface="HTWBerlin Office"/>
              </a:rPr>
              <a:t>).</a:t>
            </a:r>
            <a:endParaRPr lang="de-DE" altLang="ko-KR" sz="1600" noProof="1">
              <a:latin typeface="HTWBerlin Office"/>
            </a:endParaRP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de-DE" altLang="ko-KR" sz="1600" noProof="1">
                <a:latin typeface="HTWBerlin Office"/>
              </a:rPr>
              <a:t>Mehr als eine Person hält sich im Messbereich </a:t>
            </a:r>
            <a:r>
              <a:rPr lang="de-DE" altLang="ko-KR" sz="1600" noProof="1" smtClean="0">
                <a:latin typeface="HTWBerlin Office"/>
              </a:rPr>
              <a:t>auf.</a:t>
            </a:r>
            <a:endParaRPr lang="de-DE" altLang="ko-KR" sz="1600" noProof="1">
              <a:latin typeface="HTWBerlin Office"/>
            </a:endParaRP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de-DE" altLang="ko-KR" sz="1600" noProof="1">
                <a:latin typeface="HTWBerlin Office"/>
              </a:rPr>
              <a:t>Person dreht sich im Messbereich </a:t>
            </a:r>
            <a:r>
              <a:rPr lang="de-DE" altLang="ko-KR" sz="1600" noProof="1" smtClean="0">
                <a:latin typeface="HTWBerlin Office"/>
              </a:rPr>
              <a:t>um.</a:t>
            </a:r>
            <a:endParaRPr lang="de-DE" altLang="ko-KR" sz="1600" noProof="1">
              <a:latin typeface="HTWBerlin Office"/>
            </a:endParaRPr>
          </a:p>
          <a:p>
            <a:pPr marL="228600" lvl="3" indent="-22860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endParaRPr lang="de-DE" altLang="ko-KR" sz="1600" noProof="1">
              <a:latin typeface="HTWBerlin Office"/>
            </a:endParaRPr>
          </a:p>
        </p:txBody>
      </p:sp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altLang="ko-KR" sz="32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M1-Schwerpunkte | </a:t>
            </a:r>
            <a:r>
              <a:rPr lang="en-US" altLang="ko-KR" sz="32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Anforderungen</a:t>
            </a:r>
            <a:endParaRPr lang="en-US" altLang="ko-KR" sz="3200" spc="-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3399"/>
              </a:lnSpc>
            </a:pPr>
            <a:endParaRPr lang="en-US" altLang="ko-K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03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An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7" name="Inhaltsplatzhalter 9">
            <a:extLst>
              <a:ext uri="{FF2B5EF4-FFF2-40B4-BE49-F238E27FC236}">
                <a16:creationId xmlns="" xmlns:a16="http://schemas.microsoft.com/office/drawing/2014/main" id="{8DC7BD85-1F52-4EBC-B07C-1B8FEE60F204}"/>
              </a:ext>
            </a:extLst>
          </p:cNvPr>
          <p:cNvSpPr txBox="1">
            <a:spLocks/>
          </p:cNvSpPr>
          <p:nvPr/>
        </p:nvSpPr>
        <p:spPr>
          <a:xfrm>
            <a:off x="540000" y="998574"/>
            <a:ext cx="7394760" cy="3730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b="1" noProof="1" smtClean="0">
                <a:latin typeface="HTWBerlin Office"/>
              </a:rPr>
              <a:t>Nicht Funktionale Anforderungen ( Techische Lösungen )</a:t>
            </a:r>
            <a:endParaRPr lang="de-DE" b="1" noProof="1">
              <a:latin typeface="HTWBerlin Offic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0" y="1752600"/>
            <a:ext cx="379095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altLang="ko-KR" sz="1600" b="1" noProof="1">
                <a:latin typeface="HTWBerlin Office"/>
              </a:rPr>
              <a:t>Technische Fehler </a:t>
            </a:r>
          </a:p>
          <a:p>
            <a:pPr marL="342900" lvl="3" indent="-3429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de-DE" altLang="ko-KR" sz="1600" noProof="1" smtClean="0">
                <a:latin typeface="HTWBerlin Office"/>
              </a:rPr>
              <a:t>Der </a:t>
            </a:r>
            <a:r>
              <a:rPr lang="de-DE" altLang="ko-KR" sz="1600" noProof="1">
                <a:latin typeface="HTWBerlin Office"/>
              </a:rPr>
              <a:t>zu </a:t>
            </a:r>
            <a:r>
              <a:rPr lang="de-DE" altLang="ko-KR" sz="1600" noProof="1" smtClean="0">
                <a:latin typeface="HTWBerlin Office"/>
              </a:rPr>
              <a:t>messende Bereich </a:t>
            </a:r>
            <a:r>
              <a:rPr lang="de-DE" altLang="ko-KR" sz="1600" noProof="1">
                <a:latin typeface="HTWBerlin Office"/>
              </a:rPr>
              <a:t>ist </a:t>
            </a:r>
            <a:r>
              <a:rPr lang="de-DE" altLang="ko-KR" sz="1600" noProof="1" smtClean="0">
                <a:latin typeface="HTWBerlin Office"/>
              </a:rPr>
              <a:t>ausßerhalb </a:t>
            </a:r>
            <a:r>
              <a:rPr lang="de-DE" altLang="ko-KR" sz="1600" noProof="1">
                <a:latin typeface="HTWBerlin Office"/>
              </a:rPr>
              <a:t>der </a:t>
            </a:r>
            <a:r>
              <a:rPr lang="de-DE" altLang="ko-KR" sz="1600" noProof="1" smtClean="0">
                <a:latin typeface="HTWBerlin Office"/>
              </a:rPr>
              <a:t>Sensorreichweite.</a:t>
            </a:r>
            <a:endParaRPr lang="de-DE" altLang="ko-KR" sz="1600" noProof="1">
              <a:latin typeface="HTWBerlin Office"/>
            </a:endParaRPr>
          </a:p>
          <a:p>
            <a:pPr marL="342900" lvl="3" indent="-3429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de-DE" altLang="ko-KR" sz="1600" noProof="1">
                <a:latin typeface="HTWBerlin Office"/>
              </a:rPr>
              <a:t>Sensoren reagieren </a:t>
            </a:r>
            <a:r>
              <a:rPr lang="de-DE" altLang="ko-KR" sz="1600" noProof="1" smtClean="0">
                <a:latin typeface="HTWBerlin Office"/>
              </a:rPr>
              <a:t>nicht.</a:t>
            </a:r>
            <a:endParaRPr lang="de-DE" altLang="ko-KR" sz="1600" noProof="1">
              <a:latin typeface="HTWBerlin Office"/>
            </a:endParaRPr>
          </a:p>
          <a:p>
            <a:pPr marL="342900" lvl="3" indent="-342900">
              <a:lnSpc>
                <a:spcPct val="100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de-DE" altLang="ko-KR" sz="1600" noProof="1">
                <a:latin typeface="HTWBerlin Office"/>
              </a:rPr>
              <a:t>Display reagiert </a:t>
            </a:r>
            <a:r>
              <a:rPr lang="de-DE" altLang="ko-KR" sz="1600" noProof="1" smtClean="0">
                <a:latin typeface="HTWBerlin Office"/>
              </a:rPr>
              <a:t>nicht.</a:t>
            </a:r>
            <a:endParaRPr lang="de-DE" altLang="ko-KR" sz="1600" noProof="1">
              <a:latin typeface="HTWBerlin Office"/>
            </a:endParaRPr>
          </a:p>
        </p:txBody>
      </p:sp>
    </p:spTree>
    <p:extLst>
      <p:ext uri="{BB962C8B-B14F-4D97-AF65-F5344CB8AC3E}">
        <p14:creationId xmlns:p14="http://schemas.microsoft.com/office/powerpoint/2010/main" val="1957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415091C-0DDF-90C0-9B8D-8D941F4B03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42" y="582852"/>
            <a:ext cx="5308274" cy="2539613"/>
          </a:xfrm>
          <a:prstGeom prst="rect">
            <a:avLst/>
          </a:prstGeom>
        </p:spPr>
      </p:pic>
      <p:sp>
        <p:nvSpPr>
          <p:cNvPr id="1004" name="TextShape 1"/>
          <p:cNvSpPr txBox="1"/>
          <p:nvPr/>
        </p:nvSpPr>
        <p:spPr>
          <a:xfrm>
            <a:off x="664690" y="1008000"/>
            <a:ext cx="4730270" cy="34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000" b="0" u="sng" strike="noStrike" spc="-1" dirty="0" err="1">
                <a:solidFill>
                  <a:srgbClr val="000000"/>
                </a:solidFill>
                <a:latin typeface="HTWBerlin Office"/>
              </a:rPr>
              <a:t>Projektmanagement</a:t>
            </a:r>
            <a:r>
              <a:rPr lang="en-US" sz="2000" b="0" u="sng" strike="noStrike" spc="-1" dirty="0">
                <a:solidFill>
                  <a:srgbClr val="000000"/>
                </a:solidFill>
                <a:latin typeface="HTWBerlin Office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Projektaufgabe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gefunden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Use-Cases und Requirements 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festgelegt</a:t>
            </a:r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Architektur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festgelegt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Traceability-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Tabelle</a:t>
            </a: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angelegt</a:t>
            </a:r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r>
              <a:rPr lang="en-US" sz="2000" u="sng" spc="-1" dirty="0" err="1">
                <a:solidFill>
                  <a:srgbClr val="000000"/>
                </a:solidFill>
                <a:latin typeface="HTWBerlin Office"/>
              </a:rPr>
              <a:t>Projekt</a:t>
            </a:r>
            <a:r>
              <a:rPr lang="en-US" sz="2000" u="sng" spc="-1" dirty="0">
                <a:solidFill>
                  <a:srgbClr val="000000"/>
                </a:solidFill>
                <a:latin typeface="HTWBerlin Office"/>
              </a:rPr>
              <a:t>:</a:t>
            </a:r>
            <a:endParaRPr lang="en-US" sz="2000" b="0" u="sng" strike="noStrike" spc="-1" dirty="0">
              <a:solidFill>
                <a:srgbClr val="000000"/>
              </a:solidFill>
              <a:latin typeface="HTWBerlin Offic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Hardware 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besorgt</a:t>
            </a:r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Konnektivität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hergestellt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05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sz="3200" spc="-1" dirty="0" err="1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Arbeitsstand</a:t>
            </a:r>
            <a:r>
              <a:rPr lang="en-US" sz="32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| </a:t>
            </a:r>
            <a:r>
              <a:rPr lang="en-US" sz="3200" spc="-1" dirty="0" err="1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Fortschritt</a:t>
            </a:r>
            <a:endParaRPr lang="en-US" sz="32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>
              <a:lnSpc>
                <a:spcPts val="3399"/>
              </a:lnSpc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6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678D15E-FA1E-470D-B929-51DBF4F6DAB7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0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An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73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TextShape 1"/>
          <p:cNvSpPr txBox="1"/>
          <p:nvPr/>
        </p:nvSpPr>
        <p:spPr>
          <a:xfrm>
            <a:off x="664690" y="1008000"/>
            <a:ext cx="7270070" cy="34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000" u="sng" spc="-1" dirty="0">
                <a:solidFill>
                  <a:srgbClr val="000000"/>
                </a:solidFill>
                <a:latin typeface="HTWBerlin Office"/>
              </a:rPr>
              <a:t>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Konnektivität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via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Netzwerk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r>
              <a:rPr lang="en-US" sz="2000" u="sng" spc="-1" dirty="0" err="1">
                <a:solidFill>
                  <a:srgbClr val="000000"/>
                </a:solidFill>
                <a:latin typeface="HTWBerlin Office"/>
              </a:rPr>
              <a:t>Abstrakte</a:t>
            </a:r>
            <a:r>
              <a:rPr lang="en-US" sz="2000" u="sng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b="0" u="sng" strike="noStrike" spc="-1" dirty="0" err="1">
                <a:solidFill>
                  <a:srgbClr val="000000"/>
                </a:solidFill>
                <a:latin typeface="HTWBerlin Office"/>
              </a:rPr>
              <a:t>Risiken</a:t>
            </a:r>
            <a:r>
              <a:rPr lang="en-US" sz="2000" b="0" u="sng" strike="noStrike" spc="-1" dirty="0">
                <a:solidFill>
                  <a:srgbClr val="000000"/>
                </a:solidFill>
                <a:latin typeface="HTWBerlin Office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Zu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hohes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Z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eitinvestment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für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gewisse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Probleme</a:t>
            </a:r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r>
              <a:rPr lang="en-US" sz="2000" u="sng" spc="-1" dirty="0" err="1">
                <a:solidFill>
                  <a:srgbClr val="000000"/>
                </a:solidFill>
                <a:latin typeface="HTWBerlin Office"/>
              </a:rPr>
              <a:t>Konkrete</a:t>
            </a:r>
            <a:r>
              <a:rPr lang="en-US" sz="2000" u="sng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u="sng" spc="-1" dirty="0" err="1">
                <a:solidFill>
                  <a:srgbClr val="000000"/>
                </a:solidFill>
                <a:latin typeface="HTWBerlin Office"/>
              </a:rPr>
              <a:t>Risiken</a:t>
            </a:r>
            <a:r>
              <a:rPr lang="en-US" sz="2000" u="sng" spc="-1" dirty="0">
                <a:solidFill>
                  <a:srgbClr val="000000"/>
                </a:solidFill>
                <a:latin typeface="HTWBerlin Office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Timinigprobleme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bei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der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Zeitmessung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HTWBerlin Office"/>
              </a:rPr>
              <a:t>mit</a:t>
            </a: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 Non-RTOS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Kernel Modul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Sensoren</a:t>
            </a: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unzureichend</a:t>
            </a:r>
            <a:endParaRPr lang="en-US" sz="2000" spc="-1" dirty="0">
              <a:solidFill>
                <a:srgbClr val="000000"/>
              </a:solidFill>
              <a:latin typeface="HTWBerlin Office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TWBerlin Office"/>
              </a:rPr>
              <a:t>T</a:t>
            </a: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ime-of-Flight-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Sensoren</a:t>
            </a: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HTWBerlin Office"/>
              </a:rPr>
              <a:t>als</a:t>
            </a:r>
            <a:r>
              <a:rPr lang="en-US" sz="2000" spc="-1" dirty="0">
                <a:solidFill>
                  <a:srgbClr val="000000"/>
                </a:solidFill>
                <a:latin typeface="HTWBerlin Office"/>
              </a:rPr>
              <a:t> Alternative</a:t>
            </a: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05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sz="3200" spc="-1" dirty="0" err="1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Arbeitsstand</a:t>
            </a:r>
            <a:r>
              <a:rPr lang="en-US" sz="32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| </a:t>
            </a:r>
            <a:r>
              <a:rPr lang="en-US" sz="3200" spc="-1" dirty="0" err="1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Probleme</a:t>
            </a:r>
            <a:r>
              <a:rPr lang="en-US" sz="32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und </a:t>
            </a:r>
            <a:r>
              <a:rPr lang="en-US" sz="3200" spc="-1" dirty="0" err="1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Risiken</a:t>
            </a:r>
            <a:endParaRPr lang="en-US" sz="32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>
              <a:lnSpc>
                <a:spcPts val="3399"/>
              </a:lnSpc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6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678D15E-FA1E-470D-B929-51DBF4F6DAB7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0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Rehm  |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Muhsen </a:t>
            </a:r>
            <a:r>
              <a:rPr lang="de-DE" sz="1000" b="0" strike="noStrike" spc="-1" dirty="0">
                <a:solidFill>
                  <a:srgbClr val="A6A6A6"/>
                </a:solidFill>
                <a:latin typeface="HTWBerlin Office"/>
              </a:rPr>
              <a:t>| An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7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369</Words>
  <Application>Microsoft Office PowerPoint</Application>
  <PresentationFormat>화면 슬라이드 쇼(16:9)</PresentationFormat>
  <Paragraphs>112</Paragraphs>
  <Slides>12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19</vt:i4>
      </vt:variant>
      <vt:variant>
        <vt:lpstr>슬라이드 제목</vt:lpstr>
      </vt:variant>
      <vt:variant>
        <vt:i4>12</vt:i4>
      </vt:variant>
    </vt:vector>
  </HeadingPairs>
  <TitlesOfParts>
    <vt:vector size="31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 Team C: People Counting System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Vielen Dank.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HTW Berlin | Kommunikation</dc:creator>
  <cp:lastModifiedBy>PC</cp:lastModifiedBy>
  <cp:revision>243</cp:revision>
  <cp:lastPrinted>2020-05-04T10:23:07Z</cp:lastPrinted>
  <dcterms:created xsi:type="dcterms:W3CDTF">2020-04-29T09:21:43Z</dcterms:created>
  <dcterms:modified xsi:type="dcterms:W3CDTF">2022-11-09T07:58:02Z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