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0B23A7-B977-AF41-A7C6-F0D5B8325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CEE9E5-A04B-151E-C2D0-7BBE2F648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F84689-F382-F26E-8B02-107607C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444B43-C3EF-A4D1-A530-DA580673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A55E4-1A6C-C842-1811-C58F7E38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36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BBB2A-C54D-0FA4-9D1F-97B36FA3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AE2BB0-9F8E-62A7-86E7-A01934799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85A5C6-DFFD-76F0-35DB-7E012BB9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A28E83-00CE-9EF2-9E9A-53CC2C87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6B1F26-C5AB-4EDC-A186-E68A1A14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A2E686-B16C-11F0-4991-8143FC303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C673B61-FADD-876A-2BAA-DE2A80883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5C0AEF-D1FC-B7E2-1265-C59E1B836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3F1AA-24AD-4DFE-60B9-0852A8DC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D44E23-0B7E-33BB-AF9E-530D05D2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80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75F60-DBF0-7D49-DDD2-8A5B870C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F4CCF-BF1E-683E-3922-85B3162E0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AF6A00-6DFA-9A26-DC18-2F1B39D34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C7E178-EC30-C184-8C7E-215FCC0D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1AC8F-2103-45B7-A54D-D663D8EF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36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B8E817-5176-E60F-EBE7-83587EFE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86FC2A-7910-3363-864E-18E8B3E47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C7F6AE-D7F3-EA77-5721-207300D2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CF2257-ABDB-E731-43A3-D24BBDD1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CC6B7B-8C95-5AE0-F7AC-C81B411C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C64014-ECFE-6D21-E9BE-16C6526F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D7A62E-CD4C-C3D0-7635-38C9BE048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17FB34-C349-4BB3-DA8F-01FE3D7F4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FE59C8-7D01-CD25-3766-90FEF51C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A0E3196-333B-C3A2-F18F-C6C99D6F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9C40A0-1C58-54D5-B4AA-591DFB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0506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519D5-CF07-774C-0E9F-270690CF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958C40-2D58-62B4-3E07-5947E39BA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5A6285-E467-E14D-2527-772909D2F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9BD42D5-F659-7752-1B19-50E4173A9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135E892-7B32-F3B2-09B1-3F83D07F2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44BCA4-A90B-5F0A-09B5-E481AFA89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7D4489D-679C-65EA-5D41-907E25F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DCC535-B536-851C-00A6-A167FF132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58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E7812-17DD-9558-A4DB-5DD04D8E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942E24-DD21-0792-BC5B-5F0DFF9F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0BA5FA-828B-3842-7C78-7C0D9BD3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E3F907-B936-F192-A6A6-BB576260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944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3B3055-D3D6-48B6-395D-23772B0A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AD042AD-5396-A2A1-BCCD-FED4435CA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1C1B8A-6941-A47C-BF56-5A3FACD9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808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DD7E9-A76C-EA7A-DF5D-AD07BF2A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36E96D-4E2F-36A7-71E0-B9DCA284B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D377F8-AD59-FB9A-DB8C-F26FCE22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76D2C4-B8C6-16A5-B34A-6BB8A460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B6C8B9-CF0E-DCD1-E9BC-A9DD9568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07ECA0-0C12-2464-BBAF-A778AEB0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16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3BACC-ABC1-7E76-45B9-5E7E1BA8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AC8599-C775-3CE1-1724-2FD4C72D1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F75C74-F49C-7D51-3483-5F4C401AE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7BABB1-798E-A96D-165E-2E06678C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B66DC5-E7E6-1FFB-9D24-85DC8214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6FB327-E34D-23EA-1FBB-6A8390D2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41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8628F61-1569-C9DC-C19C-87460462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9B9EDC-D5C2-BF66-6F1F-9C9C7471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F19BE2-1223-3F3F-F119-2C5A65ACE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D52B-F6FB-43E1-95DC-1BF15A50D7D2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C482BE-E71D-FAD3-120C-E8D3247AC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3A836D-EB23-71EC-BBCB-D6742C18E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BBF17-2CDA-4306-A549-09C453A25A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477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I アイコンイラスト｜無料イラスト・フリー素材なら「イラストAC」">
            <a:extLst>
              <a:ext uri="{FF2B5EF4-FFF2-40B4-BE49-F238E27FC236}">
                <a16:creationId xmlns:a16="http://schemas.microsoft.com/office/drawing/2014/main" id="{3DF186C8-96B7-29F7-CB6D-134468EEA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76" y="2191751"/>
            <a:ext cx="223838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ile">
            <a:extLst>
              <a:ext uri="{FF2B5EF4-FFF2-40B4-BE49-F238E27FC236}">
                <a16:creationId xmlns:a16="http://schemas.microsoft.com/office/drawing/2014/main" id="{A5E913A2-F4F0-81F0-8AF0-5C6054D9FA4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551700" y="1574032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D28F62-BF3E-4862-2D97-875DBF7F0D5B}"/>
              </a:ext>
            </a:extLst>
          </p:cNvPr>
          <p:cNvSpPr txBox="1"/>
          <p:nvPr/>
        </p:nvSpPr>
        <p:spPr>
          <a:xfrm>
            <a:off x="2276231" y="180859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Terraform</a:t>
            </a:r>
            <a:endParaRPr kumimoji="1" lang="ja-JP" altLang="en-US" sz="900"/>
          </a:p>
        </p:txBody>
      </p:sp>
      <p:pic>
        <p:nvPicPr>
          <p:cNvPr id="1030" name="Picture 6" descr="完全ガイド】UMLとは?クラス図やシーケンス図などの基本の種類＋書き方など">
            <a:extLst>
              <a:ext uri="{FF2B5EF4-FFF2-40B4-BE49-F238E27FC236}">
                <a16:creationId xmlns:a16="http://schemas.microsoft.com/office/drawing/2014/main" id="{AE3A9CD4-478C-0BBF-5432-7ED67C6FC8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00"/>
          <a:stretch/>
        </p:blipFill>
        <p:spPr bwMode="auto">
          <a:xfrm>
            <a:off x="1185659" y="1357641"/>
            <a:ext cx="514349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円弧 5">
            <a:extLst>
              <a:ext uri="{FF2B5EF4-FFF2-40B4-BE49-F238E27FC236}">
                <a16:creationId xmlns:a16="http://schemas.microsoft.com/office/drawing/2014/main" id="{93DC3567-D09D-0E65-8BE8-FFAEDAD2B097}"/>
              </a:ext>
            </a:extLst>
          </p:cNvPr>
          <p:cNvSpPr/>
          <p:nvPr/>
        </p:nvSpPr>
        <p:spPr>
          <a:xfrm flipV="1">
            <a:off x="1685721" y="1878786"/>
            <a:ext cx="742949" cy="273844"/>
          </a:xfrm>
          <a:prstGeom prst="arc">
            <a:avLst>
              <a:gd name="adj1" fmla="val 10818994"/>
              <a:gd name="adj2" fmla="val 0"/>
            </a:avLst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3322ED-EF8E-6C71-35F7-C2145C33FC49}"/>
              </a:ext>
            </a:extLst>
          </p:cNvPr>
          <p:cNvSpPr txBox="1"/>
          <p:nvPr/>
        </p:nvSpPr>
        <p:spPr>
          <a:xfrm>
            <a:off x="1004251" y="180859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モジュール図</a:t>
            </a:r>
            <a:endParaRPr kumimoji="1" lang="en-US" altLang="ja-JP" sz="900"/>
          </a:p>
        </p:txBody>
      </p:sp>
      <p:sp>
        <p:nvSpPr>
          <p:cNvPr id="8" name="User">
            <a:extLst>
              <a:ext uri="{FF2B5EF4-FFF2-40B4-BE49-F238E27FC236}">
                <a16:creationId xmlns:a16="http://schemas.microsoft.com/office/drawing/2014/main" id="{5B48FABB-3E3D-7E5C-B34C-43C48CEF46B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77118" y="1000900"/>
            <a:ext cx="205735" cy="218281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14287E1-A4B5-8449-42B5-F876A03A046F}"/>
              </a:ext>
            </a:extLst>
          </p:cNvPr>
          <p:cNvCxnSpPr/>
          <p:nvPr/>
        </p:nvCxnSpPr>
        <p:spPr>
          <a:xfrm flipH="1">
            <a:off x="1722213" y="1219181"/>
            <a:ext cx="196850" cy="19685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CDC6624-EA19-7345-9D9C-A3424CC56F07}"/>
              </a:ext>
            </a:extLst>
          </p:cNvPr>
          <p:cNvCxnSpPr>
            <a:cxnSpLocks/>
          </p:cNvCxnSpPr>
          <p:nvPr/>
        </p:nvCxnSpPr>
        <p:spPr>
          <a:xfrm>
            <a:off x="2240909" y="1219181"/>
            <a:ext cx="191293" cy="19684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F8C781-01E5-AB57-0E2E-EC7AB891BC2F}"/>
              </a:ext>
            </a:extLst>
          </p:cNvPr>
          <p:cNvSpPr txBox="1"/>
          <p:nvPr/>
        </p:nvSpPr>
        <p:spPr>
          <a:xfrm>
            <a:off x="1641403" y="803703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プログラマー</a:t>
            </a:r>
            <a:endParaRPr kumimoji="1" lang="en-US" altLang="ja-JP" sz="9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AAD6BA-FBD0-511E-4323-845A6A2BEFD4}"/>
              </a:ext>
            </a:extLst>
          </p:cNvPr>
          <p:cNvSpPr txBox="1"/>
          <p:nvPr/>
        </p:nvSpPr>
        <p:spPr>
          <a:xfrm>
            <a:off x="2859461" y="987504"/>
            <a:ext cx="418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生成</a:t>
            </a:r>
            <a:r>
              <a:rPr kumimoji="1" lang="en-US" altLang="ja-JP" sz="1200"/>
              <a:t>AI</a:t>
            </a:r>
            <a:r>
              <a:rPr kumimoji="1" lang="ja-JP" altLang="en-US" sz="1200"/>
              <a:t>に</a:t>
            </a:r>
            <a:r>
              <a:rPr kumimoji="1" lang="en-US" altLang="ja-JP" sz="1200"/>
              <a:t>Terraform</a:t>
            </a:r>
            <a:r>
              <a:rPr kumimoji="1" lang="ja-JP" altLang="en-US" sz="1200"/>
              <a:t>のコードと図解の相互変換変換を</a:t>
            </a:r>
            <a:r>
              <a:rPr lang="ja-JP" altLang="en-US" sz="1200"/>
              <a:t>検討</a:t>
            </a:r>
            <a:endParaRPr kumimoji="1" lang="en-US" altLang="ja-JP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9EEEA6-ACB1-7C56-164D-E9617320595E}"/>
              </a:ext>
            </a:extLst>
          </p:cNvPr>
          <p:cNvSpPr txBox="1"/>
          <p:nvPr/>
        </p:nvSpPr>
        <p:spPr>
          <a:xfrm>
            <a:off x="2924675" y="1264503"/>
            <a:ext cx="311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＜目的＞</a:t>
            </a:r>
            <a:endParaRPr kumimoji="1" lang="en-US" altLang="ja-JP" sz="1200"/>
          </a:p>
          <a:p>
            <a:r>
              <a:rPr kumimoji="1" lang="ja-JP" altLang="en-US" sz="1200"/>
              <a:t>　・プログラマーの理解促進</a:t>
            </a:r>
            <a:endParaRPr kumimoji="1" lang="en-US" altLang="ja-JP" sz="1200"/>
          </a:p>
          <a:p>
            <a:r>
              <a:rPr lang="ja-JP" altLang="en-US" sz="1200"/>
              <a:t>　・設計コーディングの効率化</a:t>
            </a:r>
            <a:endParaRPr kumimoji="1" lang="en-US" altLang="ja-JP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1A868BD-22D5-0518-8C4C-A43FC502317C}"/>
              </a:ext>
            </a:extLst>
          </p:cNvPr>
          <p:cNvSpPr txBox="1"/>
          <p:nvPr/>
        </p:nvSpPr>
        <p:spPr>
          <a:xfrm>
            <a:off x="2924675" y="2038558"/>
            <a:ext cx="4122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コードを図解するための適切な記法が見つからない。</a:t>
            </a:r>
            <a:endParaRPr kumimoji="1" lang="en-US" altLang="ja-JP" sz="1100"/>
          </a:p>
          <a:p>
            <a:r>
              <a:rPr kumimoji="1" lang="ja-JP" altLang="en-US" sz="1100"/>
              <a:t>検討を打ち切り</a:t>
            </a:r>
            <a:endParaRPr kumimoji="1" lang="en-US" altLang="ja-JP" sz="1100"/>
          </a:p>
        </p:txBody>
      </p:sp>
      <p:pic>
        <p:nvPicPr>
          <p:cNvPr id="19" name="Picture 4" descr="AI アイコンイラスト｜無料イラスト・フリー素材なら「イラストAC」">
            <a:extLst>
              <a:ext uri="{FF2B5EF4-FFF2-40B4-BE49-F238E27FC236}">
                <a16:creationId xmlns:a16="http://schemas.microsoft.com/office/drawing/2014/main" id="{77E1E3A1-FB9A-803E-7808-07995C1B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096" y="4732596"/>
            <a:ext cx="223838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ile">
            <a:extLst>
              <a:ext uri="{FF2B5EF4-FFF2-40B4-BE49-F238E27FC236}">
                <a16:creationId xmlns:a16="http://schemas.microsoft.com/office/drawing/2014/main" id="{475C8E85-C926-42F7-04FB-C8964F1CF1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8520" y="4083802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486BA9-56E6-FA6F-020B-54C9C837E415}"/>
              </a:ext>
            </a:extLst>
          </p:cNvPr>
          <p:cNvSpPr txBox="1"/>
          <p:nvPr/>
        </p:nvSpPr>
        <p:spPr>
          <a:xfrm>
            <a:off x="3613051" y="4318360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Terraform</a:t>
            </a:r>
            <a:endParaRPr kumimoji="1" lang="ja-JP" altLang="en-US" sz="900"/>
          </a:p>
        </p:txBody>
      </p:sp>
      <p:pic>
        <p:nvPicPr>
          <p:cNvPr id="22" name="Picture 6" descr="完全ガイド】UMLとは?クラス図やシーケンス図などの基本の種類＋書き方など">
            <a:extLst>
              <a:ext uri="{FF2B5EF4-FFF2-40B4-BE49-F238E27FC236}">
                <a16:creationId xmlns:a16="http://schemas.microsoft.com/office/drawing/2014/main" id="{2FDBFFD0-2761-69BA-535B-B8AB72626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00"/>
          <a:stretch/>
        </p:blipFill>
        <p:spPr bwMode="auto">
          <a:xfrm>
            <a:off x="2522479" y="3867411"/>
            <a:ext cx="514349" cy="4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円弧 22">
            <a:extLst>
              <a:ext uri="{FF2B5EF4-FFF2-40B4-BE49-F238E27FC236}">
                <a16:creationId xmlns:a16="http://schemas.microsoft.com/office/drawing/2014/main" id="{A4C0B6A0-1BA7-3001-B76D-96BD27B4DF24}"/>
              </a:ext>
            </a:extLst>
          </p:cNvPr>
          <p:cNvSpPr/>
          <p:nvPr/>
        </p:nvSpPr>
        <p:spPr>
          <a:xfrm flipV="1">
            <a:off x="3022541" y="4388556"/>
            <a:ext cx="742949" cy="273844"/>
          </a:xfrm>
          <a:prstGeom prst="arc">
            <a:avLst>
              <a:gd name="adj1" fmla="val 10818994"/>
              <a:gd name="adj2" fmla="val 0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4F83E67-E212-2ECB-8104-EEC10BACDB73}"/>
              </a:ext>
            </a:extLst>
          </p:cNvPr>
          <p:cNvSpPr txBox="1"/>
          <p:nvPr/>
        </p:nvSpPr>
        <p:spPr>
          <a:xfrm>
            <a:off x="2341071" y="4318360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モジュール図</a:t>
            </a:r>
            <a:endParaRPr kumimoji="1" lang="en-US" altLang="ja-JP" sz="900"/>
          </a:p>
        </p:txBody>
      </p:sp>
      <p:sp>
        <p:nvSpPr>
          <p:cNvPr id="25" name="User">
            <a:extLst>
              <a:ext uri="{FF2B5EF4-FFF2-40B4-BE49-F238E27FC236}">
                <a16:creationId xmlns:a16="http://schemas.microsoft.com/office/drawing/2014/main" id="{BCC635B3-60F9-A69C-D49F-608D78A8515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95828" y="3350898"/>
            <a:ext cx="205735" cy="218281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88AADB-7286-968A-AB1A-E49AC6AC4D1B}"/>
              </a:ext>
            </a:extLst>
          </p:cNvPr>
          <p:cNvCxnSpPr/>
          <p:nvPr/>
        </p:nvCxnSpPr>
        <p:spPr>
          <a:xfrm flipH="1">
            <a:off x="1740923" y="3569179"/>
            <a:ext cx="196850" cy="19685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FBE2FE-1A3C-84D9-A352-D60CDB914EC7}"/>
              </a:ext>
            </a:extLst>
          </p:cNvPr>
          <p:cNvCxnSpPr>
            <a:cxnSpLocks/>
          </p:cNvCxnSpPr>
          <p:nvPr/>
        </p:nvCxnSpPr>
        <p:spPr>
          <a:xfrm>
            <a:off x="2259619" y="3569179"/>
            <a:ext cx="191293" cy="196849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81CC2C6-2EBA-8F17-1D6B-DB808EF799DD}"/>
              </a:ext>
            </a:extLst>
          </p:cNvPr>
          <p:cNvSpPr txBox="1"/>
          <p:nvPr/>
        </p:nvSpPr>
        <p:spPr>
          <a:xfrm>
            <a:off x="1660113" y="3153701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プログラマー</a:t>
            </a:r>
            <a:endParaRPr kumimoji="1" lang="en-US" altLang="ja-JP" sz="9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768393E-98A6-8921-0487-E934010F49A4}"/>
              </a:ext>
            </a:extLst>
          </p:cNvPr>
          <p:cNvSpPr txBox="1"/>
          <p:nvPr/>
        </p:nvSpPr>
        <p:spPr>
          <a:xfrm>
            <a:off x="5304324" y="3337502"/>
            <a:ext cx="418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独自記法で</a:t>
            </a:r>
            <a:r>
              <a:rPr kumimoji="1" lang="en-US" altLang="ja-JP" sz="1200"/>
              <a:t>Terraform</a:t>
            </a:r>
            <a:r>
              <a:rPr kumimoji="1" lang="ja-JP" altLang="en-US" sz="1200"/>
              <a:t>の図を作成。生成</a:t>
            </a:r>
            <a:r>
              <a:rPr kumimoji="1" lang="en-US" altLang="ja-JP" sz="1200"/>
              <a:t>AI</a:t>
            </a:r>
            <a:r>
              <a:rPr kumimoji="1" lang="ja-JP" altLang="en-US" sz="1200"/>
              <a:t>がコード生成</a:t>
            </a:r>
            <a:endParaRPr kumimoji="1" lang="en-US" altLang="ja-JP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F64E5B1-3754-5A14-B504-8962E6059D6A}"/>
              </a:ext>
            </a:extLst>
          </p:cNvPr>
          <p:cNvSpPr txBox="1"/>
          <p:nvPr/>
        </p:nvSpPr>
        <p:spPr>
          <a:xfrm>
            <a:off x="5369538" y="3614501"/>
            <a:ext cx="447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＜目的＞</a:t>
            </a:r>
            <a:endParaRPr kumimoji="1" lang="en-US" altLang="ja-JP" sz="1200"/>
          </a:p>
          <a:p>
            <a:r>
              <a:rPr kumimoji="1" lang="ja-JP" altLang="en-US" sz="1200"/>
              <a:t>　</a:t>
            </a:r>
            <a:r>
              <a:rPr kumimoji="1" lang="en-US" altLang="ja-JP" sz="1200"/>
              <a:t> Terraform</a:t>
            </a:r>
            <a:r>
              <a:rPr kumimoji="1" lang="ja-JP" altLang="en-US" sz="1200"/>
              <a:t>の図解はできた。</a:t>
            </a:r>
            <a:r>
              <a:rPr lang="ja-JP" altLang="en-US" sz="1200"/>
              <a:t>コード生成できないか？</a:t>
            </a:r>
            <a:endParaRPr kumimoji="1" lang="en-US" altLang="ja-JP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AB16ADB-2192-6A56-0FE3-9E3541248F4C}"/>
              </a:ext>
            </a:extLst>
          </p:cNvPr>
          <p:cNvSpPr txBox="1"/>
          <p:nvPr/>
        </p:nvSpPr>
        <p:spPr>
          <a:xfrm>
            <a:off x="5566357" y="4149506"/>
            <a:ext cx="4122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コード生成成功</a:t>
            </a:r>
            <a:endParaRPr kumimoji="1" lang="en-US" altLang="ja-JP" sz="1100"/>
          </a:p>
        </p:txBody>
      </p:sp>
      <p:pic>
        <p:nvPicPr>
          <p:cNvPr id="1032" name="Picture 8" descr="AWS】PowerPointを使ってよく見かけるシステム構成図を作る">
            <a:extLst>
              <a:ext uri="{FF2B5EF4-FFF2-40B4-BE49-F238E27FC236}">
                <a16:creationId xmlns:a16="http://schemas.microsoft.com/office/drawing/2014/main" id="{8DB92F7D-37B3-8822-673E-251AB4E3F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1" y="3824321"/>
            <a:ext cx="1363681" cy="6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6DBCF01-C268-D353-86AD-965095972450}"/>
              </a:ext>
            </a:extLst>
          </p:cNvPr>
          <p:cNvSpPr txBox="1"/>
          <p:nvPr/>
        </p:nvSpPr>
        <p:spPr>
          <a:xfrm>
            <a:off x="1298241" y="4503097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AWS</a:t>
            </a:r>
            <a:r>
              <a:rPr kumimoji="1" lang="ja-JP" altLang="en-US" sz="900"/>
              <a:t>設計</a:t>
            </a:r>
            <a:endParaRPr kumimoji="1" lang="en-US" altLang="ja-JP" sz="900"/>
          </a:p>
        </p:txBody>
      </p:sp>
      <p:pic>
        <p:nvPicPr>
          <p:cNvPr id="40" name="Picture 4" descr="AI アイコンイラスト｜無料イラスト・フリー素材なら「イラストAC」">
            <a:extLst>
              <a:ext uri="{FF2B5EF4-FFF2-40B4-BE49-F238E27FC236}">
                <a16:creationId xmlns:a16="http://schemas.microsoft.com/office/drawing/2014/main" id="{B5A934AC-6B91-732F-C27D-A0F02421C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28" y="3476001"/>
            <a:ext cx="223838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円弧 40">
            <a:extLst>
              <a:ext uri="{FF2B5EF4-FFF2-40B4-BE49-F238E27FC236}">
                <a16:creationId xmlns:a16="http://schemas.microsoft.com/office/drawing/2014/main" id="{EE4B8F92-2BD7-90A0-0970-1763F146DF2B}"/>
              </a:ext>
            </a:extLst>
          </p:cNvPr>
          <p:cNvSpPr/>
          <p:nvPr/>
        </p:nvSpPr>
        <p:spPr>
          <a:xfrm rot="13735273" flipV="1">
            <a:off x="3379480" y="3877827"/>
            <a:ext cx="742949" cy="273844"/>
          </a:xfrm>
          <a:prstGeom prst="arc">
            <a:avLst>
              <a:gd name="adj1" fmla="val 13977865"/>
              <a:gd name="adj2" fmla="val 21050409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弧 41">
            <a:extLst>
              <a:ext uri="{FF2B5EF4-FFF2-40B4-BE49-F238E27FC236}">
                <a16:creationId xmlns:a16="http://schemas.microsoft.com/office/drawing/2014/main" id="{3BADA884-403F-913C-1912-91B6BE72F488}"/>
              </a:ext>
            </a:extLst>
          </p:cNvPr>
          <p:cNvSpPr/>
          <p:nvPr/>
        </p:nvSpPr>
        <p:spPr>
          <a:xfrm rot="11692921" flipV="1">
            <a:off x="2169987" y="3582745"/>
            <a:ext cx="1751544" cy="273844"/>
          </a:xfrm>
          <a:prstGeom prst="arc">
            <a:avLst>
              <a:gd name="adj1" fmla="val 13977865"/>
              <a:gd name="adj2" fmla="val 21312681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1E479F-3A26-42F6-9735-380340515D83}"/>
              </a:ext>
            </a:extLst>
          </p:cNvPr>
          <p:cNvSpPr txBox="1"/>
          <p:nvPr/>
        </p:nvSpPr>
        <p:spPr>
          <a:xfrm>
            <a:off x="3574210" y="332160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/>
              <a:t>レビュー</a:t>
            </a:r>
            <a:endParaRPr kumimoji="1" lang="en-US" altLang="ja-JP" sz="9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84DB1A5-35B6-5147-D1D2-94161EC111F9}"/>
              </a:ext>
            </a:extLst>
          </p:cNvPr>
          <p:cNvSpPr txBox="1"/>
          <p:nvPr/>
        </p:nvSpPr>
        <p:spPr>
          <a:xfrm>
            <a:off x="5566357" y="4426181"/>
            <a:ext cx="4122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常にモジュール図からコード生成には功罪あり</a:t>
            </a:r>
            <a:endParaRPr kumimoji="1" lang="en-US" altLang="ja-JP" sz="1100"/>
          </a:p>
        </p:txBody>
      </p:sp>
      <p:sp>
        <p:nvSpPr>
          <p:cNvPr id="45" name="File">
            <a:extLst>
              <a:ext uri="{FF2B5EF4-FFF2-40B4-BE49-F238E27FC236}">
                <a16:creationId xmlns:a16="http://schemas.microsoft.com/office/drawing/2014/main" id="{CC0FE040-5112-BAC5-7439-670BD3382C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46607" y="4614081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05F544A-A173-D0BE-1914-B2386D8B561C}"/>
              </a:ext>
            </a:extLst>
          </p:cNvPr>
          <p:cNvSpPr txBox="1"/>
          <p:nvPr/>
        </p:nvSpPr>
        <p:spPr>
          <a:xfrm>
            <a:off x="2355265" y="4848639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生成ルール</a:t>
            </a:r>
          </a:p>
        </p:txBody>
      </p:sp>
    </p:spTree>
    <p:extLst>
      <p:ext uri="{BB962C8B-B14F-4D97-AF65-F5344CB8AC3E}">
        <p14:creationId xmlns:p14="http://schemas.microsoft.com/office/powerpoint/2010/main" val="182003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64A7-6D3D-E23D-5D71-11717CE4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AI アイコンイラスト｜無料イラスト・フリー素材なら「イラストAC」">
            <a:extLst>
              <a:ext uri="{FF2B5EF4-FFF2-40B4-BE49-F238E27FC236}">
                <a16:creationId xmlns:a16="http://schemas.microsoft.com/office/drawing/2014/main" id="{C048AE2D-12DD-24D2-D35D-11229C2DF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826" y="2898818"/>
            <a:ext cx="223838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ile">
            <a:extLst>
              <a:ext uri="{FF2B5EF4-FFF2-40B4-BE49-F238E27FC236}">
                <a16:creationId xmlns:a16="http://schemas.microsoft.com/office/drawing/2014/main" id="{C9B2406B-7835-513E-CCE3-8E4940065E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88520" y="2167916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C40FAC-4B87-1585-AC9A-27E012C0B40E}"/>
              </a:ext>
            </a:extLst>
          </p:cNvPr>
          <p:cNvSpPr txBox="1"/>
          <p:nvPr/>
        </p:nvSpPr>
        <p:spPr>
          <a:xfrm>
            <a:off x="3613051" y="2402474"/>
            <a:ext cx="7136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Terraform</a:t>
            </a:r>
            <a:endParaRPr kumimoji="1" lang="ja-JP" altLang="en-US" sz="900"/>
          </a:p>
        </p:txBody>
      </p:sp>
      <p:sp>
        <p:nvSpPr>
          <p:cNvPr id="17" name="円弧 16">
            <a:extLst>
              <a:ext uri="{FF2B5EF4-FFF2-40B4-BE49-F238E27FC236}">
                <a16:creationId xmlns:a16="http://schemas.microsoft.com/office/drawing/2014/main" id="{DABC81D4-F636-14E8-4506-05D8C51DD73B}"/>
              </a:ext>
            </a:extLst>
          </p:cNvPr>
          <p:cNvSpPr/>
          <p:nvPr/>
        </p:nvSpPr>
        <p:spPr>
          <a:xfrm flipV="1">
            <a:off x="2163999" y="2472668"/>
            <a:ext cx="1601492" cy="369439"/>
          </a:xfrm>
          <a:prstGeom prst="arc">
            <a:avLst>
              <a:gd name="adj1" fmla="val 10818994"/>
              <a:gd name="adj2" fmla="val 0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User">
            <a:extLst>
              <a:ext uri="{FF2B5EF4-FFF2-40B4-BE49-F238E27FC236}">
                <a16:creationId xmlns:a16="http://schemas.microsoft.com/office/drawing/2014/main" id="{7DBC6DA9-812B-AD16-D120-811BE723DCB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995828" y="1435012"/>
            <a:ext cx="205735" cy="218281"/>
          </a:xfrm>
          <a:custGeom>
            <a:avLst/>
            <a:gdLst>
              <a:gd name="T0" fmla="*/ 146 w 535"/>
              <a:gd name="T1" fmla="*/ 66 h 568"/>
              <a:gd name="T2" fmla="*/ 136 w 535"/>
              <a:gd name="T3" fmla="*/ 231 h 568"/>
              <a:gd name="T4" fmla="*/ 161 w 535"/>
              <a:gd name="T5" fmla="*/ 274 h 568"/>
              <a:gd name="T6" fmla="*/ 184 w 535"/>
              <a:gd name="T7" fmla="*/ 332 h 568"/>
              <a:gd name="T8" fmla="*/ 189 w 535"/>
              <a:gd name="T9" fmla="*/ 385 h 568"/>
              <a:gd name="T10" fmla="*/ 97 w 535"/>
              <a:gd name="T11" fmla="*/ 437 h 568"/>
              <a:gd name="T12" fmla="*/ 0 w 535"/>
              <a:gd name="T13" fmla="*/ 554 h 568"/>
              <a:gd name="T14" fmla="*/ 535 w 535"/>
              <a:gd name="T15" fmla="*/ 568 h 568"/>
              <a:gd name="T16" fmla="*/ 501 w 535"/>
              <a:gd name="T17" fmla="*/ 477 h 568"/>
              <a:gd name="T18" fmla="*/ 377 w 535"/>
              <a:gd name="T19" fmla="*/ 412 h 568"/>
              <a:gd name="T20" fmla="*/ 345 w 535"/>
              <a:gd name="T21" fmla="*/ 337 h 568"/>
              <a:gd name="T22" fmla="*/ 361 w 535"/>
              <a:gd name="T23" fmla="*/ 314 h 568"/>
              <a:gd name="T24" fmla="*/ 385 w 535"/>
              <a:gd name="T25" fmla="*/ 267 h 568"/>
              <a:gd name="T26" fmla="*/ 389 w 535"/>
              <a:gd name="T27" fmla="*/ 199 h 568"/>
              <a:gd name="T28" fmla="*/ 383 w 535"/>
              <a:gd name="T29" fmla="*/ 54 h 568"/>
              <a:gd name="T30" fmla="*/ 266 w 535"/>
              <a:gd name="T31" fmla="*/ 0 h 568"/>
              <a:gd name="T32" fmla="*/ 266 w 535"/>
              <a:gd name="T33" fmla="*/ 27 h 568"/>
              <a:gd name="T34" fmla="*/ 319 w 535"/>
              <a:gd name="T35" fmla="*/ 49 h 568"/>
              <a:gd name="T36" fmla="*/ 362 w 535"/>
              <a:gd name="T37" fmla="*/ 70 h 568"/>
              <a:gd name="T38" fmla="*/ 362 w 535"/>
              <a:gd name="T39" fmla="*/ 198 h 568"/>
              <a:gd name="T40" fmla="*/ 368 w 535"/>
              <a:gd name="T41" fmla="*/ 213 h 568"/>
              <a:gd name="T42" fmla="*/ 364 w 535"/>
              <a:gd name="T43" fmla="*/ 251 h 568"/>
              <a:gd name="T44" fmla="*/ 350 w 535"/>
              <a:gd name="T45" fmla="*/ 255 h 568"/>
              <a:gd name="T46" fmla="*/ 337 w 535"/>
              <a:gd name="T47" fmla="*/ 302 h 568"/>
              <a:gd name="T48" fmla="*/ 325 w 535"/>
              <a:gd name="T49" fmla="*/ 320 h 568"/>
              <a:gd name="T50" fmla="*/ 318 w 535"/>
              <a:gd name="T51" fmla="*/ 332 h 568"/>
              <a:gd name="T52" fmla="*/ 320 w 535"/>
              <a:gd name="T53" fmla="*/ 391 h 568"/>
              <a:gd name="T54" fmla="*/ 365 w 535"/>
              <a:gd name="T55" fmla="*/ 436 h 568"/>
              <a:gd name="T56" fmla="*/ 482 w 535"/>
              <a:gd name="T57" fmla="*/ 496 h 568"/>
              <a:gd name="T58" fmla="*/ 30 w 535"/>
              <a:gd name="T59" fmla="*/ 541 h 568"/>
              <a:gd name="T60" fmla="*/ 107 w 535"/>
              <a:gd name="T61" fmla="*/ 462 h 568"/>
              <a:gd name="T62" fmla="*/ 214 w 535"/>
              <a:gd name="T63" fmla="*/ 393 h 568"/>
              <a:gd name="T64" fmla="*/ 215 w 535"/>
              <a:gd name="T65" fmla="*/ 390 h 568"/>
              <a:gd name="T66" fmla="*/ 217 w 535"/>
              <a:gd name="T67" fmla="*/ 324 h 568"/>
              <a:gd name="T68" fmla="*/ 205 w 535"/>
              <a:gd name="T69" fmla="*/ 316 h 568"/>
              <a:gd name="T70" fmla="*/ 186 w 535"/>
              <a:gd name="T71" fmla="*/ 266 h 568"/>
              <a:gd name="T72" fmla="*/ 173 w 535"/>
              <a:gd name="T73" fmla="*/ 254 h 568"/>
              <a:gd name="T74" fmla="*/ 162 w 535"/>
              <a:gd name="T75" fmla="*/ 228 h 568"/>
              <a:gd name="T76" fmla="*/ 175 w 535"/>
              <a:gd name="T77" fmla="*/ 208 h 568"/>
              <a:gd name="T78" fmla="*/ 171 w 535"/>
              <a:gd name="T79" fmla="*/ 7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35" h="568">
                <a:moveTo>
                  <a:pt x="266" y="0"/>
                </a:moveTo>
                <a:cubicBezTo>
                  <a:pt x="203" y="1"/>
                  <a:pt x="163" y="27"/>
                  <a:pt x="146" y="66"/>
                </a:cubicBezTo>
                <a:cubicBezTo>
                  <a:pt x="130" y="103"/>
                  <a:pt x="134" y="150"/>
                  <a:pt x="145" y="199"/>
                </a:cubicBezTo>
                <a:cubicBezTo>
                  <a:pt x="139" y="206"/>
                  <a:pt x="134" y="216"/>
                  <a:pt x="136" y="231"/>
                </a:cubicBezTo>
                <a:cubicBezTo>
                  <a:pt x="137" y="245"/>
                  <a:pt x="143" y="257"/>
                  <a:pt x="149" y="267"/>
                </a:cubicBezTo>
                <a:cubicBezTo>
                  <a:pt x="152" y="272"/>
                  <a:pt x="157" y="272"/>
                  <a:pt x="161" y="274"/>
                </a:cubicBezTo>
                <a:cubicBezTo>
                  <a:pt x="163" y="288"/>
                  <a:pt x="167" y="302"/>
                  <a:pt x="173" y="314"/>
                </a:cubicBezTo>
                <a:cubicBezTo>
                  <a:pt x="177" y="321"/>
                  <a:pt x="180" y="327"/>
                  <a:pt x="184" y="332"/>
                </a:cubicBezTo>
                <a:cubicBezTo>
                  <a:pt x="186" y="334"/>
                  <a:pt x="188" y="335"/>
                  <a:pt x="190" y="337"/>
                </a:cubicBezTo>
                <a:cubicBezTo>
                  <a:pt x="190" y="354"/>
                  <a:pt x="190" y="367"/>
                  <a:pt x="189" y="385"/>
                </a:cubicBezTo>
                <a:cubicBezTo>
                  <a:pt x="184" y="395"/>
                  <a:pt x="174" y="404"/>
                  <a:pt x="158" y="412"/>
                </a:cubicBezTo>
                <a:cubicBezTo>
                  <a:pt x="141" y="420"/>
                  <a:pt x="119" y="428"/>
                  <a:pt x="97" y="437"/>
                </a:cubicBezTo>
                <a:cubicBezTo>
                  <a:pt x="74" y="447"/>
                  <a:pt x="52" y="459"/>
                  <a:pt x="33" y="477"/>
                </a:cubicBezTo>
                <a:cubicBezTo>
                  <a:pt x="15" y="495"/>
                  <a:pt x="2" y="521"/>
                  <a:pt x="0" y="554"/>
                </a:cubicBezTo>
                <a:lnTo>
                  <a:pt x="0" y="568"/>
                </a:lnTo>
                <a:lnTo>
                  <a:pt x="535" y="568"/>
                </a:lnTo>
                <a:lnTo>
                  <a:pt x="534" y="554"/>
                </a:lnTo>
                <a:cubicBezTo>
                  <a:pt x="532" y="521"/>
                  <a:pt x="519" y="495"/>
                  <a:pt x="501" y="477"/>
                </a:cubicBezTo>
                <a:cubicBezTo>
                  <a:pt x="483" y="459"/>
                  <a:pt x="460" y="447"/>
                  <a:pt x="438" y="437"/>
                </a:cubicBezTo>
                <a:cubicBezTo>
                  <a:pt x="416" y="428"/>
                  <a:pt x="394" y="420"/>
                  <a:pt x="377" y="412"/>
                </a:cubicBezTo>
                <a:cubicBezTo>
                  <a:pt x="361" y="404"/>
                  <a:pt x="350" y="395"/>
                  <a:pt x="346" y="385"/>
                </a:cubicBezTo>
                <a:cubicBezTo>
                  <a:pt x="345" y="367"/>
                  <a:pt x="345" y="354"/>
                  <a:pt x="345" y="337"/>
                </a:cubicBezTo>
                <a:cubicBezTo>
                  <a:pt x="347" y="335"/>
                  <a:pt x="349" y="334"/>
                  <a:pt x="351" y="332"/>
                </a:cubicBezTo>
                <a:cubicBezTo>
                  <a:pt x="354" y="327"/>
                  <a:pt x="358" y="321"/>
                  <a:pt x="361" y="314"/>
                </a:cubicBezTo>
                <a:cubicBezTo>
                  <a:pt x="367" y="302"/>
                  <a:pt x="371" y="288"/>
                  <a:pt x="373" y="274"/>
                </a:cubicBezTo>
                <a:cubicBezTo>
                  <a:pt x="377" y="272"/>
                  <a:pt x="382" y="272"/>
                  <a:pt x="385" y="267"/>
                </a:cubicBezTo>
                <a:cubicBezTo>
                  <a:pt x="392" y="259"/>
                  <a:pt x="396" y="247"/>
                  <a:pt x="398" y="231"/>
                </a:cubicBezTo>
                <a:cubicBezTo>
                  <a:pt x="400" y="216"/>
                  <a:pt x="395" y="207"/>
                  <a:pt x="389" y="199"/>
                </a:cubicBezTo>
                <a:cubicBezTo>
                  <a:pt x="396" y="178"/>
                  <a:pt x="404" y="144"/>
                  <a:pt x="401" y="109"/>
                </a:cubicBezTo>
                <a:cubicBezTo>
                  <a:pt x="400" y="90"/>
                  <a:pt x="395" y="70"/>
                  <a:pt x="383" y="54"/>
                </a:cubicBezTo>
                <a:cubicBezTo>
                  <a:pt x="373" y="40"/>
                  <a:pt x="356" y="30"/>
                  <a:pt x="334" y="25"/>
                </a:cubicBezTo>
                <a:cubicBezTo>
                  <a:pt x="320" y="7"/>
                  <a:pt x="295" y="0"/>
                  <a:pt x="266" y="0"/>
                </a:cubicBezTo>
                <a:lnTo>
                  <a:pt x="266" y="0"/>
                </a:lnTo>
                <a:close/>
                <a:moveTo>
                  <a:pt x="266" y="27"/>
                </a:moveTo>
                <a:cubicBezTo>
                  <a:pt x="293" y="27"/>
                  <a:pt x="310" y="35"/>
                  <a:pt x="315" y="43"/>
                </a:cubicBezTo>
                <a:lnTo>
                  <a:pt x="319" y="49"/>
                </a:lnTo>
                <a:lnTo>
                  <a:pt x="325" y="50"/>
                </a:lnTo>
                <a:cubicBezTo>
                  <a:pt x="344" y="52"/>
                  <a:pt x="354" y="60"/>
                  <a:pt x="362" y="70"/>
                </a:cubicBezTo>
                <a:cubicBezTo>
                  <a:pt x="369" y="80"/>
                  <a:pt x="373" y="95"/>
                  <a:pt x="374" y="111"/>
                </a:cubicBezTo>
                <a:cubicBezTo>
                  <a:pt x="377" y="143"/>
                  <a:pt x="368" y="180"/>
                  <a:pt x="362" y="198"/>
                </a:cubicBezTo>
                <a:lnTo>
                  <a:pt x="359" y="208"/>
                </a:lnTo>
                <a:lnTo>
                  <a:pt x="368" y="213"/>
                </a:lnTo>
                <a:cubicBezTo>
                  <a:pt x="367" y="213"/>
                  <a:pt x="373" y="217"/>
                  <a:pt x="372" y="228"/>
                </a:cubicBezTo>
                <a:cubicBezTo>
                  <a:pt x="370" y="241"/>
                  <a:pt x="367" y="248"/>
                  <a:pt x="364" y="251"/>
                </a:cubicBezTo>
                <a:cubicBezTo>
                  <a:pt x="362" y="254"/>
                  <a:pt x="361" y="254"/>
                  <a:pt x="361" y="254"/>
                </a:cubicBezTo>
                <a:lnTo>
                  <a:pt x="350" y="255"/>
                </a:lnTo>
                <a:lnTo>
                  <a:pt x="348" y="266"/>
                </a:lnTo>
                <a:cubicBezTo>
                  <a:pt x="347" y="277"/>
                  <a:pt x="343" y="291"/>
                  <a:pt x="337" y="302"/>
                </a:cubicBezTo>
                <a:cubicBezTo>
                  <a:pt x="335" y="308"/>
                  <a:pt x="332" y="313"/>
                  <a:pt x="329" y="316"/>
                </a:cubicBezTo>
                <a:cubicBezTo>
                  <a:pt x="327" y="319"/>
                  <a:pt x="324" y="321"/>
                  <a:pt x="325" y="320"/>
                </a:cubicBezTo>
                <a:lnTo>
                  <a:pt x="318" y="324"/>
                </a:lnTo>
                <a:lnTo>
                  <a:pt x="318" y="332"/>
                </a:lnTo>
                <a:cubicBezTo>
                  <a:pt x="318" y="352"/>
                  <a:pt x="318" y="367"/>
                  <a:pt x="320" y="390"/>
                </a:cubicBezTo>
                <a:lnTo>
                  <a:pt x="320" y="391"/>
                </a:lnTo>
                <a:lnTo>
                  <a:pt x="320" y="393"/>
                </a:lnTo>
                <a:cubicBezTo>
                  <a:pt x="328" y="413"/>
                  <a:pt x="346" y="426"/>
                  <a:pt x="365" y="436"/>
                </a:cubicBezTo>
                <a:cubicBezTo>
                  <a:pt x="384" y="445"/>
                  <a:pt x="406" y="453"/>
                  <a:pt x="427" y="462"/>
                </a:cubicBezTo>
                <a:cubicBezTo>
                  <a:pt x="448" y="471"/>
                  <a:pt x="468" y="481"/>
                  <a:pt x="482" y="496"/>
                </a:cubicBezTo>
                <a:cubicBezTo>
                  <a:pt x="493" y="507"/>
                  <a:pt x="500" y="522"/>
                  <a:pt x="504" y="541"/>
                </a:cubicBezTo>
                <a:lnTo>
                  <a:pt x="30" y="541"/>
                </a:lnTo>
                <a:cubicBezTo>
                  <a:pt x="34" y="522"/>
                  <a:pt x="41" y="507"/>
                  <a:pt x="52" y="496"/>
                </a:cubicBezTo>
                <a:cubicBezTo>
                  <a:pt x="67" y="481"/>
                  <a:pt x="86" y="471"/>
                  <a:pt x="107" y="462"/>
                </a:cubicBezTo>
                <a:cubicBezTo>
                  <a:pt x="128" y="453"/>
                  <a:pt x="150" y="445"/>
                  <a:pt x="170" y="436"/>
                </a:cubicBezTo>
                <a:cubicBezTo>
                  <a:pt x="189" y="426"/>
                  <a:pt x="207" y="413"/>
                  <a:pt x="214" y="393"/>
                </a:cubicBezTo>
                <a:lnTo>
                  <a:pt x="215" y="391"/>
                </a:lnTo>
                <a:lnTo>
                  <a:pt x="215" y="390"/>
                </a:lnTo>
                <a:cubicBezTo>
                  <a:pt x="217" y="367"/>
                  <a:pt x="217" y="352"/>
                  <a:pt x="217" y="332"/>
                </a:cubicBezTo>
                <a:lnTo>
                  <a:pt x="217" y="324"/>
                </a:lnTo>
                <a:lnTo>
                  <a:pt x="209" y="320"/>
                </a:lnTo>
                <a:cubicBezTo>
                  <a:pt x="211" y="321"/>
                  <a:pt x="208" y="319"/>
                  <a:pt x="205" y="316"/>
                </a:cubicBezTo>
                <a:cubicBezTo>
                  <a:pt x="203" y="312"/>
                  <a:pt x="200" y="308"/>
                  <a:pt x="197" y="302"/>
                </a:cubicBezTo>
                <a:cubicBezTo>
                  <a:pt x="192" y="291"/>
                  <a:pt x="187" y="277"/>
                  <a:pt x="186" y="266"/>
                </a:cubicBezTo>
                <a:lnTo>
                  <a:pt x="184" y="255"/>
                </a:lnTo>
                <a:lnTo>
                  <a:pt x="173" y="254"/>
                </a:lnTo>
                <a:cubicBezTo>
                  <a:pt x="173" y="254"/>
                  <a:pt x="172" y="254"/>
                  <a:pt x="170" y="251"/>
                </a:cubicBezTo>
                <a:cubicBezTo>
                  <a:pt x="167" y="248"/>
                  <a:pt x="164" y="241"/>
                  <a:pt x="162" y="228"/>
                </a:cubicBezTo>
                <a:cubicBezTo>
                  <a:pt x="160" y="222"/>
                  <a:pt x="165" y="217"/>
                  <a:pt x="166" y="213"/>
                </a:cubicBezTo>
                <a:lnTo>
                  <a:pt x="175" y="208"/>
                </a:lnTo>
                <a:lnTo>
                  <a:pt x="172" y="199"/>
                </a:lnTo>
                <a:cubicBezTo>
                  <a:pt x="160" y="150"/>
                  <a:pt x="158" y="106"/>
                  <a:pt x="171" y="76"/>
                </a:cubicBezTo>
                <a:cubicBezTo>
                  <a:pt x="184" y="47"/>
                  <a:pt x="210" y="28"/>
                  <a:pt x="266" y="27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429F1ED-C5DB-0866-BC7D-AD961E4AF778}"/>
              </a:ext>
            </a:extLst>
          </p:cNvPr>
          <p:cNvCxnSpPr/>
          <p:nvPr/>
        </p:nvCxnSpPr>
        <p:spPr>
          <a:xfrm flipH="1">
            <a:off x="1740923" y="1653293"/>
            <a:ext cx="196850" cy="196850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B459DB-7BAD-7BBD-406F-A81C623B15D5}"/>
              </a:ext>
            </a:extLst>
          </p:cNvPr>
          <p:cNvSpPr txBox="1"/>
          <p:nvPr/>
        </p:nvSpPr>
        <p:spPr>
          <a:xfrm>
            <a:off x="1660113" y="123781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プログラマー</a:t>
            </a:r>
            <a:endParaRPr kumimoji="1" lang="en-US" altLang="ja-JP" sz="9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815D20-6339-D40D-C308-D63FF056A9DF}"/>
              </a:ext>
            </a:extLst>
          </p:cNvPr>
          <p:cNvSpPr txBox="1"/>
          <p:nvPr/>
        </p:nvSpPr>
        <p:spPr>
          <a:xfrm>
            <a:off x="5304324" y="1421616"/>
            <a:ext cx="4187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モジュール構成図作成を省略して効率化</a:t>
            </a:r>
            <a:endParaRPr kumimoji="1" lang="en-US" altLang="ja-JP" sz="1200"/>
          </a:p>
        </p:txBody>
      </p:sp>
      <p:pic>
        <p:nvPicPr>
          <p:cNvPr id="26" name="Picture 8" descr="AWS】PowerPointを使ってよく見かけるシステム構成図を作る">
            <a:extLst>
              <a:ext uri="{FF2B5EF4-FFF2-40B4-BE49-F238E27FC236}">
                <a16:creationId xmlns:a16="http://schemas.microsoft.com/office/drawing/2014/main" id="{76D5627B-488B-25EE-B858-B4752F7F3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31" y="1908435"/>
            <a:ext cx="1363681" cy="65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372CC81-F9D4-A569-2BCA-8BA04C3559D5}"/>
              </a:ext>
            </a:extLst>
          </p:cNvPr>
          <p:cNvSpPr txBox="1"/>
          <p:nvPr/>
        </p:nvSpPr>
        <p:spPr>
          <a:xfrm>
            <a:off x="1298241" y="2587211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/>
              <a:t>AWS</a:t>
            </a:r>
            <a:r>
              <a:rPr kumimoji="1" lang="ja-JP" altLang="en-US" sz="900"/>
              <a:t>設計</a:t>
            </a:r>
            <a:endParaRPr kumimoji="1" lang="en-US" altLang="ja-JP" sz="900"/>
          </a:p>
        </p:txBody>
      </p:sp>
      <p:pic>
        <p:nvPicPr>
          <p:cNvPr id="28" name="Picture 4" descr="AI アイコンイラスト｜無料イラスト・フリー素材なら「イラストAC」">
            <a:extLst>
              <a:ext uri="{FF2B5EF4-FFF2-40B4-BE49-F238E27FC236}">
                <a16:creationId xmlns:a16="http://schemas.microsoft.com/office/drawing/2014/main" id="{E5130C88-711C-5232-D3EF-682BFF363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728" y="1560115"/>
            <a:ext cx="223838" cy="36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円弧 28">
            <a:extLst>
              <a:ext uri="{FF2B5EF4-FFF2-40B4-BE49-F238E27FC236}">
                <a16:creationId xmlns:a16="http://schemas.microsoft.com/office/drawing/2014/main" id="{448402B4-C2A8-961E-C324-3195FF263CFC}"/>
              </a:ext>
            </a:extLst>
          </p:cNvPr>
          <p:cNvSpPr/>
          <p:nvPr/>
        </p:nvSpPr>
        <p:spPr>
          <a:xfrm rot="13735273" flipV="1">
            <a:off x="3379480" y="1961941"/>
            <a:ext cx="742949" cy="273844"/>
          </a:xfrm>
          <a:prstGeom prst="arc">
            <a:avLst>
              <a:gd name="adj1" fmla="val 13977865"/>
              <a:gd name="adj2" fmla="val 21050409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弧 29">
            <a:extLst>
              <a:ext uri="{FF2B5EF4-FFF2-40B4-BE49-F238E27FC236}">
                <a16:creationId xmlns:a16="http://schemas.microsoft.com/office/drawing/2014/main" id="{2E0E10C5-B88B-7BE7-A28B-DA78A5B06491}"/>
              </a:ext>
            </a:extLst>
          </p:cNvPr>
          <p:cNvSpPr/>
          <p:nvPr/>
        </p:nvSpPr>
        <p:spPr>
          <a:xfrm rot="11692921" flipV="1">
            <a:off x="2169987" y="1666859"/>
            <a:ext cx="1751544" cy="273844"/>
          </a:xfrm>
          <a:prstGeom prst="arc">
            <a:avLst>
              <a:gd name="adj1" fmla="val 13977865"/>
              <a:gd name="adj2" fmla="val 21312681"/>
            </a:avLst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9D0E3C8-BBCC-A55A-31DD-05B60CAFEEC6}"/>
              </a:ext>
            </a:extLst>
          </p:cNvPr>
          <p:cNvSpPr txBox="1"/>
          <p:nvPr/>
        </p:nvSpPr>
        <p:spPr>
          <a:xfrm>
            <a:off x="3323548" y="138790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/>
              <a:t>レビュー</a:t>
            </a:r>
            <a:endParaRPr kumimoji="1" lang="en-US" altLang="ja-JP" sz="900"/>
          </a:p>
        </p:txBody>
      </p:sp>
      <p:sp>
        <p:nvSpPr>
          <p:cNvPr id="33" name="File">
            <a:extLst>
              <a:ext uri="{FF2B5EF4-FFF2-40B4-BE49-F238E27FC236}">
                <a16:creationId xmlns:a16="http://schemas.microsoft.com/office/drawing/2014/main" id="{32AC15C4-930B-8BEC-72C2-A3C78D6A80E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2634" y="2888482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53C1028-5031-064F-13A4-316879556C14}"/>
              </a:ext>
            </a:extLst>
          </p:cNvPr>
          <p:cNvSpPr txBox="1"/>
          <p:nvPr/>
        </p:nvSpPr>
        <p:spPr>
          <a:xfrm>
            <a:off x="861292" y="3123040"/>
            <a:ext cx="761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/>
              <a:t>詳細設計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CF72B5-7F40-CED8-1063-356C976630B6}"/>
              </a:ext>
            </a:extLst>
          </p:cNvPr>
          <p:cNvSpPr txBox="1"/>
          <p:nvPr/>
        </p:nvSpPr>
        <p:spPr>
          <a:xfrm>
            <a:off x="2583871" y="3287457"/>
            <a:ext cx="7617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/>
              <a:t>コード生成</a:t>
            </a:r>
            <a:endParaRPr kumimoji="1" lang="en-US" altLang="ja-JP" sz="900"/>
          </a:p>
        </p:txBody>
      </p:sp>
      <p:sp>
        <p:nvSpPr>
          <p:cNvPr id="36" name="File">
            <a:extLst>
              <a:ext uri="{FF2B5EF4-FFF2-40B4-BE49-F238E27FC236}">
                <a16:creationId xmlns:a16="http://schemas.microsoft.com/office/drawing/2014/main" id="{C119867C-563C-7260-5BBC-CB6240FD609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848241" y="2888481"/>
            <a:ext cx="162720" cy="227361"/>
          </a:xfrm>
          <a:custGeom>
            <a:avLst/>
            <a:gdLst>
              <a:gd name="T0" fmla="*/ 0 w 480"/>
              <a:gd name="T1" fmla="*/ 0 h 667"/>
              <a:gd name="T2" fmla="*/ 0 w 480"/>
              <a:gd name="T3" fmla="*/ 667 h 667"/>
              <a:gd name="T4" fmla="*/ 480 w 480"/>
              <a:gd name="T5" fmla="*/ 667 h 667"/>
              <a:gd name="T6" fmla="*/ 480 w 480"/>
              <a:gd name="T7" fmla="*/ 195 h 667"/>
              <a:gd name="T8" fmla="*/ 286 w 480"/>
              <a:gd name="T9" fmla="*/ 0 h 667"/>
              <a:gd name="T10" fmla="*/ 0 w 480"/>
              <a:gd name="T11" fmla="*/ 0 h 667"/>
              <a:gd name="T12" fmla="*/ 27 w 480"/>
              <a:gd name="T13" fmla="*/ 27 h 667"/>
              <a:gd name="T14" fmla="*/ 267 w 480"/>
              <a:gd name="T15" fmla="*/ 27 h 667"/>
              <a:gd name="T16" fmla="*/ 267 w 480"/>
              <a:gd name="T17" fmla="*/ 213 h 667"/>
              <a:gd name="T18" fmla="*/ 454 w 480"/>
              <a:gd name="T19" fmla="*/ 213 h 667"/>
              <a:gd name="T20" fmla="*/ 454 w 480"/>
              <a:gd name="T21" fmla="*/ 640 h 667"/>
              <a:gd name="T22" fmla="*/ 27 w 480"/>
              <a:gd name="T23" fmla="*/ 640 h 667"/>
              <a:gd name="T24" fmla="*/ 27 w 480"/>
              <a:gd name="T25" fmla="*/ 27 h 667"/>
              <a:gd name="T26" fmla="*/ 294 w 480"/>
              <a:gd name="T27" fmla="*/ 46 h 667"/>
              <a:gd name="T28" fmla="*/ 435 w 480"/>
              <a:gd name="T29" fmla="*/ 187 h 667"/>
              <a:gd name="T30" fmla="*/ 294 w 480"/>
              <a:gd name="T31" fmla="*/ 187 h 667"/>
              <a:gd name="T32" fmla="*/ 294 w 480"/>
              <a:gd name="T33" fmla="*/ 46 h 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0" h="667">
                <a:moveTo>
                  <a:pt x="0" y="0"/>
                </a:moveTo>
                <a:lnTo>
                  <a:pt x="0" y="667"/>
                </a:lnTo>
                <a:lnTo>
                  <a:pt x="480" y="667"/>
                </a:lnTo>
                <a:lnTo>
                  <a:pt x="480" y="195"/>
                </a:lnTo>
                <a:lnTo>
                  <a:pt x="286" y="0"/>
                </a:lnTo>
                <a:lnTo>
                  <a:pt x="0" y="0"/>
                </a:lnTo>
                <a:close/>
                <a:moveTo>
                  <a:pt x="27" y="27"/>
                </a:moveTo>
                <a:lnTo>
                  <a:pt x="267" y="27"/>
                </a:lnTo>
                <a:lnTo>
                  <a:pt x="267" y="213"/>
                </a:lnTo>
                <a:lnTo>
                  <a:pt x="454" y="213"/>
                </a:lnTo>
                <a:lnTo>
                  <a:pt x="454" y="640"/>
                </a:lnTo>
                <a:lnTo>
                  <a:pt x="27" y="640"/>
                </a:lnTo>
                <a:lnTo>
                  <a:pt x="27" y="27"/>
                </a:lnTo>
                <a:close/>
                <a:moveTo>
                  <a:pt x="294" y="46"/>
                </a:moveTo>
                <a:lnTo>
                  <a:pt x="435" y="187"/>
                </a:lnTo>
                <a:lnTo>
                  <a:pt x="294" y="187"/>
                </a:lnTo>
                <a:lnTo>
                  <a:pt x="294" y="46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94542A1-AB7F-8CF1-C446-66555935DA85}"/>
              </a:ext>
            </a:extLst>
          </p:cNvPr>
          <p:cNvSpPr txBox="1"/>
          <p:nvPr/>
        </p:nvSpPr>
        <p:spPr>
          <a:xfrm>
            <a:off x="1556899" y="3123039"/>
            <a:ext cx="7617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900"/>
              <a:t>生成ルール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323E027-E15B-441F-FC74-C9C4D96FBBE2}"/>
              </a:ext>
            </a:extLst>
          </p:cNvPr>
          <p:cNvSpPr txBox="1"/>
          <p:nvPr/>
        </p:nvSpPr>
        <p:spPr>
          <a:xfrm>
            <a:off x="5312597" y="2212074"/>
            <a:ext cx="41220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常にモジュール図からコード生成には功罪あり</a:t>
            </a:r>
            <a:endParaRPr kumimoji="1" lang="en-US" altLang="ja-JP" sz="1100"/>
          </a:p>
        </p:txBody>
      </p:sp>
    </p:spTree>
    <p:extLst>
      <p:ext uri="{BB962C8B-B14F-4D97-AF65-F5344CB8AC3E}">
        <p14:creationId xmlns:p14="http://schemas.microsoft.com/office/powerpoint/2010/main" val="2248807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122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小林智昭</dc:creator>
  <cp:lastModifiedBy>小林智昭</cp:lastModifiedBy>
  <cp:revision>1</cp:revision>
  <dcterms:created xsi:type="dcterms:W3CDTF">2025-08-20T06:29:36Z</dcterms:created>
  <dcterms:modified xsi:type="dcterms:W3CDTF">2025-08-21T06:34:31Z</dcterms:modified>
</cp:coreProperties>
</file>