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8.jpg" ContentType="image/gif"/>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7" r:id="rId3"/>
    <p:sldId id="258" r:id="rId4"/>
    <p:sldId id="259" r:id="rId5"/>
    <p:sldId id="261" r:id="rId6"/>
    <p:sldId id="273" r:id="rId7"/>
    <p:sldId id="274" r:id="rId8"/>
    <p:sldId id="275" r:id="rId9"/>
    <p:sldId id="262" r:id="rId10"/>
    <p:sldId id="272" r:id="rId11"/>
    <p:sldId id="263" r:id="rId12"/>
    <p:sldId id="269" r:id="rId13"/>
    <p:sldId id="270" r:id="rId14"/>
    <p:sldId id="271" r:id="rId15"/>
    <p:sldId id="277" r:id="rId16"/>
    <p:sldId id="278" r:id="rId17"/>
    <p:sldId id="266" r:id="rId18"/>
    <p:sldId id="267" r:id="rId19"/>
    <p:sldId id="268" r:id="rId20"/>
    <p:sldId id="27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2" d="100"/>
          <a:sy n="42" d="100"/>
        </p:scale>
        <p:origin x="67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C:\Users\david.fernandes\Desktop</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67BDB24-F82B-41F7-A773-BD1F8627D95E}" type="datetimeFigureOut">
              <a:rPr lang="en-US" smtClean="0"/>
              <a:t>3/15/2016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47BFE79-E421-4279-810A-67E340E63BC1}" type="slidenum">
              <a:rPr lang="en-US" smtClean="0"/>
              <a:t>‹#›</a:t>
            </a:fld>
            <a:endParaRPr lang="en-US"/>
          </a:p>
        </p:txBody>
      </p:sp>
    </p:spTree>
    <p:extLst>
      <p:ext uri="{BB962C8B-B14F-4D97-AF65-F5344CB8AC3E}">
        <p14:creationId xmlns:p14="http://schemas.microsoft.com/office/powerpoint/2010/main" val="266721272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C:\Users\david.fernandes\Desktop</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D7898C-7241-4303-866F-BEB9E02DCCB1}" type="datetimeFigureOut">
              <a:rPr lang="en-US" smtClean="0"/>
              <a:t>3/15/2016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C76FE1-FE4C-4960-8DC6-A8A9D62383D1}" type="slidenum">
              <a:rPr lang="en-US" smtClean="0"/>
              <a:t>‹#›</a:t>
            </a:fld>
            <a:endParaRPr lang="en-US"/>
          </a:p>
        </p:txBody>
      </p:sp>
    </p:spTree>
    <p:extLst>
      <p:ext uri="{BB962C8B-B14F-4D97-AF65-F5344CB8AC3E}">
        <p14:creationId xmlns:p14="http://schemas.microsoft.com/office/powerpoint/2010/main" val="3141594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73451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35388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C7B8DB-6A0C-4473-AFC7-60A60FF6FB03}" type="datetime1">
              <a:rPr lang="en-US" smtClean="0"/>
              <a:t>3/15/2016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8D267-7A62-475F-9BAC-7997ABA30BF1}" type="slidenum">
              <a:rPr lang="en-US" smtClean="0"/>
              <a:t>‹#›</a:t>
            </a:fld>
            <a:endParaRPr lang="en-US"/>
          </a:p>
        </p:txBody>
      </p:sp>
    </p:spTree>
    <p:extLst>
      <p:ext uri="{BB962C8B-B14F-4D97-AF65-F5344CB8AC3E}">
        <p14:creationId xmlns:p14="http://schemas.microsoft.com/office/powerpoint/2010/main" val="3945099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8085CD-DFC7-42AD-9AA8-8E1EEBFEE9E1}" type="datetime1">
              <a:rPr lang="en-US" smtClean="0"/>
              <a:t>3/15/2016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8D267-7A62-475F-9BAC-7997ABA30BF1}" type="slidenum">
              <a:rPr lang="en-US" smtClean="0"/>
              <a:t>‹#›</a:t>
            </a:fld>
            <a:endParaRPr lang="en-US"/>
          </a:p>
        </p:txBody>
      </p:sp>
    </p:spTree>
    <p:extLst>
      <p:ext uri="{BB962C8B-B14F-4D97-AF65-F5344CB8AC3E}">
        <p14:creationId xmlns:p14="http://schemas.microsoft.com/office/powerpoint/2010/main" val="3764040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4625A2-A57A-4546-A28D-5A80E3C1D8F4}" type="datetime1">
              <a:rPr lang="en-US" smtClean="0"/>
              <a:t>3/15/2016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8D267-7A62-475F-9BAC-7997ABA30BF1}" type="slidenum">
              <a:rPr lang="en-US" smtClean="0"/>
              <a:t>‹#›</a:t>
            </a:fld>
            <a:endParaRPr lang="en-US"/>
          </a:p>
        </p:txBody>
      </p:sp>
    </p:spTree>
    <p:extLst>
      <p:ext uri="{BB962C8B-B14F-4D97-AF65-F5344CB8AC3E}">
        <p14:creationId xmlns:p14="http://schemas.microsoft.com/office/powerpoint/2010/main" val="3717451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D3999E-F2E0-46E0-86C8-DC05DED81890}" type="datetime1">
              <a:rPr lang="en-US" smtClean="0"/>
              <a:t>3/15/2016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8D267-7A62-475F-9BAC-7997ABA30BF1}" type="slidenum">
              <a:rPr lang="en-US" smtClean="0"/>
              <a:t>‹#›</a:t>
            </a:fld>
            <a:endParaRPr lang="en-US"/>
          </a:p>
        </p:txBody>
      </p:sp>
    </p:spTree>
    <p:extLst>
      <p:ext uri="{BB962C8B-B14F-4D97-AF65-F5344CB8AC3E}">
        <p14:creationId xmlns:p14="http://schemas.microsoft.com/office/powerpoint/2010/main" val="230714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CFD70-0A07-466D-B804-3352FB9A8522}" type="datetime1">
              <a:rPr lang="en-US" smtClean="0"/>
              <a:t>3/15/2016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8D267-7A62-475F-9BAC-7997ABA30BF1}" type="slidenum">
              <a:rPr lang="en-US" smtClean="0"/>
              <a:t>‹#›</a:t>
            </a:fld>
            <a:endParaRPr lang="en-US"/>
          </a:p>
        </p:txBody>
      </p:sp>
    </p:spTree>
    <p:extLst>
      <p:ext uri="{BB962C8B-B14F-4D97-AF65-F5344CB8AC3E}">
        <p14:creationId xmlns:p14="http://schemas.microsoft.com/office/powerpoint/2010/main" val="28352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E12F75-8BE0-4BF8-A569-44B634D72B50}" type="datetime1">
              <a:rPr lang="en-US" smtClean="0"/>
              <a:t>3/15/2016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98D267-7A62-475F-9BAC-7997ABA30BF1}" type="slidenum">
              <a:rPr lang="en-US" smtClean="0"/>
              <a:t>‹#›</a:t>
            </a:fld>
            <a:endParaRPr lang="en-US"/>
          </a:p>
        </p:txBody>
      </p:sp>
    </p:spTree>
    <p:extLst>
      <p:ext uri="{BB962C8B-B14F-4D97-AF65-F5344CB8AC3E}">
        <p14:creationId xmlns:p14="http://schemas.microsoft.com/office/powerpoint/2010/main" val="1171295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EB8375-A09D-43BA-9337-10C25810D549}" type="datetime1">
              <a:rPr lang="en-US" smtClean="0"/>
              <a:t>3/15/2016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98D267-7A62-475F-9BAC-7997ABA30BF1}" type="slidenum">
              <a:rPr lang="en-US" smtClean="0"/>
              <a:t>‹#›</a:t>
            </a:fld>
            <a:endParaRPr lang="en-US"/>
          </a:p>
        </p:txBody>
      </p:sp>
    </p:spTree>
    <p:extLst>
      <p:ext uri="{BB962C8B-B14F-4D97-AF65-F5344CB8AC3E}">
        <p14:creationId xmlns:p14="http://schemas.microsoft.com/office/powerpoint/2010/main" val="69286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402A42-730C-427C-886E-6A45ECC62F33}" type="datetime1">
              <a:rPr lang="en-US" smtClean="0"/>
              <a:t>3/15/2016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98D267-7A62-475F-9BAC-7997ABA30BF1}" type="slidenum">
              <a:rPr lang="en-US" smtClean="0"/>
              <a:t>‹#›</a:t>
            </a:fld>
            <a:endParaRPr lang="en-US"/>
          </a:p>
        </p:txBody>
      </p:sp>
    </p:spTree>
    <p:extLst>
      <p:ext uri="{BB962C8B-B14F-4D97-AF65-F5344CB8AC3E}">
        <p14:creationId xmlns:p14="http://schemas.microsoft.com/office/powerpoint/2010/main" val="16511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33808-86FE-4AC0-9825-0A42CA089487}" type="datetime1">
              <a:rPr lang="en-US" smtClean="0"/>
              <a:t>3/15/2016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98D267-7A62-475F-9BAC-7997ABA30BF1}" type="slidenum">
              <a:rPr lang="en-US" smtClean="0"/>
              <a:t>‹#›</a:t>
            </a:fld>
            <a:endParaRPr lang="en-US"/>
          </a:p>
        </p:txBody>
      </p:sp>
    </p:spTree>
    <p:extLst>
      <p:ext uri="{BB962C8B-B14F-4D97-AF65-F5344CB8AC3E}">
        <p14:creationId xmlns:p14="http://schemas.microsoft.com/office/powerpoint/2010/main" val="3269161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41F16C-5B2E-4D35-989B-AA1EDCB31A49}" type="datetime1">
              <a:rPr lang="en-US" smtClean="0"/>
              <a:t>3/15/2016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98D267-7A62-475F-9BAC-7997ABA30BF1}" type="slidenum">
              <a:rPr lang="en-US" smtClean="0"/>
              <a:t>‹#›</a:t>
            </a:fld>
            <a:endParaRPr lang="en-US"/>
          </a:p>
        </p:txBody>
      </p:sp>
    </p:spTree>
    <p:extLst>
      <p:ext uri="{BB962C8B-B14F-4D97-AF65-F5344CB8AC3E}">
        <p14:creationId xmlns:p14="http://schemas.microsoft.com/office/powerpoint/2010/main" val="2490673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2A927C-19A2-4FE2-B131-C5F739492596}" type="datetime1">
              <a:rPr lang="en-US" smtClean="0"/>
              <a:t>3/15/2016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98D267-7A62-475F-9BAC-7997ABA30BF1}" type="slidenum">
              <a:rPr lang="en-US" smtClean="0"/>
              <a:t>‹#›</a:t>
            </a:fld>
            <a:endParaRPr lang="en-US"/>
          </a:p>
        </p:txBody>
      </p:sp>
    </p:spTree>
    <p:extLst>
      <p:ext uri="{BB962C8B-B14F-4D97-AF65-F5344CB8AC3E}">
        <p14:creationId xmlns:p14="http://schemas.microsoft.com/office/powerpoint/2010/main" val="1842549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534EA4-D95D-45C4-95A6-2C4F44E82CF2}" type="datetime1">
              <a:rPr lang="en-US" smtClean="0"/>
              <a:t>3/15/2016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98D267-7A62-475F-9BAC-7997ABA30BF1}" type="slidenum">
              <a:rPr lang="en-US" smtClean="0"/>
              <a:t>‹#›</a:t>
            </a:fld>
            <a:endParaRPr lang="en-US"/>
          </a:p>
        </p:txBody>
      </p:sp>
    </p:spTree>
    <p:extLst>
      <p:ext uri="{BB962C8B-B14F-4D97-AF65-F5344CB8AC3E}">
        <p14:creationId xmlns:p14="http://schemas.microsoft.com/office/powerpoint/2010/main" val="2222668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qlzoo.net/hac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9800"/>
            <a:ext cx="7772400" cy="1927225"/>
          </a:xfrm>
        </p:spPr>
        <p:txBody>
          <a:bodyPr/>
          <a:lstStyle/>
          <a:p>
            <a:r>
              <a:rPr lang="en-US" b="1" u="sng" dirty="0" smtClean="0">
                <a:effectLst/>
              </a:rPr>
              <a:t>An </a:t>
            </a:r>
            <a:r>
              <a:rPr lang="en-US" b="1" u="sng" dirty="0" smtClean="0"/>
              <a:t>approach for </a:t>
            </a:r>
            <a:r>
              <a:rPr lang="en-US" b="1" u="sng" dirty="0" smtClean="0">
                <a:effectLst/>
              </a:rPr>
              <a:t>Security Testing of Web Applications</a:t>
            </a:r>
            <a:endParaRPr lang="en-US" u="sng" dirty="0"/>
          </a:p>
        </p:txBody>
      </p:sp>
    </p:spTree>
    <p:extLst>
      <p:ext uri="{BB962C8B-B14F-4D97-AF65-F5344CB8AC3E}">
        <p14:creationId xmlns:p14="http://schemas.microsoft.com/office/powerpoint/2010/main" val="4243971773"/>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normAutofit/>
          </a:bodyPr>
          <a:lstStyle/>
          <a:p>
            <a:pPr marL="0" indent="0">
              <a:buNone/>
            </a:pPr>
            <a:r>
              <a:rPr lang="en-US" sz="2400" dirty="0" smtClean="0"/>
              <a:t>SQL Injection should be handled across application in text areas, text boxes and comment pop ups.</a:t>
            </a:r>
          </a:p>
          <a:p>
            <a:pPr marL="0" indent="0">
              <a:buNone/>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295400"/>
            <a:ext cx="7848600" cy="4800600"/>
          </a:xfrm>
          <a:prstGeom prst="rect">
            <a:avLst/>
          </a:prstGeom>
        </p:spPr>
      </p:pic>
    </p:spTree>
    <p:extLst>
      <p:ext uri="{BB962C8B-B14F-4D97-AF65-F5344CB8AC3E}">
        <p14:creationId xmlns:p14="http://schemas.microsoft.com/office/powerpoint/2010/main" val="407992219"/>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3</a:t>
            </a:r>
            <a:r>
              <a:rPr lang="en-US" b="1" dirty="0" smtClean="0">
                <a:effectLst/>
              </a:rPr>
              <a:t>. Cross Site Scripting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effectLst/>
              </a:rPr>
              <a:t>The tester should additionally check the web application for Cross site scripting. Any HTML e.g. &lt;HTML&gt; or any script e.g. &lt;SCRIPT&gt; should not be accepted by the application. If it is, the application can be prone to an attack by Cross Site Scripting.</a:t>
            </a:r>
          </a:p>
          <a:p>
            <a:r>
              <a:rPr lang="en-US" dirty="0" smtClean="0">
                <a:effectLst/>
              </a:rPr>
              <a:t>Attacker can use this method to execute malicious script on victim’s browser. Using cross-site scripting, attacker can use scripts like JavaScript to steal user cookies and information stored in the cookies.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228601"/>
            <a:ext cx="2743200" cy="1295399"/>
          </a:xfrm>
          <a:prstGeom prst="rect">
            <a:avLst/>
          </a:prstGeom>
        </p:spPr>
      </p:pic>
    </p:spTree>
    <p:extLst>
      <p:ext uri="{BB962C8B-B14F-4D97-AF65-F5344CB8AC3E}">
        <p14:creationId xmlns:p14="http://schemas.microsoft.com/office/powerpoint/2010/main" val="2842548539"/>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pPr algn="l"/>
            <a:r>
              <a:rPr lang="en-US" u="sng" dirty="0" smtClean="0"/>
              <a:t>To Avoid Cross Site Scripting</a:t>
            </a:r>
            <a:endParaRPr lang="en-US" u="sng" dirty="0"/>
          </a:p>
        </p:txBody>
      </p:sp>
      <p:sp>
        <p:nvSpPr>
          <p:cNvPr id="3" name="Content Placeholder 2"/>
          <p:cNvSpPr>
            <a:spLocks noGrp="1"/>
          </p:cNvSpPr>
          <p:nvPr>
            <p:ph idx="1"/>
          </p:nvPr>
        </p:nvSpPr>
        <p:spPr>
          <a:xfrm>
            <a:off x="457200" y="1295400"/>
            <a:ext cx="8229600" cy="4830763"/>
          </a:xfrm>
        </p:spPr>
        <p:txBody>
          <a:bodyPr>
            <a:normAutofit/>
          </a:bodyPr>
          <a:lstStyle/>
          <a:p>
            <a:r>
              <a:rPr lang="en-US" sz="2400" dirty="0" smtClean="0"/>
              <a:t>Check for </a:t>
            </a:r>
            <a:r>
              <a:rPr lang="en-US" sz="2400" dirty="0" err="1" smtClean="0"/>
              <a:t>Unescaped</a:t>
            </a:r>
            <a:r>
              <a:rPr lang="en-US" sz="2400" dirty="0" smtClean="0"/>
              <a:t> Special characters within input strings.</a:t>
            </a:r>
          </a:p>
          <a:p>
            <a:pPr marL="0" indent="0">
              <a:buNone/>
            </a:pPr>
            <a:r>
              <a:rPr lang="en-US" sz="2400" u="sng" dirty="0" smtClean="0"/>
              <a:t>E.g.:</a:t>
            </a:r>
            <a:r>
              <a:rPr lang="en-US" sz="2400" dirty="0" smtClean="0"/>
              <a:t> </a:t>
            </a:r>
            <a:r>
              <a:rPr lang="en-US" sz="2400" dirty="0"/>
              <a:t>&lt; &gt; " ' % ; ) ( &amp; + -</a:t>
            </a:r>
            <a:endParaRPr lang="en-US" sz="2400" dirty="0" smtClean="0"/>
          </a:p>
          <a:p>
            <a:pPr marL="0" indent="0">
              <a:buNone/>
            </a:pPr>
            <a:endParaRPr lang="en-US" sz="2400" dirty="0"/>
          </a:p>
          <a:p>
            <a:r>
              <a:rPr lang="en-US" sz="2400" dirty="0" smtClean="0"/>
              <a:t>Check for HTML Character Filtering – Proper handling of special characters</a:t>
            </a:r>
          </a:p>
          <a:p>
            <a:pPr marL="0" indent="0">
              <a:buNone/>
            </a:pPr>
            <a:r>
              <a:rPr lang="en-US" sz="2400" dirty="0" smtClean="0"/>
              <a:t>		&gt;				&amp;</a:t>
            </a:r>
            <a:r>
              <a:rPr lang="en-US" sz="2400" dirty="0" err="1" smtClean="0"/>
              <a:t>gt</a:t>
            </a:r>
            <a:r>
              <a:rPr lang="en-US" sz="2400" dirty="0" smtClean="0"/>
              <a:t>;</a:t>
            </a:r>
          </a:p>
          <a:p>
            <a:pPr marL="0" indent="0">
              <a:buNone/>
            </a:pPr>
            <a:r>
              <a:rPr lang="en-US" sz="2400" dirty="0"/>
              <a:t>	</a:t>
            </a:r>
            <a:r>
              <a:rPr lang="en-US" sz="2400" dirty="0" smtClean="0"/>
              <a:t>	&lt;				&amp;</a:t>
            </a:r>
            <a:r>
              <a:rPr lang="en-US" sz="2400" dirty="0" err="1" smtClean="0"/>
              <a:t>lt</a:t>
            </a:r>
            <a:r>
              <a:rPr lang="en-US" sz="2400" dirty="0" smtClean="0"/>
              <a:t>;</a:t>
            </a:r>
          </a:p>
          <a:p>
            <a:pPr marL="0" indent="0">
              <a:buNone/>
            </a:pPr>
            <a:r>
              <a:rPr lang="en-US" sz="2400" dirty="0"/>
              <a:t>	</a:t>
            </a:r>
            <a:r>
              <a:rPr lang="en-US" sz="2400" dirty="0" smtClean="0"/>
              <a:t>	“				&amp;</a:t>
            </a:r>
            <a:r>
              <a:rPr lang="en-US" sz="2400" dirty="0" err="1" smtClean="0"/>
              <a:t>quot</a:t>
            </a:r>
            <a:r>
              <a:rPr lang="en-US" sz="2400" dirty="0" smtClean="0"/>
              <a:t>;</a:t>
            </a:r>
          </a:p>
          <a:p>
            <a:pPr marL="0" indent="0">
              <a:buNone/>
            </a:pPr>
            <a:r>
              <a:rPr lang="en-US" sz="2400" dirty="0"/>
              <a:t>	</a:t>
            </a:r>
            <a:r>
              <a:rPr lang="en-US" sz="2400" dirty="0" smtClean="0"/>
              <a:t>	&amp;				&amp;amp;</a:t>
            </a:r>
          </a:p>
        </p:txBody>
      </p:sp>
      <p:sp>
        <p:nvSpPr>
          <p:cNvPr id="6" name="Right Arrow 5"/>
          <p:cNvSpPr/>
          <p:nvPr/>
        </p:nvSpPr>
        <p:spPr>
          <a:xfrm>
            <a:off x="4038600" y="3581400"/>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4038600" y="3984171"/>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4038600" y="4419600"/>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038600" y="4876800"/>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6773325"/>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82000" cy="6096000"/>
          </a:xfrm>
        </p:spPr>
        <p:txBody>
          <a:bodyPr>
            <a:normAutofit/>
          </a:bodyPr>
          <a:lstStyle/>
          <a:p>
            <a:pPr marL="0" indent="0">
              <a:buNone/>
            </a:pPr>
            <a:r>
              <a:rPr lang="en-US" sz="2400" dirty="0" smtClean="0"/>
              <a:t>Scripts and HTML tags should be handled across application in text areas, text boxes and comment pop ups</a:t>
            </a:r>
          </a:p>
          <a:p>
            <a:pPr marL="0" indent="0">
              <a:buNone/>
            </a:pPr>
            <a:r>
              <a:rPr lang="en-US" sz="2400" dirty="0" smtClean="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219200"/>
            <a:ext cx="8382000" cy="5029200"/>
          </a:xfrm>
          <a:prstGeom prst="rect">
            <a:avLst/>
          </a:prstGeom>
          <a:ln>
            <a:solidFill>
              <a:schemeClr val="tx1"/>
            </a:solidFill>
          </a:ln>
        </p:spPr>
      </p:pic>
    </p:spTree>
    <p:extLst>
      <p:ext uri="{BB962C8B-B14F-4D97-AF65-F5344CB8AC3E}">
        <p14:creationId xmlns:p14="http://schemas.microsoft.com/office/powerpoint/2010/main" val="338144273"/>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1"/>
            <a:ext cx="8382000" cy="5715000"/>
          </a:xfrm>
        </p:spPr>
        <p:txBody>
          <a:bodyPr>
            <a:normAutofit/>
          </a:bodyPr>
          <a:lstStyle/>
          <a:p>
            <a:pPr marL="0" indent="0">
              <a:buNone/>
            </a:pPr>
            <a:r>
              <a:rPr lang="en-US" sz="2400" dirty="0" smtClean="0"/>
              <a:t>Multiple scripts and HTML tags should be handled across application in text areas, text boxes and comment pop ups.</a:t>
            </a:r>
          </a:p>
          <a:p>
            <a:pPr marL="0" indent="0">
              <a:buNone/>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295400"/>
            <a:ext cx="8382000" cy="4800600"/>
          </a:xfrm>
          <a:prstGeom prst="rect">
            <a:avLst/>
          </a:prstGeom>
          <a:ln>
            <a:solidFill>
              <a:schemeClr val="tx1"/>
            </a:solidFill>
          </a:ln>
        </p:spPr>
      </p:pic>
    </p:spTree>
    <p:extLst>
      <p:ext uri="{BB962C8B-B14F-4D97-AF65-F5344CB8AC3E}">
        <p14:creationId xmlns:p14="http://schemas.microsoft.com/office/powerpoint/2010/main" val="695818274"/>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4. Unauthorized Access</a:t>
            </a:r>
            <a:endParaRPr lang="en-US" dirty="0"/>
          </a:p>
        </p:txBody>
      </p:sp>
      <p:sp>
        <p:nvSpPr>
          <p:cNvPr id="3" name="Content Placeholder 2"/>
          <p:cNvSpPr>
            <a:spLocks noGrp="1"/>
          </p:cNvSpPr>
          <p:nvPr>
            <p:ph idx="1"/>
          </p:nvPr>
        </p:nvSpPr>
        <p:spPr>
          <a:xfrm>
            <a:off x="457200" y="1143000"/>
            <a:ext cx="8229600" cy="4678363"/>
          </a:xfrm>
        </p:spPr>
        <p:txBody>
          <a:bodyPr>
            <a:normAutofit/>
          </a:bodyPr>
          <a:lstStyle/>
          <a:p>
            <a:pPr marL="0" indent="0">
              <a:buNone/>
            </a:pPr>
            <a:r>
              <a:rPr lang="en-US" dirty="0" smtClean="0"/>
              <a:t>Unauthorized </a:t>
            </a:r>
            <a:r>
              <a:rPr lang="en-US" dirty="0"/>
              <a:t>access would mean any kind of access without the permission </a:t>
            </a:r>
            <a:r>
              <a:rPr lang="en-US" dirty="0" smtClean="0"/>
              <a:t>of </a:t>
            </a:r>
            <a:r>
              <a:rPr lang="en-US" dirty="0"/>
              <a:t>either the rightful owner or the person in charge</a:t>
            </a:r>
            <a:r>
              <a:rPr lang="en-US" dirty="0" smtClean="0"/>
              <a:t>.</a:t>
            </a:r>
          </a:p>
          <a:p>
            <a:pPr marL="0" indent="0">
              <a:buNone/>
            </a:pPr>
            <a:r>
              <a:rPr lang="en-US" dirty="0" smtClean="0"/>
              <a:t>The </a:t>
            </a:r>
            <a:r>
              <a:rPr lang="en-US" dirty="0"/>
              <a:t>popular term for this is </a:t>
            </a:r>
            <a:r>
              <a:rPr lang="en-US" dirty="0" smtClean="0"/>
              <a:t>“</a:t>
            </a:r>
            <a:r>
              <a:rPr lang="en-US" u="sng" dirty="0" smtClean="0"/>
              <a:t>HACKING</a:t>
            </a:r>
            <a:r>
              <a:rPr lang="en-US" dirty="0" smtClean="0"/>
              <a:t>”</a:t>
            </a:r>
          </a:p>
          <a:p>
            <a:pPr marL="0" indent="0">
              <a:buNone/>
            </a:pPr>
            <a:endParaRPr lang="en-US" dirty="0"/>
          </a:p>
          <a:p>
            <a:pPr marL="0" indent="0">
              <a:buNone/>
            </a:pPr>
            <a:r>
              <a:rPr lang="en-US" dirty="0" smtClean="0"/>
              <a:t>		One way of getting unauthorized 		access is through URL manipulation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382926"/>
            <a:ext cx="1733550" cy="2724150"/>
          </a:xfrm>
          <a:prstGeom prst="rect">
            <a:avLst/>
          </a:prstGeom>
        </p:spPr>
      </p:pic>
    </p:spTree>
    <p:extLst>
      <p:ext uri="{BB962C8B-B14F-4D97-AF65-F5344CB8AC3E}">
        <p14:creationId xmlns:p14="http://schemas.microsoft.com/office/powerpoint/2010/main" val="1791040376"/>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411307"/>
            <a:ext cx="8382000" cy="4989493"/>
          </a:xfrm>
          <a:prstGeom prst="rect">
            <a:avLst/>
          </a:prstGeom>
        </p:spPr>
      </p:pic>
      <p:sp>
        <p:nvSpPr>
          <p:cNvPr id="5" name="TextBox 4"/>
          <p:cNvSpPr txBox="1"/>
          <p:nvPr/>
        </p:nvSpPr>
        <p:spPr>
          <a:xfrm>
            <a:off x="457200" y="457200"/>
            <a:ext cx="8382000" cy="954107"/>
          </a:xfrm>
          <a:prstGeom prst="rect">
            <a:avLst/>
          </a:prstGeom>
          <a:noFill/>
        </p:spPr>
        <p:txBody>
          <a:bodyPr wrap="square" rtlCol="0">
            <a:spAutoFit/>
          </a:bodyPr>
          <a:lstStyle/>
          <a:p>
            <a:r>
              <a:rPr lang="en-US" sz="2800" dirty="0" smtClean="0"/>
              <a:t>Check whether Unauthorized Access is granted  to the user on Manipulating the URL</a:t>
            </a:r>
            <a:endParaRPr lang="en-US" sz="2800" dirty="0"/>
          </a:p>
        </p:txBody>
      </p:sp>
    </p:spTree>
    <p:extLst>
      <p:ext uri="{BB962C8B-B14F-4D97-AF65-F5344CB8AC3E}">
        <p14:creationId xmlns:p14="http://schemas.microsoft.com/office/powerpoint/2010/main" val="4238555679"/>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pPr algn="l"/>
            <a:r>
              <a:rPr lang="en-US" u="sng" dirty="0" smtClean="0"/>
              <a:t>SQL Inject Me</a:t>
            </a:r>
            <a:endParaRPr lang="en-US" u="sng" dirty="0"/>
          </a:p>
        </p:txBody>
      </p:sp>
      <p:sp>
        <p:nvSpPr>
          <p:cNvPr id="3" name="Content Placeholder 2"/>
          <p:cNvSpPr>
            <a:spLocks noGrp="1"/>
          </p:cNvSpPr>
          <p:nvPr>
            <p:ph idx="1"/>
          </p:nvPr>
        </p:nvSpPr>
        <p:spPr>
          <a:xfrm>
            <a:off x="457200" y="1066800"/>
            <a:ext cx="8229600" cy="5257800"/>
          </a:xfrm>
        </p:spPr>
        <p:txBody>
          <a:bodyPr>
            <a:normAutofit fontScale="70000" lnSpcReduction="20000"/>
          </a:bodyPr>
          <a:lstStyle/>
          <a:p>
            <a:pPr marL="0" indent="0">
              <a:buNone/>
            </a:pPr>
            <a:r>
              <a:rPr lang="en-US" dirty="0" smtClean="0"/>
              <a:t>SQL Inject Me is the Exploit-Me tool used to test for SQL Injection vulnerabilities. </a:t>
            </a:r>
            <a:br>
              <a:rPr lang="en-US" dirty="0" smtClean="0"/>
            </a:br>
            <a:r>
              <a:rPr lang="en-US" dirty="0" smtClean="0"/>
              <a:t/>
            </a:r>
            <a:br>
              <a:rPr lang="en-US" dirty="0" smtClean="0"/>
            </a:br>
            <a:r>
              <a:rPr lang="en-US" dirty="0" smtClean="0"/>
              <a:t>The tool works by submitting your HTML forms and substituting the form value with strings that are representative of an SQL Injection attack.</a:t>
            </a:r>
            <a:br>
              <a:rPr lang="en-US" dirty="0" smtClean="0"/>
            </a:br>
            <a:r>
              <a:rPr lang="en-US" dirty="0" smtClean="0"/>
              <a:t/>
            </a:r>
            <a:br>
              <a:rPr lang="en-US" dirty="0" smtClean="0"/>
            </a:br>
            <a:r>
              <a:rPr lang="en-US" dirty="0" smtClean="0"/>
              <a:t>The tool works by sending database escape strings through the form fields. It then looks for database error messages that are output into the rendered HTML of the page.</a:t>
            </a:r>
            <a:br>
              <a:rPr lang="en-US" dirty="0" smtClean="0"/>
            </a:br>
            <a:r>
              <a:rPr lang="en-US" dirty="0" smtClean="0"/>
              <a:t/>
            </a:r>
            <a:br>
              <a:rPr lang="en-US" dirty="0" smtClean="0"/>
            </a:br>
            <a:r>
              <a:rPr lang="en-US" dirty="0" smtClean="0"/>
              <a:t>The tool does not attempting to compromise the security of the given system. It looks for possible entry points for an attack against the system. There is no port scanning, packet sniffing, password hacking or firewall attacks done by the tool.</a:t>
            </a:r>
            <a:br>
              <a:rPr lang="en-US" dirty="0" smtClean="0"/>
            </a:br>
            <a:r>
              <a:rPr lang="en-US" dirty="0" smtClean="0"/>
              <a:t/>
            </a:r>
            <a:br>
              <a:rPr lang="en-US" dirty="0" smtClean="0"/>
            </a:br>
            <a:r>
              <a:rPr lang="en-US" dirty="0" smtClean="0"/>
              <a:t>You can think of the work done by the tool as the same as the QA testers for the site manually entering all of these strings into the form fields.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304800"/>
            <a:ext cx="1828800" cy="809244"/>
          </a:xfrm>
          <a:prstGeom prst="rect">
            <a:avLst/>
          </a:prstGeom>
        </p:spPr>
      </p:pic>
    </p:spTree>
    <p:extLst>
      <p:ext uri="{BB962C8B-B14F-4D97-AF65-F5344CB8AC3E}">
        <p14:creationId xmlns:p14="http://schemas.microsoft.com/office/powerpoint/2010/main" val="3909231667"/>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pPr algn="l"/>
            <a:r>
              <a:rPr lang="en-US" u="sng" dirty="0" smtClean="0"/>
              <a:t>Websecurify</a:t>
            </a:r>
            <a:endParaRPr lang="en-US" u="sng" dirty="0"/>
          </a:p>
        </p:txBody>
      </p:sp>
      <p:sp>
        <p:nvSpPr>
          <p:cNvPr id="3" name="Content Placeholder 2"/>
          <p:cNvSpPr>
            <a:spLocks noGrp="1"/>
          </p:cNvSpPr>
          <p:nvPr>
            <p:ph idx="1"/>
          </p:nvPr>
        </p:nvSpPr>
        <p:spPr>
          <a:xfrm>
            <a:off x="457200" y="1143000"/>
            <a:ext cx="8229600" cy="5105400"/>
          </a:xfrm>
        </p:spPr>
        <p:txBody>
          <a:bodyPr>
            <a:noAutofit/>
          </a:bodyPr>
          <a:lstStyle/>
          <a:p>
            <a:pPr marL="0" indent="0">
              <a:buNone/>
            </a:pPr>
            <a:r>
              <a:rPr lang="en-US" sz="2600" dirty="0" smtClean="0"/>
              <a:t>Websecurify is a powerful, cross-platform web security testing technology designed from the ground up with simplicity in mind.</a:t>
            </a:r>
          </a:p>
          <a:p>
            <a:pPr marL="0" indent="0">
              <a:buNone/>
            </a:pPr>
            <a:r>
              <a:rPr lang="en-US" sz="2600" dirty="0" smtClean="0"/>
              <a:t>Websecurify Firefox Extension brings the power of the Websecurify Automated Web Application Vulnerability Discovery Engine right into your Mozilla Firefox web browser.</a:t>
            </a:r>
            <a:br>
              <a:rPr lang="en-US" sz="2600" dirty="0" smtClean="0"/>
            </a:br>
            <a:r>
              <a:rPr lang="en-US" sz="2600" dirty="0" smtClean="0"/>
              <a:t>This extension is useful to anyone who wants to quickly assess the security of their own web applications. It is suitable for experts and casual users alike. The user interface is simple and intuitive and the generated reports include complete vulnerability descriptions and examples.</a:t>
            </a:r>
            <a:br>
              <a:rPr lang="en-US" sz="2600" dirty="0" smtClean="0"/>
            </a:br>
            <a:endParaRPr lang="en-US" sz="2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228600"/>
            <a:ext cx="838200" cy="838200"/>
          </a:xfrm>
          <a:prstGeom prst="rect">
            <a:avLst/>
          </a:prstGeom>
        </p:spPr>
      </p:pic>
    </p:spTree>
    <p:extLst>
      <p:ext uri="{BB962C8B-B14F-4D97-AF65-F5344CB8AC3E}">
        <p14:creationId xmlns:p14="http://schemas.microsoft.com/office/powerpoint/2010/main" val="1078519049"/>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8305800" cy="6247864"/>
          </a:xfrm>
          <a:prstGeom prst="rect">
            <a:avLst/>
          </a:prstGeom>
        </p:spPr>
        <p:txBody>
          <a:bodyPr wrap="square">
            <a:spAutoFit/>
          </a:bodyPr>
          <a:lstStyle/>
          <a:p>
            <a:r>
              <a:rPr lang="en-US" sz="2000" dirty="0" smtClean="0"/>
              <a:t>The following vulnerabilities are detected by Websecurify:</a:t>
            </a:r>
            <a:br>
              <a:rPr lang="en-US" sz="2000" dirty="0" smtClean="0"/>
            </a:br>
            <a:r>
              <a:rPr lang="en-US" sz="2000" dirty="0" smtClean="0"/>
              <a:t/>
            </a:r>
            <a:br>
              <a:rPr lang="en-US" sz="2000" dirty="0" smtClean="0"/>
            </a:br>
            <a:r>
              <a:rPr lang="en-US" sz="2000" dirty="0" smtClean="0"/>
              <a:t>• SQL Injection</a:t>
            </a:r>
            <a:br>
              <a:rPr lang="en-US" sz="2000" dirty="0" smtClean="0"/>
            </a:br>
            <a:r>
              <a:rPr lang="en-US" sz="2000" dirty="0" smtClean="0"/>
              <a:t>• Cross-site Scripting</a:t>
            </a:r>
            <a:br>
              <a:rPr lang="en-US" sz="2000" dirty="0" smtClean="0"/>
            </a:br>
            <a:r>
              <a:rPr lang="en-US" sz="2000" dirty="0" smtClean="0"/>
              <a:t>• Cross-site Request Forgery</a:t>
            </a:r>
            <a:br>
              <a:rPr lang="en-US" sz="2000" dirty="0" smtClean="0"/>
            </a:br>
            <a:r>
              <a:rPr lang="en-US" sz="2000" dirty="0" smtClean="0"/>
              <a:t>• Email Disclosure</a:t>
            </a:r>
            <a:br>
              <a:rPr lang="en-US" sz="2000" dirty="0" smtClean="0"/>
            </a:br>
            <a:r>
              <a:rPr lang="en-US" sz="2000" dirty="0" smtClean="0"/>
              <a:t>• SQL Error</a:t>
            </a:r>
            <a:br>
              <a:rPr lang="en-US" sz="2000" dirty="0" smtClean="0"/>
            </a:br>
            <a:r>
              <a:rPr lang="en-US" sz="2000" dirty="0" smtClean="0"/>
              <a:t>• File Upload</a:t>
            </a:r>
            <a:br>
              <a:rPr lang="en-US" sz="2000" dirty="0" smtClean="0"/>
            </a:br>
            <a:r>
              <a:rPr lang="en-US" sz="2000" dirty="0" smtClean="0"/>
              <a:t>• WWW Authentication</a:t>
            </a:r>
            <a:br>
              <a:rPr lang="en-US" sz="2000" dirty="0" smtClean="0"/>
            </a:br>
            <a:r>
              <a:rPr lang="en-US" sz="2000" dirty="0" smtClean="0"/>
              <a:t>• Banner Disclosure</a:t>
            </a:r>
            <a:br>
              <a:rPr lang="en-US" sz="2000" dirty="0" smtClean="0"/>
            </a:br>
            <a:r>
              <a:rPr lang="en-US" sz="2000" dirty="0" smtClean="0"/>
              <a:t>• Session Cookie not HTTP Only</a:t>
            </a:r>
            <a:br>
              <a:rPr lang="en-US" sz="2000" dirty="0" smtClean="0"/>
            </a:br>
            <a:r>
              <a:rPr lang="en-US" sz="2000" dirty="0" smtClean="0"/>
              <a:t>• IP Disclosure</a:t>
            </a:r>
            <a:br>
              <a:rPr lang="en-US" sz="2000" dirty="0" smtClean="0"/>
            </a:br>
            <a:r>
              <a:rPr lang="en-US" sz="2000" dirty="0" smtClean="0"/>
              <a:t>• Session Cookie not Secure</a:t>
            </a:r>
            <a:br>
              <a:rPr lang="en-US" sz="2000" dirty="0" smtClean="0"/>
            </a:br>
            <a:r>
              <a:rPr lang="en-US" sz="2000" dirty="0" smtClean="0"/>
              <a:t>• Path Disclosure</a:t>
            </a:r>
            <a:br>
              <a:rPr lang="en-US" sz="2000" dirty="0" smtClean="0"/>
            </a:br>
            <a:r>
              <a:rPr lang="en-US" sz="2000" dirty="0" smtClean="0"/>
              <a:t>• Error Disclosure</a:t>
            </a:r>
            <a:br>
              <a:rPr lang="en-US" sz="2000" dirty="0" smtClean="0"/>
            </a:br>
            <a:r>
              <a:rPr lang="en-US" sz="2000" dirty="0" smtClean="0"/>
              <a:t>• User Disclosure</a:t>
            </a:r>
            <a:br>
              <a:rPr lang="en-US" sz="2000" dirty="0" smtClean="0"/>
            </a:br>
            <a:r>
              <a:rPr lang="en-US" sz="2000" dirty="0" smtClean="0"/>
              <a:t>• Source Leakage</a:t>
            </a:r>
            <a:br>
              <a:rPr lang="en-US" sz="2000" dirty="0" smtClean="0"/>
            </a:br>
            <a:r>
              <a:rPr lang="en-US" sz="2000" dirty="0" smtClean="0"/>
              <a:t/>
            </a:r>
            <a:br>
              <a:rPr lang="en-US" sz="2000" dirty="0" smtClean="0"/>
            </a:br>
            <a:r>
              <a:rPr lang="en-US" sz="2000" dirty="0" smtClean="0"/>
              <a:t>This is a "must-have" tool for all web developers and penetration testers involved with frequent web assessments.</a:t>
            </a:r>
            <a:endParaRPr lang="en-US" sz="2000" dirty="0"/>
          </a:p>
        </p:txBody>
      </p:sp>
    </p:spTree>
    <p:extLst>
      <p:ext uri="{BB962C8B-B14F-4D97-AF65-F5344CB8AC3E}">
        <p14:creationId xmlns:p14="http://schemas.microsoft.com/office/powerpoint/2010/main" val="316517126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u="sng" dirty="0" smtClean="0"/>
              <a:t>Introduction</a:t>
            </a:r>
            <a:endParaRPr lang="en-US" u="sng" dirty="0"/>
          </a:p>
        </p:txBody>
      </p:sp>
      <p:sp>
        <p:nvSpPr>
          <p:cNvPr id="3" name="Content Placeholder 2"/>
          <p:cNvSpPr>
            <a:spLocks noGrp="1"/>
          </p:cNvSpPr>
          <p:nvPr>
            <p:ph idx="1"/>
          </p:nvPr>
        </p:nvSpPr>
        <p:spPr>
          <a:xfrm>
            <a:off x="457200" y="1447800"/>
            <a:ext cx="8229600" cy="4678363"/>
          </a:xfrm>
        </p:spPr>
        <p:txBody>
          <a:bodyPr>
            <a:noAutofit/>
          </a:bodyPr>
          <a:lstStyle/>
          <a:p>
            <a:pPr marL="0" indent="0">
              <a:buNone/>
            </a:pPr>
            <a:r>
              <a:rPr lang="en-US" sz="2700" dirty="0"/>
              <a:t>As more and more vital data is stored in web applications and the number of transactions on the web increases, proper security testing of web applications is becoming very important. </a:t>
            </a:r>
            <a:endParaRPr lang="en-US" sz="2700" dirty="0" smtClean="0"/>
          </a:p>
          <a:p>
            <a:pPr marL="0" indent="0">
              <a:buNone/>
            </a:pPr>
            <a:endParaRPr lang="en-US" sz="2700" dirty="0" smtClean="0"/>
          </a:p>
          <a:p>
            <a:pPr marL="0" indent="0">
              <a:buNone/>
            </a:pPr>
            <a:r>
              <a:rPr lang="en-US" sz="2700" dirty="0" smtClean="0"/>
              <a:t>Security </a:t>
            </a:r>
            <a:r>
              <a:rPr lang="en-US" sz="2700" dirty="0"/>
              <a:t>testing is the process that determines that </a:t>
            </a:r>
            <a:r>
              <a:rPr lang="en-US" sz="2700" b="1" dirty="0"/>
              <a:t>confidential data stays confidential</a:t>
            </a:r>
            <a:r>
              <a:rPr lang="en-US" sz="2700" dirty="0"/>
              <a:t> (i.e. it is not exposed to individuals/ entities for which it is not meant) and users can perform only those tasks that they are authorized to </a:t>
            </a:r>
            <a:r>
              <a:rPr lang="en-US" sz="2700" dirty="0" smtClean="0"/>
              <a:t>perform.</a:t>
            </a:r>
            <a:endParaRPr lang="en-US" sz="2700"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198474"/>
            <a:ext cx="2039703" cy="1219200"/>
          </a:xfrm>
          <a:prstGeom prst="rect">
            <a:avLst/>
          </a:prstGeom>
        </p:spPr>
      </p:pic>
    </p:spTree>
    <p:extLst>
      <p:ext uri="{BB962C8B-B14F-4D97-AF65-F5344CB8AC3E}">
        <p14:creationId xmlns:p14="http://schemas.microsoft.com/office/powerpoint/2010/main" val="3724000753"/>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smtClean="0"/>
              <a:t>THANK YOU….</a:t>
            </a:r>
            <a:endParaRPr lang="en-US" sz="6600" dirty="0"/>
          </a:p>
        </p:txBody>
      </p:sp>
    </p:spTree>
    <p:extLst>
      <p:ext uri="{BB962C8B-B14F-4D97-AF65-F5344CB8AC3E}">
        <p14:creationId xmlns:p14="http://schemas.microsoft.com/office/powerpoint/2010/main" val="25181618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457199"/>
            <a:ext cx="6934200" cy="1015663"/>
          </a:xfrm>
          <a:prstGeom prst="rect">
            <a:avLst/>
          </a:prstGeom>
        </p:spPr>
        <p:txBody>
          <a:bodyPr wrap="square">
            <a:spAutoFit/>
          </a:bodyPr>
          <a:lstStyle/>
          <a:p>
            <a:r>
              <a:rPr lang="en-US" sz="2000" b="1" u="sng" dirty="0"/>
              <a:t>Some </a:t>
            </a:r>
            <a:r>
              <a:rPr lang="en-US" sz="2000" b="1" u="sng" dirty="0" smtClean="0"/>
              <a:t>key terms </a:t>
            </a:r>
            <a:r>
              <a:rPr lang="en-US" sz="2000" b="1" u="sng" dirty="0"/>
              <a:t>used in security testing</a:t>
            </a:r>
            <a:endParaRPr lang="en-US" sz="2000" u="sng" dirty="0"/>
          </a:p>
          <a:p>
            <a:r>
              <a:rPr lang="en-US" sz="2000" dirty="0"/>
              <a:t>Before we go further, it will be useful to be aware of a few terms that are frequently used in web application security testing:</a:t>
            </a:r>
          </a:p>
        </p:txBody>
      </p:sp>
      <p:sp>
        <p:nvSpPr>
          <p:cNvPr id="3" name="Rectangle 2"/>
          <p:cNvSpPr/>
          <p:nvPr/>
        </p:nvSpPr>
        <p:spPr>
          <a:xfrm>
            <a:off x="685800" y="1511849"/>
            <a:ext cx="7848600" cy="5016758"/>
          </a:xfrm>
          <a:prstGeom prst="rect">
            <a:avLst/>
          </a:prstGeom>
        </p:spPr>
        <p:txBody>
          <a:bodyPr wrap="square">
            <a:spAutoFit/>
          </a:bodyPr>
          <a:lstStyle/>
          <a:p>
            <a:r>
              <a:rPr lang="en-US" sz="2000" b="1" u="sng" dirty="0"/>
              <a:t>What is “Vulnerability”?</a:t>
            </a:r>
            <a:r>
              <a:rPr lang="en-US" sz="2000" dirty="0"/>
              <a:t/>
            </a:r>
            <a:br>
              <a:rPr lang="en-US" sz="2000" dirty="0"/>
            </a:br>
            <a:r>
              <a:rPr lang="en-US" sz="2000" dirty="0"/>
              <a:t>This is a weakness in the web application. The cause of such a “weakness” can be bugs in the application, an injection (SQL/ script code) or the presence of viruses</a:t>
            </a:r>
            <a:r>
              <a:rPr lang="en-US" sz="2000" dirty="0" smtClean="0"/>
              <a:t>.</a:t>
            </a:r>
            <a:r>
              <a:rPr lang="en-US" sz="2000" dirty="0"/>
              <a:t/>
            </a:r>
            <a:br>
              <a:rPr lang="en-US" sz="2000" dirty="0"/>
            </a:br>
            <a:r>
              <a:rPr lang="en-US" sz="2000" b="1" u="sng" dirty="0"/>
              <a:t>What is “URL manipulation”?</a:t>
            </a:r>
            <a:r>
              <a:rPr lang="en-US" sz="2000" dirty="0"/>
              <a:t/>
            </a:r>
            <a:br>
              <a:rPr lang="en-US" sz="2000" dirty="0"/>
            </a:br>
            <a:r>
              <a:rPr lang="en-US" sz="2000" dirty="0"/>
              <a:t>Some web applications communicate additional information between the client (browser) and the server in the URL. Changing some information in the URL may sometimes lead to unintended behavior by the server.</a:t>
            </a:r>
          </a:p>
          <a:p>
            <a:r>
              <a:rPr lang="en-US" sz="2000" b="1" u="sng" dirty="0"/>
              <a:t>What is “SQL injection”?</a:t>
            </a:r>
            <a:r>
              <a:rPr lang="en-US" sz="2000" dirty="0"/>
              <a:t/>
            </a:r>
            <a:br>
              <a:rPr lang="en-US" sz="2000" dirty="0"/>
            </a:br>
            <a:r>
              <a:rPr lang="en-US" sz="2000" dirty="0"/>
              <a:t>This is the process of inserting SQL statements through the web application user interface into some query that is then executed by the server.</a:t>
            </a:r>
          </a:p>
          <a:p>
            <a:r>
              <a:rPr lang="en-US" sz="2000" b="1" u="sng" dirty="0"/>
              <a:t>What </a:t>
            </a:r>
            <a:r>
              <a:rPr lang="en-US" sz="2000" b="1" u="sng" dirty="0" smtClean="0"/>
              <a:t>is “Cross </a:t>
            </a:r>
            <a:r>
              <a:rPr lang="en-US" sz="2000" b="1" u="sng" dirty="0"/>
              <a:t>Site </a:t>
            </a:r>
            <a:r>
              <a:rPr lang="en-US" sz="2000" b="1" u="sng" dirty="0" smtClean="0"/>
              <a:t>Scripting”?</a:t>
            </a:r>
            <a:r>
              <a:rPr lang="en-US" sz="2000" dirty="0"/>
              <a:t/>
            </a:r>
            <a:br>
              <a:rPr lang="en-US" sz="2000" dirty="0"/>
            </a:br>
            <a:r>
              <a:rPr lang="en-US" sz="2000" dirty="0"/>
              <a:t>When a user inserts HTML/ client-side script in the user interface of a web application and this insertion is visible to other users, it is called </a:t>
            </a:r>
            <a:r>
              <a:rPr lang="en-US" sz="2000" dirty="0" smtClean="0"/>
              <a:t>Cross Site Scripting.</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7600" y="285305"/>
            <a:ext cx="1066800" cy="1543495"/>
          </a:xfrm>
          <a:prstGeom prst="rect">
            <a:avLst/>
          </a:prstGeom>
        </p:spPr>
      </p:pic>
    </p:spTree>
    <p:extLst>
      <p:ext uri="{BB962C8B-B14F-4D97-AF65-F5344CB8AC3E}">
        <p14:creationId xmlns:p14="http://schemas.microsoft.com/office/powerpoint/2010/main" val="155781759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u="sng" dirty="0"/>
              <a:t>Security </a:t>
            </a:r>
            <a:r>
              <a:rPr lang="en-US" b="1" u="sng" dirty="0" smtClean="0"/>
              <a:t>Testing Approach</a:t>
            </a:r>
            <a:endParaRPr lang="en-US" u="sng" dirty="0"/>
          </a:p>
        </p:txBody>
      </p:sp>
      <p:sp>
        <p:nvSpPr>
          <p:cNvPr id="3" name="Content Placeholder 2"/>
          <p:cNvSpPr>
            <a:spLocks noGrp="1"/>
          </p:cNvSpPr>
          <p:nvPr>
            <p:ph idx="1"/>
          </p:nvPr>
        </p:nvSpPr>
        <p:spPr>
          <a:xfrm>
            <a:off x="457200" y="1495426"/>
            <a:ext cx="8229600" cy="4676774"/>
          </a:xfrm>
        </p:spPr>
        <p:txBody>
          <a:bodyPr>
            <a:normAutofit/>
          </a:bodyPr>
          <a:lstStyle/>
          <a:p>
            <a:r>
              <a:rPr lang="en-US" sz="2800" dirty="0"/>
              <a:t>In order to perform a useful security test of a web application, the security tester should have good knowledge of the HTTP protocol. It is important to have an understanding of how the client (browser) and the server communicate using </a:t>
            </a:r>
            <a:r>
              <a:rPr lang="en-US" sz="2800" dirty="0" smtClean="0"/>
              <a:t>HTTP.</a:t>
            </a:r>
          </a:p>
          <a:p>
            <a:r>
              <a:rPr lang="en-US" sz="2800" dirty="0"/>
              <a:t>T</a:t>
            </a:r>
            <a:r>
              <a:rPr lang="en-US" sz="2800" dirty="0" smtClean="0"/>
              <a:t>he </a:t>
            </a:r>
            <a:r>
              <a:rPr lang="en-US" sz="2800" dirty="0"/>
              <a:t>tester should at least know the basics of SQL injection and </a:t>
            </a:r>
            <a:r>
              <a:rPr lang="en-US" sz="2800" dirty="0" smtClean="0"/>
              <a:t>Cross Site Scripting. </a:t>
            </a:r>
            <a:endParaRPr lang="en-US" sz="2800" dirty="0"/>
          </a:p>
          <a:p>
            <a:r>
              <a:rPr lang="en-US" sz="2800" dirty="0" smtClean="0"/>
              <a:t>The tester should be able </a:t>
            </a:r>
            <a:r>
              <a:rPr lang="en-US" sz="2800" dirty="0"/>
              <a:t>to accurately describe the security defects with all the required </a:t>
            </a:r>
            <a:r>
              <a:rPr lang="en-US" sz="2800" dirty="0" smtClean="0"/>
              <a:t>details.</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0" y="381000"/>
            <a:ext cx="1752600" cy="1114425"/>
          </a:xfrm>
          <a:prstGeom prst="rect">
            <a:avLst/>
          </a:prstGeom>
        </p:spPr>
      </p:pic>
    </p:spTree>
    <p:extLst>
      <p:ext uri="{BB962C8B-B14F-4D97-AF65-F5344CB8AC3E}">
        <p14:creationId xmlns:p14="http://schemas.microsoft.com/office/powerpoint/2010/main" val="1624126849"/>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1</a:t>
            </a:r>
            <a:r>
              <a:rPr lang="en-US" b="1" dirty="0" smtClean="0">
                <a:effectLst/>
              </a:rPr>
              <a:t>. URL Manipulation through HTTP GET Method: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effectLst/>
              </a:rPr>
              <a:t>The tester should check if the application passes important information in the query string. This happens when the application uses the HTTP GET method to pass information between the client and the server. The information is passed in parameters in the query string. The tester can modify a parameter value in the query string to check if the server accepts it.</a:t>
            </a:r>
          </a:p>
          <a:p>
            <a:r>
              <a:rPr lang="en-US" dirty="0" smtClean="0">
                <a:effectLst/>
              </a:rPr>
              <a:t>Via HTTP GET request user information is passed to server for authentication or fetching data. Attacker can manipulate every input variable passed from this GET request to server in order to get the required information or to corrupt the data. </a:t>
            </a:r>
            <a:endParaRPr lang="en-US" dirty="0"/>
          </a:p>
        </p:txBody>
      </p:sp>
    </p:spTree>
    <p:extLst>
      <p:ext uri="{BB962C8B-B14F-4D97-AF65-F5344CB8AC3E}">
        <p14:creationId xmlns:p14="http://schemas.microsoft.com/office/powerpoint/2010/main" val="1800396686"/>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305800" cy="6019800"/>
          </a:xfrm>
        </p:spPr>
        <p:txBody>
          <a:bodyPr>
            <a:normAutofit/>
          </a:bodyPr>
          <a:lstStyle/>
          <a:p>
            <a:pPr marL="0" indent="0">
              <a:buNone/>
            </a:pPr>
            <a:r>
              <a:rPr lang="en-US" sz="2400" dirty="0" smtClean="0"/>
              <a:t>Check whether URL Manipulation and Tampering is handled across application.</a:t>
            </a:r>
          </a:p>
          <a:p>
            <a:pPr marL="0" indent="0">
              <a:buNone/>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295400"/>
            <a:ext cx="8305800" cy="5105400"/>
          </a:xfrm>
          <a:prstGeom prst="rect">
            <a:avLst/>
          </a:prstGeom>
        </p:spPr>
      </p:pic>
    </p:spTree>
    <p:extLst>
      <p:ext uri="{BB962C8B-B14F-4D97-AF65-F5344CB8AC3E}">
        <p14:creationId xmlns:p14="http://schemas.microsoft.com/office/powerpoint/2010/main" val="3677690618"/>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a:bodyPr>
          <a:lstStyle/>
          <a:p>
            <a:pPr marL="0" indent="0">
              <a:buNone/>
            </a:pPr>
            <a:r>
              <a:rPr lang="en-US" sz="2400" dirty="0" smtClean="0"/>
              <a:t>Check whether scripts and HTML tags are not getting executed by replacing the parameters with scripts and HTML tags in the URL.</a:t>
            </a:r>
          </a:p>
          <a:p>
            <a:pPr marL="0" indent="0">
              <a:buNone/>
            </a:pPr>
            <a:endParaRPr lang="en-US" sz="2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00201"/>
            <a:ext cx="8229600" cy="4724400"/>
          </a:xfrm>
          <a:prstGeom prst="rect">
            <a:avLst/>
          </a:prstGeom>
          <a:ln>
            <a:solidFill>
              <a:schemeClr val="accent1"/>
            </a:solidFill>
          </a:ln>
        </p:spPr>
      </p:pic>
    </p:spTree>
    <p:extLst>
      <p:ext uri="{BB962C8B-B14F-4D97-AF65-F5344CB8AC3E}">
        <p14:creationId xmlns:p14="http://schemas.microsoft.com/office/powerpoint/2010/main" val="3839755851"/>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867400"/>
          </a:xfrm>
        </p:spPr>
        <p:txBody>
          <a:bodyPr>
            <a:normAutofit/>
          </a:bodyPr>
          <a:lstStyle/>
          <a:p>
            <a:pPr marL="0" indent="0">
              <a:buNone/>
            </a:pPr>
            <a:r>
              <a:rPr lang="en-US" sz="2400" dirty="0" smtClean="0"/>
              <a:t>Check whether Internal Server </a:t>
            </a:r>
            <a:r>
              <a:rPr lang="en-US" sz="2400" dirty="0"/>
              <a:t>E</a:t>
            </a:r>
            <a:r>
              <a:rPr lang="en-US" sz="2400" dirty="0" smtClean="0"/>
              <a:t>rror </a:t>
            </a:r>
            <a:r>
              <a:rPr lang="en-US" sz="2400" dirty="0"/>
              <a:t>or </a:t>
            </a:r>
            <a:r>
              <a:rPr lang="en-US" sz="2400" dirty="0" smtClean="0"/>
              <a:t>Logs are not getting displayed when the </a:t>
            </a:r>
            <a:r>
              <a:rPr lang="en-US" sz="2400" dirty="0"/>
              <a:t>web server </a:t>
            </a:r>
            <a:r>
              <a:rPr lang="en-US" sz="2400" dirty="0" smtClean="0"/>
              <a:t>is attempting </a:t>
            </a:r>
            <a:r>
              <a:rPr lang="en-US" sz="2400" dirty="0"/>
              <a:t>to </a:t>
            </a:r>
            <a:r>
              <a:rPr lang="en-US" sz="2400" dirty="0" smtClean="0"/>
              <a:t>display an </a:t>
            </a:r>
            <a:r>
              <a:rPr lang="en-US" sz="2400" dirty="0"/>
              <a:t>HTML page</a:t>
            </a:r>
            <a:r>
              <a:rPr lang="en-US" sz="2400" dirty="0" smtClean="0"/>
              <a:t>.</a:t>
            </a:r>
          </a:p>
          <a:p>
            <a:pPr marL="0" indent="0">
              <a:buNone/>
            </a:pPr>
            <a:endParaRPr lang="en-US" sz="2400" dirty="0" smtClean="0"/>
          </a:p>
          <a:p>
            <a:pPr marL="0" indent="0">
              <a:buNone/>
            </a:pPr>
            <a:endParaRPr lang="en-US" sz="2400" dirty="0"/>
          </a:p>
          <a:p>
            <a:pPr marL="0" indent="0">
              <a:buNone/>
            </a:pPr>
            <a:r>
              <a:rPr lang="en-US" sz="2400" dirty="0" smtClean="0"/>
              <a:t> </a:t>
            </a:r>
            <a:endParaRPr lang="en-US" sz="2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52600"/>
            <a:ext cx="8229600" cy="4533900"/>
          </a:xfrm>
          <a:prstGeom prst="rect">
            <a:avLst/>
          </a:prstGeom>
        </p:spPr>
      </p:pic>
    </p:spTree>
    <p:extLst>
      <p:ext uri="{BB962C8B-B14F-4D97-AF65-F5344CB8AC3E}">
        <p14:creationId xmlns:p14="http://schemas.microsoft.com/office/powerpoint/2010/main" val="392554236"/>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b="1" dirty="0"/>
              <a:t>2</a:t>
            </a:r>
            <a:r>
              <a:rPr lang="en-US" b="1" dirty="0" smtClean="0">
                <a:effectLst/>
              </a:rPr>
              <a:t>. SQL Injection:</a:t>
            </a:r>
            <a:endParaRPr lang="en-US" dirty="0"/>
          </a:p>
        </p:txBody>
      </p:sp>
      <p:sp>
        <p:nvSpPr>
          <p:cNvPr id="3" name="Content Placeholder 2"/>
          <p:cNvSpPr>
            <a:spLocks noGrp="1"/>
          </p:cNvSpPr>
          <p:nvPr>
            <p:ph idx="1"/>
          </p:nvPr>
        </p:nvSpPr>
        <p:spPr>
          <a:xfrm>
            <a:off x="457200" y="990600"/>
            <a:ext cx="8229600" cy="5410200"/>
          </a:xfrm>
        </p:spPr>
        <p:txBody>
          <a:bodyPr>
            <a:normAutofit fontScale="25000" lnSpcReduction="20000"/>
          </a:bodyPr>
          <a:lstStyle/>
          <a:p>
            <a:endParaRPr lang="en-US" sz="10000" dirty="0" smtClean="0">
              <a:effectLst/>
            </a:endParaRPr>
          </a:p>
          <a:p>
            <a:r>
              <a:rPr lang="en-US" sz="11200" dirty="0" smtClean="0">
                <a:effectLst/>
              </a:rPr>
              <a:t>SQL injection attacks are very critical as attacker can get vital information from server database. To check SQL injection entry points into your web application, find out code from your code base where direct MySQL queries are executed on database by accepting some user inputs.</a:t>
            </a:r>
          </a:p>
          <a:p>
            <a:r>
              <a:rPr lang="en-US" sz="11200" dirty="0" smtClean="0">
                <a:effectLst/>
              </a:rPr>
              <a:t>If user input data is crafted in SQL queries to query the database, attacker can inject SQL statements or part of SQL statements as user inputs to extract vital information from database. </a:t>
            </a:r>
          </a:p>
          <a:p>
            <a:pPr marL="0" indent="0">
              <a:buNone/>
            </a:pPr>
            <a:endParaRPr lang="en-US" sz="11200" dirty="0" smtClean="0">
              <a:effectLst/>
            </a:endParaRPr>
          </a:p>
          <a:p>
            <a:r>
              <a:rPr lang="en-US" sz="11200" dirty="0" smtClean="0"/>
              <a:t>Exploiting      “</a:t>
            </a:r>
            <a:r>
              <a:rPr lang="en-US" sz="11200" dirty="0" smtClean="0">
                <a:hlinkClick r:id="rId2"/>
              </a:rPr>
              <a:t>SQL Injection Attack</a:t>
            </a:r>
            <a:r>
              <a:rPr lang="en-US" sz="11200" dirty="0" smtClean="0"/>
              <a:t>”</a:t>
            </a:r>
            <a:endParaRPr lang="en-US" sz="11200" dirty="0" smtClean="0">
              <a:effectLst/>
            </a:endParaRP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228600"/>
            <a:ext cx="3886200" cy="685800"/>
          </a:xfrm>
          <a:prstGeom prst="rect">
            <a:avLst/>
          </a:prstGeom>
        </p:spPr>
      </p:pic>
      <p:sp>
        <p:nvSpPr>
          <p:cNvPr id="8" name="Right Arrow 7"/>
          <p:cNvSpPr/>
          <p:nvPr/>
        </p:nvSpPr>
        <p:spPr>
          <a:xfrm>
            <a:off x="2362200" y="5543107"/>
            <a:ext cx="3810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4942856"/>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1375</TotalTime>
  <Words>783</Words>
  <Application>Microsoft Office PowerPoint</Application>
  <PresentationFormat>On-screen Show (4:3)</PresentationFormat>
  <Paragraphs>58</Paragraphs>
  <Slides>20</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An approach for Security Testing of Web Applications</vt:lpstr>
      <vt:lpstr>Introduction</vt:lpstr>
      <vt:lpstr>PowerPoint Presentation</vt:lpstr>
      <vt:lpstr>Security Testing Approach</vt:lpstr>
      <vt:lpstr>1. URL Manipulation through HTTP GET Method:</vt:lpstr>
      <vt:lpstr>PowerPoint Presentation</vt:lpstr>
      <vt:lpstr>PowerPoint Presentation</vt:lpstr>
      <vt:lpstr>PowerPoint Presentation</vt:lpstr>
      <vt:lpstr>2. SQL Injection:</vt:lpstr>
      <vt:lpstr>PowerPoint Presentation</vt:lpstr>
      <vt:lpstr>3. Cross Site Scripting :</vt:lpstr>
      <vt:lpstr>To Avoid Cross Site Scripting</vt:lpstr>
      <vt:lpstr>PowerPoint Presentation</vt:lpstr>
      <vt:lpstr>PowerPoint Presentation</vt:lpstr>
      <vt:lpstr>4. Unauthorized Access</vt:lpstr>
      <vt:lpstr>PowerPoint Presentation</vt:lpstr>
      <vt:lpstr>SQL Inject Me</vt:lpstr>
      <vt:lpstr>Websecurify</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approach for Security Testing of Web Applications</dc:title>
  <dc:creator>David Fernandes</dc:creator>
  <cp:keywords>Security Testing</cp:keywords>
  <cp:lastModifiedBy>Madhavi Nanaware</cp:lastModifiedBy>
  <cp:revision>97</cp:revision>
  <dcterms:created xsi:type="dcterms:W3CDTF">2012-09-13T06:51:23Z</dcterms:created>
  <dcterms:modified xsi:type="dcterms:W3CDTF">2016-03-15T08:52:43Z</dcterms:modified>
  <cp:category>Security Testing</cp:category>
</cp:coreProperties>
</file>