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5" r:id="rId1"/>
  </p:sldMasterIdLst>
  <p:sldIdLst>
    <p:sldId id="256" r:id="rId2"/>
    <p:sldId id="257" r:id="rId3"/>
    <p:sldId id="258" r:id="rId4"/>
    <p:sldId id="259" r:id="rId5"/>
    <p:sldId id="260" r:id="rId6"/>
    <p:sldId id="265" r:id="rId7"/>
    <p:sldId id="266" r:id="rId8"/>
    <p:sldId id="264"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1E38F-C4A9-417A-AFFA-D366200F1C0D}" v="251" dt="2023-05-12T07:54:06.075"/>
    <p1510:client id="{DF66EDED-8A2F-4077-A428-DB65764F7B3F}" v="271" dt="2023-05-12T08:17:34.0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1AFB0D-9762-418A-83A3-3F4451278EB5}"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IN"/>
        </a:p>
      </dgm:t>
    </dgm:pt>
    <dgm:pt modelId="{A72007E5-CA47-42BF-B773-D8E83145E71B}" type="pres">
      <dgm:prSet presAssocID="{B81AFB0D-9762-418A-83A3-3F4451278EB5}" presName="cycle" presStyleCnt="0">
        <dgm:presLayoutVars>
          <dgm:dir/>
          <dgm:resizeHandles val="exact"/>
        </dgm:presLayoutVars>
      </dgm:prSet>
      <dgm:spPr/>
    </dgm:pt>
  </dgm:ptLst>
  <dgm:cxnLst>
    <dgm:cxn modelId="{E5D77883-7FB2-4D09-B153-87F4059676F3}" type="presOf" srcId="{B81AFB0D-9762-418A-83A3-3F4451278EB5}" destId="{A72007E5-CA47-42BF-B773-D8E83145E71B}"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5:02:47.566"/>
    </inkml:context>
    <inkml:brush xml:id="br0">
      <inkml:brushProperty name="width" value="0.05" units="cm"/>
      <inkml:brushProperty name="height" value="0.05" units="cm"/>
      <inkml:brushProperty name="color" value="#E71224"/>
    </inkml:brush>
  </inkml:definitions>
  <inkml:trace contextRef="#ctx0" brushRef="#br0">0 27 24575,'0'-5'0,"0"-5"0,0-1-8191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5-04T06:26:32.7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25400 1693 0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5-04T06:25:14.7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265 17374 0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5-04T06:25:10.9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106 17498 0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5-04T06:33:07.6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16775 6791 0,'17'0'94,"18"-18"-79,-17 18 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5-04T06:33:08.3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33849 6068 0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43119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392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8991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16641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694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1908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1205885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8794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3412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96401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8635001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43756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5721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94460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3678491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82509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5/12/2023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8478457"/>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7"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E85FC-2A91-A015-94CC-2ECFD570BCD5}"/>
              </a:ext>
            </a:extLst>
          </p:cNvPr>
          <p:cNvSpPr>
            <a:spLocks noGrp="1"/>
          </p:cNvSpPr>
          <p:nvPr>
            <p:ph type="ctrTitle"/>
          </p:nvPr>
        </p:nvSpPr>
        <p:spPr>
          <a:xfrm>
            <a:off x="1720291" y="1166731"/>
            <a:ext cx="7766936" cy="1646302"/>
          </a:xfrm>
        </p:spPr>
        <p:txBody>
          <a:bodyPr/>
          <a:lstStyle/>
          <a:p>
            <a:r>
              <a:rPr lang="en-US" dirty="0"/>
              <a:t>Content Detection </a:t>
            </a:r>
            <a:endParaRPr lang="en-IN" dirty="0"/>
          </a:p>
        </p:txBody>
      </p:sp>
      <p:sp>
        <p:nvSpPr>
          <p:cNvPr id="3" name="Subtitle 2">
            <a:extLst>
              <a:ext uri="{FF2B5EF4-FFF2-40B4-BE49-F238E27FC236}">
                <a16:creationId xmlns:a16="http://schemas.microsoft.com/office/drawing/2014/main" id="{28F4AE21-8CD6-A473-7600-148E92A39AFF}"/>
              </a:ext>
            </a:extLst>
          </p:cNvPr>
          <p:cNvSpPr>
            <a:spLocks noGrp="1"/>
          </p:cNvSpPr>
          <p:nvPr>
            <p:ph type="subTitle" idx="1"/>
          </p:nvPr>
        </p:nvSpPr>
        <p:spPr>
          <a:xfrm>
            <a:off x="513184" y="2819192"/>
            <a:ext cx="9466284" cy="3206046"/>
          </a:xfrm>
        </p:spPr>
        <p:txBody>
          <a:bodyPr/>
          <a:lstStyle/>
          <a:p>
            <a:r>
              <a:rPr lang="en-US" sz="2800" dirty="0">
                <a:solidFill>
                  <a:schemeClr val="accent1">
                    <a:lumMod val="75000"/>
                  </a:schemeClr>
                </a:solidFill>
              </a:rPr>
              <a:t>Using Apache TIKA</a:t>
            </a:r>
          </a:p>
          <a:p>
            <a:endParaRPr lang="en-US" dirty="0">
              <a:solidFill>
                <a:srgbClr val="00B050"/>
              </a:solidFill>
            </a:endParaRPr>
          </a:p>
          <a:p>
            <a:endParaRPr lang="en-US" dirty="0">
              <a:solidFill>
                <a:srgbClr val="00B050"/>
              </a:solidFill>
            </a:endParaRPr>
          </a:p>
          <a:p>
            <a:pPr algn="l"/>
            <a:r>
              <a:rPr lang="en-IN" dirty="0">
                <a:solidFill>
                  <a:srgbClr val="00B050"/>
                </a:solidFill>
                <a:latin typeface="Lucida Calligraphy" panose="03010101010101010101" pitchFamily="66" charset="0"/>
              </a:rPr>
              <a:t>Name                          :-     Sant Kumar</a:t>
            </a:r>
          </a:p>
          <a:p>
            <a:pPr algn="l"/>
            <a:r>
              <a:rPr lang="en-IN" dirty="0">
                <a:solidFill>
                  <a:srgbClr val="00B050"/>
                </a:solidFill>
                <a:latin typeface="Lucida Calligraphy" panose="03010101010101010101" pitchFamily="66" charset="0"/>
              </a:rPr>
              <a:t>Program                     :-     MCA</a:t>
            </a:r>
          </a:p>
          <a:p>
            <a:pPr algn="l"/>
            <a:r>
              <a:rPr lang="en-IN" dirty="0">
                <a:solidFill>
                  <a:srgbClr val="00B050"/>
                </a:solidFill>
                <a:latin typeface="Lucida Calligraphy" panose="03010101010101010101" pitchFamily="66" charset="0"/>
              </a:rPr>
              <a:t>Enrolment No.           :-     210160307012</a:t>
            </a:r>
          </a:p>
          <a:p>
            <a:pPr algn="l"/>
            <a:endParaRPr lang="en-IN" dirty="0">
              <a:solidFill>
                <a:srgbClr val="00B050"/>
              </a:solidFill>
            </a:endParaRP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EFDF7979-8126-7FF3-0601-67B6D34AA268}"/>
                  </a:ext>
                </a:extLst>
              </p14:cNvPr>
              <p14:cNvContentPartPr/>
              <p14:nvPr/>
            </p14:nvContentPartPr>
            <p14:xfrm>
              <a:off x="1521029" y="842665"/>
              <a:ext cx="360" cy="9720"/>
            </p14:xfrm>
          </p:contentPart>
        </mc:Choice>
        <mc:Fallback xmlns="">
          <p:pic>
            <p:nvPicPr>
              <p:cNvPr id="15" name="Ink 14">
                <a:extLst>
                  <a:ext uri="{FF2B5EF4-FFF2-40B4-BE49-F238E27FC236}">
                    <a16:creationId xmlns:a16="http://schemas.microsoft.com/office/drawing/2014/main" id="{EFDF7979-8126-7FF3-0601-67B6D34AA268}"/>
                  </a:ext>
                </a:extLst>
              </p:cNvPr>
              <p:cNvPicPr/>
              <p:nvPr/>
            </p:nvPicPr>
            <p:blipFill>
              <a:blip r:embed="rId3"/>
              <a:stretch>
                <a:fillRect/>
              </a:stretch>
            </p:blipFill>
            <p:spPr>
              <a:xfrm>
                <a:off x="1512029" y="834025"/>
                <a:ext cx="18000" cy="27360"/>
              </a:xfrm>
              <a:prstGeom prst="rect">
                <a:avLst/>
              </a:prstGeom>
            </p:spPr>
          </p:pic>
        </mc:Fallback>
      </mc:AlternateContent>
      <p:pic>
        <p:nvPicPr>
          <p:cNvPr id="38" name="Picture 37">
            <a:extLst>
              <a:ext uri="{FF2B5EF4-FFF2-40B4-BE49-F238E27FC236}">
                <a16:creationId xmlns:a16="http://schemas.microsoft.com/office/drawing/2014/main" id="{0F873C5A-97C9-45A1-0531-AEC3FFE035D0}"/>
              </a:ext>
            </a:extLst>
          </p:cNvPr>
          <p:cNvPicPr>
            <a:picLocks noChangeAspect="1"/>
          </p:cNvPicPr>
          <p:nvPr/>
        </p:nvPicPr>
        <p:blipFill>
          <a:blip r:embed="rId4"/>
          <a:stretch>
            <a:fillRect/>
          </a:stretch>
        </p:blipFill>
        <p:spPr>
          <a:xfrm>
            <a:off x="808548" y="511575"/>
            <a:ext cx="2729782" cy="1094488"/>
          </a:xfrm>
          <a:prstGeom prst="rect">
            <a:avLst/>
          </a:prstGeom>
        </p:spPr>
      </p:pic>
      <mc:AlternateContent xmlns:mc="http://schemas.openxmlformats.org/markup-compatibility/2006" xmlns:p14="http://schemas.microsoft.com/office/powerpoint/2010/main">
        <mc:Choice Requires="p14">
          <p:contentPart p14:bwMode="auto" r:id="rId5">
            <p14:nvContentPartPr>
              <p14:cNvPr id="39" name="Ink 38">
                <a:extLst>
                  <a:ext uri="{FF2B5EF4-FFF2-40B4-BE49-F238E27FC236}">
                    <a16:creationId xmlns:a16="http://schemas.microsoft.com/office/drawing/2014/main" id="{17CB5793-2916-8039-0F82-7E0D42EEEF41}"/>
                  </a:ext>
                </a:extLst>
              </p14:cNvPr>
              <p14:cNvContentPartPr/>
              <p14:nvPr/>
            </p14:nvContentPartPr>
            <p14:xfrm>
              <a:off x="9144000" y="609480"/>
              <a:ext cx="360" cy="360"/>
            </p14:xfrm>
          </p:contentPart>
        </mc:Choice>
        <mc:Fallback xmlns="">
          <p:pic>
            <p:nvPicPr>
              <p:cNvPr id="39" name="Ink 38">
                <a:extLst>
                  <a:ext uri="{FF2B5EF4-FFF2-40B4-BE49-F238E27FC236}">
                    <a16:creationId xmlns:a16="http://schemas.microsoft.com/office/drawing/2014/main" id="{17CB5793-2916-8039-0F82-7E0D42EEEF41}"/>
                  </a:ext>
                </a:extLst>
              </p:cNvPr>
              <p:cNvPicPr/>
              <p:nvPr/>
            </p:nvPicPr>
            <p:blipFill>
              <a:blip r:embed="rId6"/>
              <a:stretch>
                <a:fillRect/>
              </a:stretch>
            </p:blipFill>
            <p:spPr>
              <a:xfrm>
                <a:off x="9128160" y="546120"/>
                <a:ext cx="31680" cy="127080"/>
              </a:xfrm>
              <a:prstGeom prst="rect">
                <a:avLst/>
              </a:prstGeom>
            </p:spPr>
          </p:pic>
        </mc:Fallback>
      </mc:AlternateContent>
      <p:pic>
        <p:nvPicPr>
          <p:cNvPr id="41" name="Picture 40">
            <a:extLst>
              <a:ext uri="{FF2B5EF4-FFF2-40B4-BE49-F238E27FC236}">
                <a16:creationId xmlns:a16="http://schemas.microsoft.com/office/drawing/2014/main" id="{E1E8DC0C-7FD7-3D8E-6B59-719AAFD99D92}"/>
              </a:ext>
            </a:extLst>
          </p:cNvPr>
          <p:cNvPicPr>
            <a:picLocks noChangeAspect="1"/>
          </p:cNvPicPr>
          <p:nvPr/>
        </p:nvPicPr>
        <p:blipFill>
          <a:blip r:embed="rId7"/>
          <a:stretch>
            <a:fillRect/>
          </a:stretch>
        </p:blipFill>
        <p:spPr>
          <a:xfrm>
            <a:off x="8096110" y="5149149"/>
            <a:ext cx="772556" cy="772556"/>
          </a:xfrm>
          <a:prstGeom prst="rect">
            <a:avLst/>
          </a:prstGeom>
        </p:spPr>
      </p:pic>
      <p:sp>
        <p:nvSpPr>
          <p:cNvPr id="43" name="TextBox 42">
            <a:extLst>
              <a:ext uri="{FF2B5EF4-FFF2-40B4-BE49-F238E27FC236}">
                <a16:creationId xmlns:a16="http://schemas.microsoft.com/office/drawing/2014/main" id="{11EC7318-491E-6DDE-6247-C0FE3FC6AE10}"/>
              </a:ext>
            </a:extLst>
          </p:cNvPr>
          <p:cNvSpPr txBox="1"/>
          <p:nvPr/>
        </p:nvSpPr>
        <p:spPr>
          <a:xfrm>
            <a:off x="7513958" y="5902127"/>
            <a:ext cx="2191397" cy="246221"/>
          </a:xfrm>
          <a:prstGeom prst="rect">
            <a:avLst/>
          </a:prstGeom>
          <a:noFill/>
        </p:spPr>
        <p:txBody>
          <a:bodyPr wrap="square">
            <a:spAutoFit/>
          </a:bodyPr>
          <a:lstStyle/>
          <a:p>
            <a:r>
              <a:rPr lang="en-IN" sz="1000" dirty="0">
                <a:latin typeface="Bookman Old Style" panose="02050604050505020204" pitchFamily="18" charset="0"/>
              </a:rPr>
              <a:t>Data Resolve Technologies</a:t>
            </a:r>
          </a:p>
        </p:txBody>
      </p:sp>
    </p:spTree>
    <p:extLst>
      <p:ext uri="{BB962C8B-B14F-4D97-AF65-F5344CB8AC3E}">
        <p14:creationId xmlns:p14="http://schemas.microsoft.com/office/powerpoint/2010/main" val="31102919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0E4D0-AEA9-C809-76C1-3E0076D69F7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Technologies Used</a:t>
            </a:r>
          </a:p>
        </p:txBody>
      </p:sp>
      <p:sp>
        <p:nvSpPr>
          <p:cNvPr id="3" name="Content Placeholder 2">
            <a:extLst>
              <a:ext uri="{FF2B5EF4-FFF2-40B4-BE49-F238E27FC236}">
                <a16:creationId xmlns:a16="http://schemas.microsoft.com/office/drawing/2014/main" id="{66C21E1C-4CFC-F9A7-7A40-7E98EA88F49D}"/>
              </a:ext>
            </a:extLst>
          </p:cNvPr>
          <p:cNvSpPr>
            <a:spLocks noGrp="1"/>
          </p:cNvSpPr>
          <p:nvPr>
            <p:ph idx="1"/>
          </p:nvPr>
        </p:nvSpPr>
        <p:spPr>
          <a:xfrm>
            <a:off x="677334" y="1408922"/>
            <a:ext cx="8596668" cy="5187821"/>
          </a:xfrm>
        </p:spPr>
        <p:txBody>
          <a:bodyPr>
            <a:normAutofit/>
          </a:bodyPr>
          <a:lstStyle/>
          <a:p>
            <a:pPr>
              <a:buSzPct val="92000"/>
              <a:buFont typeface="Wingdings" panose="05000000000000000000" pitchFamily="2" charset="2"/>
              <a:buChar char="Ø"/>
            </a:pPr>
            <a:r>
              <a:rPr lang="en-IN" sz="1700" dirty="0">
                <a:latin typeface="Times New Roman" panose="02020603050405020304" pitchFamily="18" charset="0"/>
                <a:cs typeface="Times New Roman" panose="02020603050405020304" pitchFamily="18" charset="0"/>
              </a:rPr>
              <a:t>HTML</a:t>
            </a:r>
          </a:p>
          <a:p>
            <a:pPr>
              <a:buFont typeface="Wingdings" panose="05000000000000000000" pitchFamily="2" charset="2"/>
              <a:buChar char="Ø"/>
            </a:pPr>
            <a:r>
              <a:rPr lang="en-IN" sz="1700" dirty="0">
                <a:latin typeface="Times New Roman" panose="02020603050405020304" pitchFamily="18" charset="0"/>
                <a:cs typeface="Times New Roman" panose="02020603050405020304" pitchFamily="18" charset="0"/>
              </a:rPr>
              <a:t>CSS</a:t>
            </a:r>
          </a:p>
          <a:p>
            <a:pPr>
              <a:buFont typeface="Wingdings" panose="05000000000000000000" pitchFamily="2" charset="2"/>
              <a:buChar char="Ø"/>
            </a:pPr>
            <a:r>
              <a:rPr lang="en-IN" sz="1700" dirty="0">
                <a:latin typeface="Times New Roman" panose="02020603050405020304" pitchFamily="18" charset="0"/>
                <a:cs typeface="Times New Roman" panose="02020603050405020304" pitchFamily="18" charset="0"/>
              </a:rPr>
              <a:t>Bootstrap</a:t>
            </a:r>
          </a:p>
          <a:p>
            <a:pPr>
              <a:buFont typeface="Wingdings" panose="05000000000000000000" pitchFamily="2" charset="2"/>
              <a:buChar char="Ø"/>
            </a:pPr>
            <a:r>
              <a:rPr lang="en-IN" sz="1700" dirty="0">
                <a:latin typeface="Times New Roman" panose="02020603050405020304" pitchFamily="18" charset="0"/>
                <a:cs typeface="Times New Roman" panose="02020603050405020304" pitchFamily="18" charset="0"/>
              </a:rPr>
              <a:t>Spring Boot</a:t>
            </a:r>
          </a:p>
          <a:p>
            <a:pPr>
              <a:buFont typeface="Wingdings" panose="05000000000000000000" pitchFamily="2" charset="2"/>
              <a:buChar char="Ø"/>
            </a:pPr>
            <a:r>
              <a:rPr lang="en-IN" sz="1700" dirty="0">
                <a:latin typeface="Times New Roman" panose="02020603050405020304" pitchFamily="18" charset="0"/>
                <a:cs typeface="Times New Roman" panose="02020603050405020304" pitchFamily="18" charset="0"/>
              </a:rPr>
              <a:t>Angular</a:t>
            </a:r>
          </a:p>
          <a:p>
            <a:pPr>
              <a:buFont typeface="Wingdings" panose="05000000000000000000" pitchFamily="2" charset="2"/>
              <a:buChar char="Ø"/>
            </a:pPr>
            <a:r>
              <a:rPr lang="en-IN" sz="1700" dirty="0">
                <a:latin typeface="Times New Roman" panose="02020603050405020304" pitchFamily="18" charset="0"/>
                <a:cs typeface="Times New Roman" panose="02020603050405020304" pitchFamily="18" charset="0"/>
              </a:rPr>
              <a:t>Spring Data JPA</a:t>
            </a:r>
          </a:p>
          <a:p>
            <a:pPr>
              <a:buFont typeface="Wingdings" panose="05000000000000000000" pitchFamily="2" charset="2"/>
              <a:buChar char="Ø"/>
            </a:pPr>
            <a:r>
              <a:rPr lang="en-IN" sz="1700" dirty="0">
                <a:latin typeface="Times New Roman" panose="02020603050405020304" pitchFamily="18" charset="0"/>
                <a:cs typeface="Times New Roman" panose="02020603050405020304" pitchFamily="18" charset="0"/>
              </a:rPr>
              <a:t>Spring Security</a:t>
            </a:r>
          </a:p>
          <a:p>
            <a:pPr>
              <a:buFont typeface="Wingdings" panose="05000000000000000000" pitchFamily="2" charset="2"/>
              <a:buChar char="Ø"/>
            </a:pPr>
            <a:r>
              <a:rPr lang="en-IN" sz="1700" dirty="0">
                <a:latin typeface="Times New Roman" panose="02020603050405020304" pitchFamily="18" charset="0"/>
                <a:cs typeface="Times New Roman" panose="02020603050405020304" pitchFamily="18" charset="0"/>
              </a:rPr>
              <a:t>JSON Web Token</a:t>
            </a:r>
          </a:p>
          <a:p>
            <a:pPr>
              <a:buFont typeface="Wingdings" panose="05000000000000000000" pitchFamily="2" charset="2"/>
              <a:buChar char="Ø"/>
            </a:pPr>
            <a:r>
              <a:rPr lang="en-IN" sz="1700" dirty="0">
                <a:latin typeface="Times New Roman" panose="02020603050405020304" pitchFamily="18" charset="0"/>
                <a:cs typeface="Times New Roman" panose="02020603050405020304" pitchFamily="18" charset="0"/>
              </a:rPr>
              <a:t>Angular Material</a:t>
            </a:r>
          </a:p>
          <a:p>
            <a:pPr>
              <a:buFont typeface="Wingdings" panose="05000000000000000000" pitchFamily="2" charset="2"/>
              <a:buChar char="Ø"/>
            </a:pPr>
            <a:r>
              <a:rPr lang="en-IN" sz="1700" dirty="0">
                <a:latin typeface="Times New Roman" panose="02020603050405020304" pitchFamily="18" charset="0"/>
                <a:cs typeface="Times New Roman" panose="02020603050405020304" pitchFamily="18" charset="0"/>
              </a:rPr>
              <a:t>Apache Tika</a:t>
            </a:r>
          </a:p>
          <a:p>
            <a:pPr>
              <a:buFont typeface="Wingdings" panose="05000000000000000000" pitchFamily="2" charset="2"/>
              <a:buChar char="Ø"/>
            </a:pPr>
            <a:r>
              <a:rPr lang="en-IN" sz="1700" dirty="0">
                <a:latin typeface="Times New Roman" panose="02020603050405020304" pitchFamily="18" charset="0"/>
                <a:cs typeface="Times New Roman" panose="02020603050405020304" pitchFamily="18" charset="0"/>
              </a:rPr>
              <a:t>JSON</a:t>
            </a:r>
          </a:p>
          <a:p>
            <a:pPr>
              <a:buFont typeface="Wingdings" panose="05000000000000000000" pitchFamily="2" charset="2"/>
              <a:buChar char="Ø"/>
            </a:pPr>
            <a:r>
              <a:rPr lang="en-IN" sz="1700" dirty="0">
                <a:latin typeface="Times New Roman" panose="02020603050405020304" pitchFamily="18" charset="0"/>
                <a:cs typeface="Times New Roman" panose="02020603050405020304" pitchFamily="18" charset="0"/>
              </a:rPr>
              <a:t>Server: Tomcat Server</a:t>
            </a:r>
          </a:p>
          <a:p>
            <a:pPr>
              <a:buFont typeface="Wingdings" panose="05000000000000000000" pitchFamily="2" charset="2"/>
              <a:buChar char="Ø"/>
            </a:pPr>
            <a:r>
              <a:rPr lang="en-IN" sz="1700" dirty="0">
                <a:latin typeface="Times New Roman" panose="02020603050405020304" pitchFamily="18" charset="0"/>
                <a:cs typeface="Times New Roman" panose="02020603050405020304" pitchFamily="18" charset="0"/>
              </a:rPr>
              <a:t>Database: PostgreSQL </a:t>
            </a:r>
          </a:p>
          <a:p>
            <a:endParaRPr lang="en-IN" dirty="0"/>
          </a:p>
        </p:txBody>
      </p:sp>
    </p:spTree>
    <p:extLst>
      <p:ext uri="{BB962C8B-B14F-4D97-AF65-F5344CB8AC3E}">
        <p14:creationId xmlns:p14="http://schemas.microsoft.com/office/powerpoint/2010/main" val="24779686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C66770-1588-F6CC-E079-5D17B3453121}"/>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sz="3600" b="1" dirty="0">
                <a:solidFill>
                  <a:srgbClr val="92D050"/>
                </a:solidFill>
                <a:latin typeface="Times New Roman" panose="02020603050405020304" pitchFamily="18" charset="0"/>
                <a:cs typeface="Times New Roman" panose="02020603050405020304" pitchFamily="18" charset="0"/>
              </a:rPr>
              <a:t>Thank You</a:t>
            </a:r>
            <a:endParaRPr lang="en-IN" sz="3600" b="1" dirty="0">
              <a:solidFill>
                <a:srgbClr val="92D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9269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6907-A7E7-F512-913C-2AA0E448671B}"/>
              </a:ext>
            </a:extLst>
          </p:cNvPr>
          <p:cNvSpPr>
            <a:spLocks noGrp="1"/>
          </p:cNvSpPr>
          <p:nvPr>
            <p:ph type="title"/>
          </p:nvPr>
        </p:nvSpPr>
        <p:spPr/>
        <p:txBody>
          <a:bodyPr/>
          <a:lstStyle/>
          <a:p>
            <a:pPr algn="ctr"/>
            <a:r>
              <a:rPr lang="en-US" dirty="0"/>
              <a:t>Abstract </a:t>
            </a:r>
            <a:endParaRPr lang="en-IN" dirty="0"/>
          </a:p>
        </p:txBody>
      </p:sp>
      <p:sp>
        <p:nvSpPr>
          <p:cNvPr id="3" name="Content Placeholder 2">
            <a:extLst>
              <a:ext uri="{FF2B5EF4-FFF2-40B4-BE49-F238E27FC236}">
                <a16:creationId xmlns:a16="http://schemas.microsoft.com/office/drawing/2014/main" id="{F8A31841-88DB-7F89-F80D-C3002A7E46CE}"/>
              </a:ext>
            </a:extLst>
          </p:cNvPr>
          <p:cNvSpPr>
            <a:spLocks noGrp="1"/>
          </p:cNvSpPr>
          <p:nvPr>
            <p:ph idx="1"/>
          </p:nvPr>
        </p:nvSpPr>
        <p:spPr>
          <a:xfrm>
            <a:off x="732993" y="1763023"/>
            <a:ext cx="8596668" cy="3880773"/>
          </a:xfrm>
        </p:spPr>
        <p:txBody>
          <a:bodyPr vert="horz" lIns="91440" tIns="45720" rIns="91440" bIns="45720" rtlCol="0" anchor="t">
            <a:normAutofit/>
          </a:bodyPr>
          <a:lstStyle/>
          <a:p>
            <a:pPr algn="just"/>
            <a:r>
              <a:rPr lang="en-US" dirty="0">
                <a:latin typeface="Times New Roman" panose="02020603050405020304" pitchFamily="18" charset="0"/>
                <a:ea typeface="+mn-lt"/>
                <a:cs typeface="Times New Roman" panose="02020603050405020304" pitchFamily="18" charset="0"/>
              </a:rPr>
              <a:t>Content detection involves using the Apache Tika framework to extract metadata and content from a variety of file formats including text documents, TXT, PDF, and HTML,etc. The framework is designed to automatically detect the language of the given document,It can also detect the type of the data the document is in and the specific Multipurpose Internet Mail Extensions (MIME) using the MIME Detection Mechanism. It is capable of extracting the text and metadata of the given document(s).</a:t>
            </a:r>
            <a:endParaRPr lang="en-US" dirty="0">
              <a:latin typeface="Times New Roman" panose="02020603050405020304" pitchFamily="18" charset="0"/>
              <a:cs typeface="Times New Roman" panose="02020603050405020304" pitchFamily="18" charset="0"/>
            </a:endParaRP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17037634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A6736-8AF3-0261-3660-1D8D7B545DC3}"/>
              </a:ext>
            </a:extLst>
          </p:cNvPr>
          <p:cNvSpPr>
            <a:spLocks noGrp="1"/>
          </p:cNvSpPr>
          <p:nvPr>
            <p:ph type="title"/>
          </p:nvPr>
        </p:nvSpPr>
        <p:spPr/>
        <p:txBody>
          <a:bodyPr/>
          <a:lstStyle/>
          <a:p>
            <a:r>
              <a:rPr lang="en-US" dirty="0"/>
              <a:t> </a:t>
            </a:r>
            <a:r>
              <a:rPr lang="en-US" sz="3200" dirty="0"/>
              <a:t>DFD for content detection using Apache Tika</a:t>
            </a:r>
            <a:endParaRPr lang="en-IN" sz="3200" dirty="0"/>
          </a:p>
        </p:txBody>
      </p:sp>
      <p:sp>
        <p:nvSpPr>
          <p:cNvPr id="3" name="Content Placeholder 2">
            <a:extLst>
              <a:ext uri="{FF2B5EF4-FFF2-40B4-BE49-F238E27FC236}">
                <a16:creationId xmlns:a16="http://schemas.microsoft.com/office/drawing/2014/main" id="{4CDC4134-2DDE-08C7-5D41-7D0F4B981AD2}"/>
              </a:ext>
            </a:extLst>
          </p:cNvPr>
          <p:cNvSpPr>
            <a:spLocks noGrp="1"/>
          </p:cNvSpPr>
          <p:nvPr>
            <p:ph idx="1"/>
          </p:nvPr>
        </p:nvSpPr>
        <p:spPr>
          <a:xfrm>
            <a:off x="612019" y="1768703"/>
            <a:ext cx="8596668" cy="3880773"/>
          </a:xfrm>
        </p:spPr>
        <p:txBody>
          <a:bodyPr>
            <a:noAutofit/>
          </a:bodyPr>
          <a:lstStyle/>
          <a:p>
            <a:pPr algn="just"/>
            <a:r>
              <a:rPr lang="en-US" sz="1600" dirty="0">
                <a:latin typeface="Times New Roman" panose="02020603050405020304" pitchFamily="18" charset="0"/>
                <a:cs typeface="Times New Roman" panose="02020603050405020304" pitchFamily="18" charset="0"/>
              </a:rPr>
              <a:t>Input: The input to the system is a file that contains content to be analyzed and detected. This file can be in various formats, such as PDF, Word, HTML, or Txt.</a:t>
            </a:r>
          </a:p>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Apache Tika Parser: The file is processed by the Apache Tika parser, which extracts the content from the file and converts it to a plain text format.</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Text Analysis Module: The plain text content is then passed to the text analysis module, which analyzes the content using various algorithms and techniques to detect specific patterns or characteristics that are indicative of the content in question.</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2880034-BDA7-74CF-DB3D-CAF7D6159959}"/>
                  </a:ext>
                </a:extLst>
              </p14:cNvPr>
              <p14:cNvContentPartPr/>
              <p14:nvPr/>
            </p14:nvContentPartPr>
            <p14:xfrm>
              <a:off x="95400" y="6254640"/>
              <a:ext cx="360" cy="360"/>
            </p14:xfrm>
          </p:contentPart>
        </mc:Choice>
        <mc:Fallback xmlns="">
          <p:pic>
            <p:nvPicPr>
              <p:cNvPr id="4" name="Ink 3">
                <a:extLst>
                  <a:ext uri="{FF2B5EF4-FFF2-40B4-BE49-F238E27FC236}">
                    <a16:creationId xmlns:a16="http://schemas.microsoft.com/office/drawing/2014/main" id="{72880034-BDA7-74CF-DB3D-CAF7D6159959}"/>
                  </a:ext>
                </a:extLst>
              </p:cNvPr>
              <p:cNvPicPr/>
              <p:nvPr/>
            </p:nvPicPr>
            <p:blipFill>
              <a:blip r:embed="rId3"/>
              <a:stretch>
                <a:fillRect/>
              </a:stretch>
            </p:blipFill>
            <p:spPr>
              <a:xfrm>
                <a:off x="79560" y="6191280"/>
                <a:ext cx="31680" cy="127080"/>
              </a:xfrm>
              <a:prstGeom prst="rect">
                <a:avLst/>
              </a:prstGeom>
            </p:spPr>
          </p:pic>
        </mc:Fallback>
      </mc:AlternateContent>
    </p:spTree>
    <p:extLst>
      <p:ext uri="{BB962C8B-B14F-4D97-AF65-F5344CB8AC3E}">
        <p14:creationId xmlns:p14="http://schemas.microsoft.com/office/powerpoint/2010/main" val="3888575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790385-C316-9E3B-F44B-735008F88E5E}"/>
              </a:ext>
            </a:extLst>
          </p:cNvPr>
          <p:cNvSpPr>
            <a:spLocks noGrp="1"/>
          </p:cNvSpPr>
          <p:nvPr>
            <p:ph idx="1"/>
          </p:nvPr>
        </p:nvSpPr>
        <p:spPr>
          <a:xfrm>
            <a:off x="733317" y="1358156"/>
            <a:ext cx="8596668" cy="3880773"/>
          </a:xfrm>
        </p:spPr>
        <p:txBody>
          <a:bodyPr vert="horz" lIns="91440" tIns="45720" rIns="91440" bIns="45720" rtlCol="0" anchor="t">
            <a:normAutofit/>
          </a:bodyPr>
          <a:lstStyle/>
          <a:p>
            <a:endParaRPr lang="en-US" dirty="0"/>
          </a:p>
          <a:p>
            <a:pPr algn="just"/>
            <a:r>
              <a:rPr lang="en-US" sz="1600" dirty="0">
                <a:latin typeface="Times New Roman"/>
                <a:cs typeface="Times New Roman"/>
              </a:rPr>
              <a:t>Content Detection Module: Based on the results of the text analysis, the content detection module identifies whether the content contains certain types of content, such as explicit or offensive material, copyrighted material, or specific types of objects or activities which is categorized as the sensitive content or violated content.</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a:cs typeface="Times New Roman"/>
              </a:rPr>
              <a:t>Output: The output of the system is a report that indicates the detailed information of the violated or sensitive content.</a:t>
            </a: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a:cs typeface="Times New Roman"/>
              </a:rPr>
              <a:t>User Interface: The user interface allows the user to upload files to be scanned/analyze and configure the rule to feed the algorithms on case to case basis as per our custom requirements in order to analyses the data for sensitive content.</a:t>
            </a:r>
          </a:p>
          <a:p>
            <a:endParaRPr lang="en-IN"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9D17B29-DE29-C742-1319-DB397AAA310B}"/>
                  </a:ext>
                </a:extLst>
              </p14:cNvPr>
              <p14:cNvContentPartPr/>
              <p14:nvPr/>
            </p14:nvContentPartPr>
            <p14:xfrm>
              <a:off x="38160" y="6299280"/>
              <a:ext cx="360" cy="360"/>
            </p14:xfrm>
          </p:contentPart>
        </mc:Choice>
        <mc:Fallback>
          <p:pic>
            <p:nvPicPr>
              <p:cNvPr id="2" name="Ink 1">
                <a:extLst>
                  <a:ext uri="{FF2B5EF4-FFF2-40B4-BE49-F238E27FC236}">
                    <a16:creationId xmlns:a16="http://schemas.microsoft.com/office/drawing/2014/main" id="{79D17B29-DE29-C742-1319-DB397AAA310B}"/>
                  </a:ext>
                </a:extLst>
              </p:cNvPr>
              <p:cNvPicPr/>
              <p:nvPr/>
            </p:nvPicPr>
            <p:blipFill>
              <a:blip r:embed="rId3"/>
              <a:stretch>
                <a:fillRect/>
              </a:stretch>
            </p:blipFill>
            <p:spPr>
              <a:xfrm>
                <a:off x="22320" y="6235920"/>
                <a:ext cx="31680" cy="127080"/>
              </a:xfrm>
              <a:prstGeom prst="rect">
                <a:avLst/>
              </a:prstGeom>
            </p:spPr>
          </p:pic>
        </mc:Fallback>
      </mc:AlternateContent>
    </p:spTree>
    <p:extLst>
      <p:ext uri="{BB962C8B-B14F-4D97-AF65-F5344CB8AC3E}">
        <p14:creationId xmlns:p14="http://schemas.microsoft.com/office/powerpoint/2010/main" val="15734173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25865-35E0-8C94-7C72-96BEF6BE8100}"/>
              </a:ext>
            </a:extLst>
          </p:cNvPr>
          <p:cNvSpPr>
            <a:spLocks noGrp="1"/>
          </p:cNvSpPr>
          <p:nvPr>
            <p:ph type="title"/>
          </p:nvPr>
        </p:nvSpPr>
        <p:spPr/>
        <p:txBody>
          <a:bodyPr/>
          <a:lstStyle/>
          <a:p>
            <a:pPr algn="ctr"/>
            <a:r>
              <a:rPr lang="en-US" dirty="0"/>
              <a:t>Content Scanning  </a:t>
            </a:r>
            <a:endParaRPr lang="en-IN"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CB5CCE7E-DC92-D6DB-2A6E-948F61C8371F}"/>
                  </a:ext>
                </a:extLst>
              </p14:cNvPr>
              <p14:cNvContentPartPr/>
              <p14:nvPr/>
            </p14:nvContentPartPr>
            <p14:xfrm>
              <a:off x="6039000" y="2438280"/>
              <a:ext cx="25560" cy="6840"/>
            </p14:xfrm>
          </p:contentPart>
        </mc:Choice>
        <mc:Fallback xmlns="">
          <p:pic>
            <p:nvPicPr>
              <p:cNvPr id="3" name="Ink 2">
                <a:extLst>
                  <a:ext uri="{FF2B5EF4-FFF2-40B4-BE49-F238E27FC236}">
                    <a16:creationId xmlns:a16="http://schemas.microsoft.com/office/drawing/2014/main" id="{CB5CCE7E-DC92-D6DB-2A6E-948F61C8371F}"/>
                  </a:ext>
                </a:extLst>
              </p:cNvPr>
              <p:cNvPicPr/>
              <p:nvPr/>
            </p:nvPicPr>
            <p:blipFill>
              <a:blip r:embed="rId4"/>
              <a:stretch>
                <a:fillRect/>
              </a:stretch>
            </p:blipFill>
            <p:spPr>
              <a:xfrm>
                <a:off x="6023160" y="2374920"/>
                <a:ext cx="5688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8F619AD1-5723-B74D-8D3B-1556505C2B7D}"/>
                  </a:ext>
                </a:extLst>
              </p14:cNvPr>
              <p14:cNvContentPartPr/>
              <p14:nvPr/>
            </p14:nvContentPartPr>
            <p14:xfrm>
              <a:off x="12185640" y="2184480"/>
              <a:ext cx="360" cy="360"/>
            </p14:xfrm>
          </p:contentPart>
        </mc:Choice>
        <mc:Fallback xmlns="">
          <p:pic>
            <p:nvPicPr>
              <p:cNvPr id="4" name="Ink 3">
                <a:extLst>
                  <a:ext uri="{FF2B5EF4-FFF2-40B4-BE49-F238E27FC236}">
                    <a16:creationId xmlns:a16="http://schemas.microsoft.com/office/drawing/2014/main" id="{8F619AD1-5723-B74D-8D3B-1556505C2B7D}"/>
                  </a:ext>
                </a:extLst>
              </p:cNvPr>
              <p:cNvPicPr/>
              <p:nvPr/>
            </p:nvPicPr>
            <p:blipFill>
              <a:blip r:embed="rId6"/>
              <a:stretch>
                <a:fillRect/>
              </a:stretch>
            </p:blipFill>
            <p:spPr>
              <a:xfrm>
                <a:off x="12169800" y="2121120"/>
                <a:ext cx="31680" cy="127080"/>
              </a:xfrm>
              <a:prstGeom prst="rect">
                <a:avLst/>
              </a:prstGeom>
            </p:spPr>
          </p:pic>
        </mc:Fallback>
      </mc:AlternateContent>
      <p:pic>
        <p:nvPicPr>
          <p:cNvPr id="8" name="Picture 7">
            <a:extLst>
              <a:ext uri="{FF2B5EF4-FFF2-40B4-BE49-F238E27FC236}">
                <a16:creationId xmlns:a16="http://schemas.microsoft.com/office/drawing/2014/main" id="{5D3D1DB6-2392-2644-4240-EC54C57BB9AE}"/>
              </a:ext>
            </a:extLst>
          </p:cNvPr>
          <p:cNvPicPr>
            <a:picLocks noChangeAspect="1"/>
          </p:cNvPicPr>
          <p:nvPr/>
        </p:nvPicPr>
        <p:blipFill rotWithShape="1">
          <a:blip r:embed="rId7"/>
          <a:srcRect l="3597" t="5850" b="53741"/>
          <a:stretch/>
        </p:blipFill>
        <p:spPr>
          <a:xfrm>
            <a:off x="273040" y="2184480"/>
            <a:ext cx="9153917" cy="2158280"/>
          </a:xfrm>
          <a:prstGeom prst="rect">
            <a:avLst/>
          </a:prstGeom>
        </p:spPr>
      </p:pic>
    </p:spTree>
    <p:extLst>
      <p:ext uri="{BB962C8B-B14F-4D97-AF65-F5344CB8AC3E}">
        <p14:creationId xmlns:p14="http://schemas.microsoft.com/office/powerpoint/2010/main" val="4357819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F5705D-35B5-DB37-5A2C-E50BE90A18AB}"/>
              </a:ext>
            </a:extLst>
          </p:cNvPr>
          <p:cNvPicPr>
            <a:picLocks noChangeAspect="1"/>
          </p:cNvPicPr>
          <p:nvPr/>
        </p:nvPicPr>
        <p:blipFill rotWithShape="1">
          <a:blip r:embed="rId2"/>
          <a:srcRect l="4286" t="8027" b="50000"/>
          <a:stretch/>
        </p:blipFill>
        <p:spPr>
          <a:xfrm>
            <a:off x="513183" y="1940768"/>
            <a:ext cx="8927065" cy="2202026"/>
          </a:xfrm>
          <a:prstGeom prst="rect">
            <a:avLst/>
          </a:prstGeom>
        </p:spPr>
      </p:pic>
    </p:spTree>
    <p:extLst>
      <p:ext uri="{BB962C8B-B14F-4D97-AF65-F5344CB8AC3E}">
        <p14:creationId xmlns:p14="http://schemas.microsoft.com/office/powerpoint/2010/main" val="2683928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3A2635-2264-38BC-7DE9-7EB3CD73DFAB}"/>
              </a:ext>
            </a:extLst>
          </p:cNvPr>
          <p:cNvPicPr>
            <a:picLocks noChangeAspect="1"/>
          </p:cNvPicPr>
          <p:nvPr/>
        </p:nvPicPr>
        <p:blipFill rotWithShape="1">
          <a:blip r:embed="rId2"/>
          <a:srcRect l="3750" t="4898" b="28163"/>
          <a:stretch/>
        </p:blipFill>
        <p:spPr>
          <a:xfrm>
            <a:off x="457200" y="1483569"/>
            <a:ext cx="8872655" cy="3470988"/>
          </a:xfrm>
          <a:prstGeom prst="rect">
            <a:avLst/>
          </a:prstGeom>
        </p:spPr>
      </p:pic>
    </p:spTree>
    <p:extLst>
      <p:ext uri="{BB962C8B-B14F-4D97-AF65-F5344CB8AC3E}">
        <p14:creationId xmlns:p14="http://schemas.microsoft.com/office/powerpoint/2010/main" val="6884623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7B26440C-5730-1AB1-1C4E-3BFB07230E27}"/>
              </a:ext>
            </a:extLst>
          </p:cNvPr>
          <p:cNvGraphicFramePr/>
          <p:nvPr>
            <p:extLst>
              <p:ext uri="{D42A27DB-BD31-4B8C-83A1-F6EECF244321}">
                <p14:modId xmlns:p14="http://schemas.microsoft.com/office/powerpoint/2010/main" val="1300160010"/>
              </p:ext>
            </p:extLst>
          </p:nvPr>
        </p:nvGraphicFramePr>
        <p:xfrm>
          <a:off x="1455929" y="4165759"/>
          <a:ext cx="920899" cy="920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Arrow: Down 8">
            <a:extLst>
              <a:ext uri="{FF2B5EF4-FFF2-40B4-BE49-F238E27FC236}">
                <a16:creationId xmlns:a16="http://schemas.microsoft.com/office/drawing/2014/main" id="{47DD2439-8C01-8224-7C4F-6A08161F7F0D}"/>
              </a:ext>
            </a:extLst>
          </p:cNvPr>
          <p:cNvSpPr/>
          <p:nvPr/>
        </p:nvSpPr>
        <p:spPr>
          <a:xfrm>
            <a:off x="3800670" y="1002682"/>
            <a:ext cx="2295330" cy="17828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Bookman Old Style" panose="02050604050505020204" pitchFamily="18" charset="0"/>
              </a:rPr>
              <a:t>Send Mail</a:t>
            </a:r>
          </a:p>
          <a:p>
            <a:pPr algn="ctr"/>
            <a:r>
              <a:rPr lang="en-US" sz="900" dirty="0">
                <a:latin typeface="Bookman Old Style" panose="02050604050505020204" pitchFamily="18" charset="0"/>
              </a:rPr>
              <a:t>For violations</a:t>
            </a:r>
            <a:endParaRPr lang="en-IN" sz="900" dirty="0">
              <a:latin typeface="Bookman Old Style" panose="02050604050505020204" pitchFamily="18" charset="0"/>
            </a:endParaRPr>
          </a:p>
        </p:txBody>
      </p:sp>
      <p:pic>
        <p:nvPicPr>
          <p:cNvPr id="16" name="Picture 15">
            <a:extLst>
              <a:ext uri="{FF2B5EF4-FFF2-40B4-BE49-F238E27FC236}">
                <a16:creationId xmlns:a16="http://schemas.microsoft.com/office/drawing/2014/main" id="{D6FA7BA9-1A63-C874-0912-6415A0816427}"/>
              </a:ext>
            </a:extLst>
          </p:cNvPr>
          <p:cNvPicPr>
            <a:picLocks noChangeAspect="1"/>
          </p:cNvPicPr>
          <p:nvPr/>
        </p:nvPicPr>
        <p:blipFill rotWithShape="1">
          <a:blip r:embed="rId7"/>
          <a:srcRect l="20434" t="38776" r="4337" b="2993"/>
          <a:stretch/>
        </p:blipFill>
        <p:spPr>
          <a:xfrm>
            <a:off x="2217183" y="2920483"/>
            <a:ext cx="6997680" cy="3303036"/>
          </a:xfrm>
          <a:prstGeom prst="rect">
            <a:avLst/>
          </a:prstGeom>
        </p:spPr>
      </p:pic>
    </p:spTree>
    <p:extLst>
      <p:ext uri="{BB962C8B-B14F-4D97-AF65-F5344CB8AC3E}">
        <p14:creationId xmlns:p14="http://schemas.microsoft.com/office/powerpoint/2010/main" val="22618040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1170-65EE-3510-5484-61CE83AB92F1}"/>
              </a:ext>
            </a:extLst>
          </p:cNvPr>
          <p:cNvSpPr>
            <a:spLocks noGrp="1"/>
          </p:cNvSpPr>
          <p:nvPr>
            <p:ph type="title"/>
          </p:nvPr>
        </p:nvSpPr>
        <p:spPr/>
        <p:txBody>
          <a:bodyPr/>
          <a:lstStyle/>
          <a:p>
            <a:r>
              <a:rPr lang="en-IN" dirty="0"/>
              <a:t> Features of content detection</a:t>
            </a:r>
          </a:p>
        </p:txBody>
      </p:sp>
      <p:sp>
        <p:nvSpPr>
          <p:cNvPr id="3" name="Content Placeholder 2">
            <a:extLst>
              <a:ext uri="{FF2B5EF4-FFF2-40B4-BE49-F238E27FC236}">
                <a16:creationId xmlns:a16="http://schemas.microsoft.com/office/drawing/2014/main" id="{A5629953-A92E-FD5B-4550-C58B604BC58F}"/>
              </a:ext>
            </a:extLst>
          </p:cNvPr>
          <p:cNvSpPr>
            <a:spLocks noGrp="1"/>
          </p:cNvSpPr>
          <p:nvPr>
            <p:ph idx="1"/>
          </p:nvPr>
        </p:nvSpPr>
        <p:spPr>
          <a:xfrm>
            <a:off x="742648" y="1694058"/>
            <a:ext cx="8596668" cy="3880773"/>
          </a:xfrm>
        </p:spPr>
        <p:txBody>
          <a:bodyPr>
            <a:normAutofit/>
          </a:bodyPr>
          <a:lstStyle/>
          <a:p>
            <a:r>
              <a:rPr lang="en-US" sz="1600" dirty="0">
                <a:latin typeface="Times New Roman" panose="02020603050405020304" pitchFamily="18" charset="0"/>
                <a:cs typeface="Times New Roman" panose="02020603050405020304" pitchFamily="18" charset="0"/>
              </a:rPr>
              <a:t>File format detection: The ability to automatically detect the file format of a given file, such as a Pdf, Docs, Txt etc.</a:t>
            </a:r>
          </a:p>
          <a:p>
            <a:r>
              <a:rPr lang="en-US" sz="1600" dirty="0">
                <a:latin typeface="Times New Roman" panose="02020603050405020304" pitchFamily="18" charset="0"/>
                <a:cs typeface="Times New Roman" panose="02020603050405020304" pitchFamily="18" charset="0"/>
              </a:rPr>
              <a:t>Metadata extraction: The ability to extract metadata from a file, such as author, date, and language.</a:t>
            </a:r>
          </a:p>
          <a:p>
            <a:r>
              <a:rPr lang="en-US" sz="1600" dirty="0">
                <a:latin typeface="Times New Roman" panose="02020603050405020304" pitchFamily="18" charset="0"/>
                <a:cs typeface="Times New Roman" panose="02020603050405020304" pitchFamily="18" charset="0"/>
              </a:rPr>
              <a:t>Content extraction: The ability to extract content from a file, such as </a:t>
            </a:r>
            <a:r>
              <a:rPr lang="en-US" sz="1600" dirty="0" err="1">
                <a:latin typeface="Times New Roman" panose="02020603050405020304" pitchFamily="18" charset="0"/>
                <a:cs typeface="Times New Roman" panose="02020603050405020304" pitchFamily="18" charset="0"/>
              </a:rPr>
              <a:t>text,Pdf</a:t>
            </a:r>
            <a:r>
              <a:rPr lang="en-US" sz="1600" dirty="0">
                <a:latin typeface="Times New Roman" panose="02020603050405020304" pitchFamily="18" charset="0"/>
                <a:cs typeface="Times New Roman" panose="02020603050405020304" pitchFamily="18" charset="0"/>
              </a:rPr>
              <a:t>, and Docs.</a:t>
            </a:r>
          </a:p>
          <a:p>
            <a:r>
              <a:rPr lang="en-US" sz="1600" dirty="0">
                <a:latin typeface="Times New Roman" panose="02020603050405020304" pitchFamily="18" charset="0"/>
                <a:cs typeface="Times New Roman" panose="02020603050405020304" pitchFamily="18" charset="0"/>
              </a:rPr>
              <a:t>Scalability: The ability to handle large volumes of content and perform content detection quickly and efficiently.</a:t>
            </a:r>
          </a:p>
          <a:p>
            <a:r>
              <a:rPr lang="en-US" sz="1600" dirty="0">
                <a:latin typeface="Times New Roman" panose="02020603050405020304" pitchFamily="18" charset="0"/>
                <a:cs typeface="Times New Roman" panose="02020603050405020304" pitchFamily="18" charset="0"/>
              </a:rPr>
              <a:t>Accuracy: The ability to accurately detect and identify specific types of content, while minimizing false positives and false negatives.</a:t>
            </a:r>
          </a:p>
          <a:p>
            <a:r>
              <a:rPr lang="en-US" sz="1600" dirty="0">
                <a:latin typeface="Times New Roman" panose="02020603050405020304" pitchFamily="18" charset="0"/>
                <a:cs typeface="Times New Roman" panose="02020603050405020304" pitchFamily="18" charset="0"/>
              </a:rPr>
              <a:t>Flexibility: The ability to be customized and adapted to different </a:t>
            </a:r>
            <a:r>
              <a:rPr lang="en-US" sz="1600" dirty="0"/>
              <a:t>use cases and environments.</a:t>
            </a:r>
            <a:endParaRPr lang="en-IN" sz="1600" dirty="0"/>
          </a:p>
        </p:txBody>
      </p:sp>
    </p:spTree>
    <p:extLst>
      <p:ext uri="{BB962C8B-B14F-4D97-AF65-F5344CB8AC3E}">
        <p14:creationId xmlns:p14="http://schemas.microsoft.com/office/powerpoint/2010/main" val="39019186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1003</TotalTime>
  <Words>517</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Bookman Old Style</vt:lpstr>
      <vt:lpstr>Lucida Calligraphy</vt:lpstr>
      <vt:lpstr>Times New Roman</vt:lpstr>
      <vt:lpstr>Trebuchet MS</vt:lpstr>
      <vt:lpstr>Wingdings</vt:lpstr>
      <vt:lpstr>Wingdings 3</vt:lpstr>
      <vt:lpstr>Facet</vt:lpstr>
      <vt:lpstr>Content Detection </vt:lpstr>
      <vt:lpstr>Abstract </vt:lpstr>
      <vt:lpstr> DFD for content detection using Apache Tika</vt:lpstr>
      <vt:lpstr>PowerPoint Presentation</vt:lpstr>
      <vt:lpstr>Content Scanning  </vt:lpstr>
      <vt:lpstr>PowerPoint Presentation</vt:lpstr>
      <vt:lpstr>PowerPoint Presentation</vt:lpstr>
      <vt:lpstr>PowerPoint Presentation</vt:lpstr>
      <vt:lpstr> Features of content detection</vt:lpstr>
      <vt:lpstr>Technologies Used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Detection</dc:title>
  <dc:creator>Sant Kumar</dc:creator>
  <cp:lastModifiedBy>Sant Kumar</cp:lastModifiedBy>
  <cp:revision>2</cp:revision>
  <cp:lastPrinted>2023-05-12T08:15:45Z</cp:lastPrinted>
  <dcterms:created xsi:type="dcterms:W3CDTF">2023-05-02T14:28:26Z</dcterms:created>
  <dcterms:modified xsi:type="dcterms:W3CDTF">2023-05-12T08:17:34Z</dcterms:modified>
</cp:coreProperties>
</file>