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72" r:id="rId14"/>
    <p:sldId id="265" r:id="rId15"/>
    <p:sldId id="269" r:id="rId16"/>
    <p:sldId id="270" r:id="rId17"/>
    <p:sldId id="266" r:id="rId18"/>
    <p:sldId id="267" r:id="rId19"/>
    <p:sldId id="268"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D"/>
    <a:srgbClr val="000000"/>
    <a:srgbClr val="636A58"/>
    <a:srgbClr val="505A47"/>
    <a:srgbClr val="D1D8B7"/>
    <a:srgbClr val="A09D79"/>
    <a:srgbClr val="AD5C4D"/>
    <a:srgbClr val="543E35"/>
    <a:srgbClr val="637700"/>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14" autoAdjust="0"/>
  </p:normalViewPr>
  <p:slideViewPr>
    <p:cSldViewPr snapToGrid="0">
      <p:cViewPr varScale="1">
        <p:scale>
          <a:sx n="82" d="100"/>
          <a:sy n="82" d="100"/>
        </p:scale>
        <p:origin x="720" y="5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10/25/2024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01sAkU_NvOY" TargetMode="External"/><Relationship Id="rId2" Type="http://schemas.openxmlformats.org/officeDocument/2006/relationships/hyperlink" Target="https://github.com/Amar1510/Hand-Gesture-Recognition-Using-OpenCV-and-Python" TargetMode="External"/><Relationship Id="rId1" Type="http://schemas.openxmlformats.org/officeDocument/2006/relationships/slideLayout" Target="../slideLayouts/slideLayout14.xml"/><Relationship Id="rId5" Type="http://schemas.openxmlformats.org/officeDocument/2006/relationships/hyperlink" Target="https://www.youtube.com/watch?v=NwN3r3rVX9o" TargetMode="External"/><Relationship Id="rId4" Type="http://schemas.openxmlformats.org/officeDocument/2006/relationships/hyperlink" Target="https://github.com/nicknochnack/HandPos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43EAAA-AE88-EB64-AB82-FCEEBC687BA6}"/>
              </a:ext>
            </a:extLst>
          </p:cNvPr>
          <p:cNvSpPr>
            <a:spLocks noGrp="1"/>
          </p:cNvSpPr>
          <p:nvPr>
            <p:ph type="sldNum" sz="quarter" idx="4"/>
          </p:nvPr>
        </p:nvSpPr>
        <p:spPr/>
        <p:txBody>
          <a:bodyPr/>
          <a:lstStyle/>
          <a:p>
            <a:fld id="{58FB4751-880F-D840-AAA9-3A15815CC996}" type="slidenum">
              <a:rPr lang="en-US" smtClean="0"/>
              <a:pPr/>
              <a:t>1</a:t>
            </a:fld>
            <a:endParaRPr lang="en-US" dirty="0"/>
          </a:p>
        </p:txBody>
      </p:sp>
      <p:sp>
        <p:nvSpPr>
          <p:cNvPr id="5" name="TextBox 4">
            <a:extLst>
              <a:ext uri="{FF2B5EF4-FFF2-40B4-BE49-F238E27FC236}">
                <a16:creationId xmlns:a16="http://schemas.microsoft.com/office/drawing/2014/main" id="{6F9BEB6F-58E2-DC37-02F7-DDF2D0917E40}"/>
              </a:ext>
            </a:extLst>
          </p:cNvPr>
          <p:cNvSpPr txBox="1"/>
          <p:nvPr/>
        </p:nvSpPr>
        <p:spPr>
          <a:xfrm>
            <a:off x="1948070" y="2862470"/>
            <a:ext cx="8647043" cy="1569660"/>
          </a:xfrm>
          <a:prstGeom prst="rect">
            <a:avLst/>
          </a:prstGeom>
          <a:noFill/>
        </p:spPr>
        <p:txBody>
          <a:bodyPr wrap="square" rtlCol="0">
            <a:spAutoFit/>
          </a:bodyPr>
          <a:lstStyle/>
          <a:p>
            <a:pPr algn="ctr"/>
            <a:r>
              <a:rPr lang="en-IN" sz="3200" b="1" dirty="0">
                <a:highlight>
                  <a:srgbClr val="00FF00"/>
                </a:highlight>
                <a:latin typeface="Times New Roman" panose="02020603050405020304" pitchFamily="18" charset="0"/>
                <a:cs typeface="Times New Roman" panose="02020603050405020304" pitchFamily="18" charset="0"/>
              </a:rPr>
              <a:t>COMPUTER GRAPHICS</a:t>
            </a:r>
          </a:p>
          <a:p>
            <a:pPr algn="ctr"/>
            <a:endParaRPr lang="en-IN" sz="3200" b="1" dirty="0">
              <a:highlight>
                <a:srgbClr val="00FF00"/>
              </a:highlight>
              <a:latin typeface="Times New Roman" panose="02020603050405020304" pitchFamily="18" charset="0"/>
              <a:cs typeface="Times New Roman" panose="02020603050405020304" pitchFamily="18" charset="0"/>
            </a:endParaRPr>
          </a:p>
          <a:p>
            <a:pPr algn="ctr"/>
            <a:r>
              <a:rPr lang="en-IN" sz="3200" b="1" dirty="0">
                <a:highlight>
                  <a:srgbClr val="FFFF00"/>
                </a:highlight>
                <a:latin typeface="Times New Roman" panose="02020603050405020304" pitchFamily="18" charset="0"/>
                <a:cs typeface="Times New Roman" panose="02020603050405020304" pitchFamily="18" charset="0"/>
              </a:rPr>
              <a:t>HAND-TRACKING USING OPENCV</a:t>
            </a:r>
          </a:p>
        </p:txBody>
      </p:sp>
    </p:spTree>
    <p:extLst>
      <p:ext uri="{BB962C8B-B14F-4D97-AF65-F5344CB8AC3E}">
        <p14:creationId xmlns:p14="http://schemas.microsoft.com/office/powerpoint/2010/main" val="2733708089"/>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819AE0-74E3-D478-5665-7D59C7E2BAD4}"/>
              </a:ext>
            </a:extLst>
          </p:cNvPr>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1026" name="Picture 2" descr="Hand Gesture Recognition using Python and OpenCV - Part 2 – Gogul ...">
            <a:extLst>
              <a:ext uri="{FF2B5EF4-FFF2-40B4-BE49-F238E27FC236}">
                <a16:creationId xmlns:a16="http://schemas.microsoft.com/office/drawing/2014/main" id="{F2BD2205-6BBD-6035-50E6-A18A88755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99391"/>
            <a:ext cx="6858000" cy="53472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463F0A4-953B-D003-35F3-CAE81D9A913D}"/>
              </a:ext>
            </a:extLst>
          </p:cNvPr>
          <p:cNvSpPr txBox="1"/>
          <p:nvPr/>
        </p:nvSpPr>
        <p:spPr>
          <a:xfrm>
            <a:off x="2667000" y="5879804"/>
            <a:ext cx="6858000" cy="461665"/>
          </a:xfrm>
          <a:prstGeom prst="rect">
            <a:avLst/>
          </a:prstGeom>
          <a:noFill/>
        </p:spPr>
        <p:txBody>
          <a:bodyPr wrap="square" rtlCol="0">
            <a:spAutoFit/>
          </a:bodyPr>
          <a:lstStyle/>
          <a:p>
            <a:r>
              <a:rPr lang="en-IN" sz="2400" u="sng" dirty="0">
                <a:latin typeface="Bahnschrift SemiBold Condensed" panose="020B0502040204020203" pitchFamily="34" charset="0"/>
              </a:rPr>
              <a:t>FIG :</a:t>
            </a:r>
            <a:r>
              <a:rPr lang="en-IN" sz="2400" dirty="0">
                <a:latin typeface="Bahnschrift SemiBold Condensed" panose="020B0502040204020203" pitchFamily="34" charset="0"/>
              </a:rPr>
              <a:t> Steps involved in the process of hand detection.</a:t>
            </a:r>
          </a:p>
        </p:txBody>
      </p:sp>
    </p:spTree>
    <p:extLst>
      <p:ext uri="{BB962C8B-B14F-4D97-AF65-F5344CB8AC3E}">
        <p14:creationId xmlns:p14="http://schemas.microsoft.com/office/powerpoint/2010/main" val="128262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577B08-8E84-D9F0-AFF1-6ECC8789C8CD}"/>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
        <p:nvSpPr>
          <p:cNvPr id="3" name="TextBox 2">
            <a:extLst>
              <a:ext uri="{FF2B5EF4-FFF2-40B4-BE49-F238E27FC236}">
                <a16:creationId xmlns:a16="http://schemas.microsoft.com/office/drawing/2014/main" id="{1B5ECF10-8BE0-A3AE-585E-CD36E7C06FD7}"/>
              </a:ext>
            </a:extLst>
          </p:cNvPr>
          <p:cNvSpPr txBox="1"/>
          <p:nvPr/>
        </p:nvSpPr>
        <p:spPr>
          <a:xfrm>
            <a:off x="159026" y="188843"/>
            <a:ext cx="11767931" cy="584775"/>
          </a:xfrm>
          <a:prstGeom prst="rect">
            <a:avLst/>
          </a:prstGeom>
          <a:noFill/>
        </p:spPr>
        <p:txBody>
          <a:bodyPr wrap="square" rtlCol="0">
            <a:spAutoFit/>
          </a:bodyPr>
          <a:lstStyle/>
          <a:p>
            <a:pPr algn="ctr"/>
            <a:r>
              <a:rPr lang="en-IN" sz="3200" b="1" u="sng" dirty="0">
                <a:solidFill>
                  <a:schemeClr val="bg1"/>
                </a:solidFill>
                <a:highlight>
                  <a:srgbClr val="0000FF"/>
                </a:highlight>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91E066C0-F7D1-E34C-AE31-A48FBA4BDFDC}"/>
              </a:ext>
            </a:extLst>
          </p:cNvPr>
          <p:cNvPicPr>
            <a:picLocks noChangeAspect="1"/>
          </p:cNvPicPr>
          <p:nvPr/>
        </p:nvPicPr>
        <p:blipFill>
          <a:blip r:embed="rId2"/>
          <a:stretch>
            <a:fillRect/>
          </a:stretch>
        </p:blipFill>
        <p:spPr>
          <a:xfrm>
            <a:off x="274217" y="871170"/>
            <a:ext cx="5132669" cy="5456583"/>
          </a:xfrm>
          <a:prstGeom prst="rect">
            <a:avLst/>
          </a:prstGeom>
        </p:spPr>
      </p:pic>
      <p:pic>
        <p:nvPicPr>
          <p:cNvPr id="7" name="Picture 6">
            <a:extLst>
              <a:ext uri="{FF2B5EF4-FFF2-40B4-BE49-F238E27FC236}">
                <a16:creationId xmlns:a16="http://schemas.microsoft.com/office/drawing/2014/main" id="{014753AB-C70B-D031-31DF-46DB1D7CAB92}"/>
              </a:ext>
            </a:extLst>
          </p:cNvPr>
          <p:cNvPicPr>
            <a:picLocks noChangeAspect="1"/>
          </p:cNvPicPr>
          <p:nvPr/>
        </p:nvPicPr>
        <p:blipFill>
          <a:blip r:embed="rId3"/>
          <a:stretch>
            <a:fillRect/>
          </a:stretch>
        </p:blipFill>
        <p:spPr>
          <a:xfrm>
            <a:off x="6137414" y="871170"/>
            <a:ext cx="4726056" cy="5456583"/>
          </a:xfrm>
          <a:prstGeom prst="rect">
            <a:avLst/>
          </a:prstGeom>
        </p:spPr>
      </p:pic>
    </p:spTree>
    <p:extLst>
      <p:ext uri="{BB962C8B-B14F-4D97-AF65-F5344CB8AC3E}">
        <p14:creationId xmlns:p14="http://schemas.microsoft.com/office/powerpoint/2010/main" val="9352731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D9F363-4D2B-7471-1624-9A9C4A7F4810}"/>
              </a:ext>
            </a:extLst>
          </p:cNvPr>
          <p:cNvSpPr>
            <a:spLocks noGrp="1"/>
          </p:cNvSpPr>
          <p:nvPr>
            <p:ph type="sldNum" sz="quarter" idx="4"/>
          </p:nvPr>
        </p:nvSpPr>
        <p:spPr/>
        <p:txBody>
          <a:bodyPr/>
          <a:lstStyle/>
          <a:p>
            <a:fld id="{58FB4751-880F-D840-AAA9-3A15815CC996}" type="slidenum">
              <a:rPr lang="en-US" smtClean="0"/>
              <a:pPr/>
              <a:t>12</a:t>
            </a:fld>
            <a:endParaRPr lang="en-US" dirty="0"/>
          </a:p>
        </p:txBody>
      </p:sp>
      <p:sp>
        <p:nvSpPr>
          <p:cNvPr id="3" name="TextBox 2">
            <a:extLst>
              <a:ext uri="{FF2B5EF4-FFF2-40B4-BE49-F238E27FC236}">
                <a16:creationId xmlns:a16="http://schemas.microsoft.com/office/drawing/2014/main" id="{770E65BE-DE5F-A15F-7BD5-465655E33881}"/>
              </a:ext>
            </a:extLst>
          </p:cNvPr>
          <p:cNvSpPr txBox="1"/>
          <p:nvPr/>
        </p:nvSpPr>
        <p:spPr>
          <a:xfrm>
            <a:off x="149087" y="139148"/>
            <a:ext cx="11866129" cy="6295891"/>
          </a:xfrm>
          <a:prstGeom prst="rect">
            <a:avLst/>
          </a:prstGeom>
          <a:noFill/>
        </p:spPr>
        <p:txBody>
          <a:bodyPr wrap="square" rtlCol="0">
            <a:spAutoFit/>
          </a:bodyPr>
          <a:lstStyle/>
          <a:p>
            <a:pPr algn="ctr">
              <a:lnSpc>
                <a:spcPct val="150000"/>
              </a:lnSpc>
            </a:pPr>
            <a:r>
              <a:rPr lang="en-IN" sz="3200" b="1" u="sng" dirty="0">
                <a:solidFill>
                  <a:schemeClr val="bg1"/>
                </a:solidFill>
                <a:highlight>
                  <a:srgbClr val="0000FF"/>
                </a:highlight>
                <a:latin typeface="Times New Roman" panose="02020603050405020304" pitchFamily="18" charset="0"/>
                <a:cs typeface="Times New Roman" panose="02020603050405020304" pitchFamily="18" charset="0"/>
              </a:rPr>
              <a:t>POSSIBLE OUTCOMES</a:t>
            </a:r>
          </a:p>
          <a:p>
            <a:pPr>
              <a:lnSpc>
                <a:spcPct val="150000"/>
              </a:lnSpc>
            </a:pPr>
            <a:r>
              <a:rPr lang="en-IN" sz="2400" dirty="0" err="1">
                <a:latin typeface="Bahnschrift SemiBold Condensed" panose="020B0502040204020203" pitchFamily="34" charset="0"/>
                <a:cs typeface="Times New Roman" panose="02020603050405020304" pitchFamily="18" charset="0"/>
              </a:rPr>
              <a:t>i</a:t>
            </a:r>
            <a:r>
              <a:rPr lang="en-IN" sz="2400" dirty="0">
                <a:latin typeface="Bahnschrift SemiBold Condensed" panose="020B0502040204020203" pitchFamily="34" charset="0"/>
                <a:cs typeface="Times New Roman" panose="02020603050405020304" pitchFamily="18" charset="0"/>
              </a:rPr>
              <a:t>. </a:t>
            </a:r>
            <a:r>
              <a:rPr lang="en-US" sz="2400" b="1" i="1" u="sng" dirty="0">
                <a:latin typeface="Bahnschrift SemiBold Condensed" panose="020B0502040204020203" pitchFamily="34" charset="0"/>
                <a:cs typeface="Times New Roman" panose="02020603050405020304" pitchFamily="18" charset="0"/>
              </a:rPr>
              <a:t>Basic Hand Detection</a:t>
            </a:r>
          </a:p>
          <a:p>
            <a:pPr>
              <a:lnSpc>
                <a:spcPct val="150000"/>
              </a:lnSpc>
            </a:pPr>
            <a:r>
              <a:rPr lang="en-US" sz="2400" dirty="0">
                <a:latin typeface="Bahnschrift SemiBold Condensed" panose="020B0502040204020203" pitchFamily="34" charset="0"/>
                <a:cs typeface="Times New Roman" panose="02020603050405020304" pitchFamily="18" charset="0"/>
              </a:rPr>
              <a:t>Hand Localization: Successfully detect and highlight the presence of hands in a video feed, marking them with bounding boxes or contours.</a:t>
            </a:r>
          </a:p>
          <a:p>
            <a:pPr>
              <a:lnSpc>
                <a:spcPct val="150000"/>
              </a:lnSpc>
            </a:pPr>
            <a:r>
              <a:rPr lang="en-US" sz="2400" dirty="0">
                <a:latin typeface="Bahnschrift SemiBold Condensed" panose="020B0502040204020203" pitchFamily="34" charset="0"/>
                <a:cs typeface="Times New Roman" panose="02020603050405020304" pitchFamily="18" charset="0"/>
              </a:rPr>
              <a:t>Hand Count: Determine the number of hands present in the scene.</a:t>
            </a:r>
          </a:p>
          <a:p>
            <a:pPr>
              <a:lnSpc>
                <a:spcPct val="150000"/>
              </a:lnSpc>
            </a:pPr>
            <a:r>
              <a:rPr lang="en-US" sz="2400" dirty="0">
                <a:latin typeface="Bahnschrift SemiBold Condensed" panose="020B0502040204020203" pitchFamily="34" charset="0"/>
                <a:cs typeface="Times New Roman" panose="02020603050405020304" pitchFamily="18" charset="0"/>
              </a:rPr>
              <a:t>ii. </a:t>
            </a:r>
            <a:r>
              <a:rPr lang="en-US" sz="2400" b="1" i="1" u="sng" dirty="0">
                <a:latin typeface="Bahnschrift SemiBold Condensed" panose="020B0502040204020203" pitchFamily="34" charset="0"/>
                <a:cs typeface="Times New Roman" panose="02020603050405020304" pitchFamily="18" charset="0"/>
              </a:rPr>
              <a:t>Hand Tracking</a:t>
            </a:r>
          </a:p>
          <a:p>
            <a:pPr>
              <a:lnSpc>
                <a:spcPct val="150000"/>
              </a:lnSpc>
            </a:pPr>
            <a:r>
              <a:rPr lang="en-US" sz="2400" dirty="0">
                <a:latin typeface="Bahnschrift SemiBold Condensed" panose="020B0502040204020203" pitchFamily="34" charset="0"/>
                <a:cs typeface="Times New Roman" panose="02020603050405020304" pitchFamily="18" charset="0"/>
              </a:rPr>
              <a:t>Real-time Tracking: Continuously track the position and movement of hands across consecutive frames.</a:t>
            </a:r>
          </a:p>
          <a:p>
            <a:pPr>
              <a:lnSpc>
                <a:spcPct val="150000"/>
              </a:lnSpc>
            </a:pPr>
            <a:r>
              <a:rPr lang="en-US" sz="2400" dirty="0">
                <a:latin typeface="Bahnschrift SemiBold Condensed" panose="020B0502040204020203" pitchFamily="34" charset="0"/>
                <a:cs typeface="Times New Roman" panose="02020603050405020304" pitchFamily="18" charset="0"/>
              </a:rPr>
              <a:t>Path Visualization: Visualize the movement path of the hand, useful for gesture analysis or interaction tracking.</a:t>
            </a:r>
          </a:p>
          <a:p>
            <a:pPr>
              <a:lnSpc>
                <a:spcPct val="150000"/>
              </a:lnSpc>
            </a:pPr>
            <a:r>
              <a:rPr lang="en-US" sz="2400" dirty="0">
                <a:latin typeface="Bahnschrift SemiBold Condensed" panose="020B0502040204020203" pitchFamily="34" charset="0"/>
                <a:cs typeface="Times New Roman" panose="02020603050405020304" pitchFamily="18" charset="0"/>
              </a:rPr>
              <a:t>iii. </a:t>
            </a:r>
            <a:r>
              <a:rPr lang="en-US" sz="2400" b="1" i="1" u="sng" dirty="0">
                <a:latin typeface="Bahnschrift SemiBold Condensed" panose="020B0502040204020203" pitchFamily="34" charset="0"/>
                <a:cs typeface="Times New Roman" panose="02020603050405020304" pitchFamily="18" charset="0"/>
              </a:rPr>
              <a:t>Gesture Recognition</a:t>
            </a:r>
          </a:p>
          <a:p>
            <a:pPr>
              <a:lnSpc>
                <a:spcPct val="150000"/>
              </a:lnSpc>
            </a:pPr>
            <a:r>
              <a:rPr lang="en-US" sz="2400" dirty="0">
                <a:latin typeface="Bahnschrift SemiBold Condensed" panose="020B0502040204020203" pitchFamily="34" charset="0"/>
                <a:cs typeface="Times New Roman" panose="02020603050405020304" pitchFamily="18" charset="0"/>
              </a:rPr>
              <a:t>Simple Gestures: Recognize basic hand gestures such as open hand, closed fist, thumbs up, or specific finger positions.</a:t>
            </a:r>
          </a:p>
        </p:txBody>
      </p:sp>
    </p:spTree>
    <p:extLst>
      <p:ext uri="{BB962C8B-B14F-4D97-AF65-F5344CB8AC3E}">
        <p14:creationId xmlns:p14="http://schemas.microsoft.com/office/powerpoint/2010/main" val="293441269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00366C-673D-591B-E7C2-DC2D6057A702}"/>
              </a:ext>
            </a:extLst>
          </p:cNvPr>
          <p:cNvSpPr>
            <a:spLocks noGrp="1"/>
          </p:cNvSpPr>
          <p:nvPr>
            <p:ph type="sldNum" sz="quarter" idx="4"/>
          </p:nvPr>
        </p:nvSpPr>
        <p:spPr/>
        <p:txBody>
          <a:bodyPr/>
          <a:lstStyle/>
          <a:p>
            <a:fld id="{58FB4751-880F-D840-AAA9-3A15815CC996}" type="slidenum">
              <a:rPr lang="en-US" smtClean="0"/>
              <a:pPr/>
              <a:t>13</a:t>
            </a:fld>
            <a:endParaRPr lang="en-US" dirty="0"/>
          </a:p>
        </p:txBody>
      </p:sp>
      <p:sp>
        <p:nvSpPr>
          <p:cNvPr id="3" name="TextBox 2">
            <a:extLst>
              <a:ext uri="{FF2B5EF4-FFF2-40B4-BE49-F238E27FC236}">
                <a16:creationId xmlns:a16="http://schemas.microsoft.com/office/drawing/2014/main" id="{A54C147E-0AAD-1F9F-5BDA-747463935A0B}"/>
              </a:ext>
            </a:extLst>
          </p:cNvPr>
          <p:cNvSpPr txBox="1"/>
          <p:nvPr/>
        </p:nvSpPr>
        <p:spPr>
          <a:xfrm>
            <a:off x="159026" y="188843"/>
            <a:ext cx="11856190" cy="5003229"/>
          </a:xfrm>
          <a:prstGeom prst="rect">
            <a:avLst/>
          </a:prstGeom>
          <a:noFill/>
        </p:spPr>
        <p:txBody>
          <a:bodyPr wrap="square" rtlCol="0">
            <a:spAutoFit/>
          </a:bodyPr>
          <a:lstStyle/>
          <a:p>
            <a:pPr>
              <a:lnSpc>
                <a:spcPct val="150000"/>
              </a:lnSpc>
            </a:pPr>
            <a:r>
              <a:rPr lang="en-US" sz="2400" dirty="0">
                <a:latin typeface="Bahnschrift SemiBold Condensed" panose="020B0502040204020203" pitchFamily="34" charset="0"/>
              </a:rPr>
              <a:t>Complex Gestures: Identify more complex gestures or sequences of gestures, potentially using machine learning models.</a:t>
            </a:r>
          </a:p>
          <a:p>
            <a:pPr>
              <a:lnSpc>
                <a:spcPct val="150000"/>
              </a:lnSpc>
            </a:pPr>
            <a:r>
              <a:rPr lang="en-IN" sz="2400" dirty="0">
                <a:latin typeface="Bahnschrift SemiBold Condensed" panose="020B0502040204020203" pitchFamily="34" charset="0"/>
              </a:rPr>
              <a:t>iv. </a:t>
            </a:r>
            <a:r>
              <a:rPr lang="en-IN" sz="2400" b="1" i="1" u="sng" dirty="0">
                <a:latin typeface="Bahnschrift SemiBold Condensed" panose="020B0502040204020203" pitchFamily="34" charset="0"/>
              </a:rPr>
              <a:t>Sign Language Recognition</a:t>
            </a:r>
          </a:p>
          <a:p>
            <a:pPr>
              <a:lnSpc>
                <a:spcPct val="150000"/>
              </a:lnSpc>
            </a:pPr>
            <a:r>
              <a:rPr lang="en-IN" sz="2400" dirty="0">
                <a:latin typeface="Bahnschrift SemiBold Condensed" panose="020B0502040204020203" pitchFamily="34" charset="0"/>
              </a:rPr>
              <a:t>Alphabet Recognition: Recognize static hand gestures corresponding to sign language alphabets.</a:t>
            </a:r>
          </a:p>
          <a:p>
            <a:pPr>
              <a:lnSpc>
                <a:spcPct val="150000"/>
              </a:lnSpc>
            </a:pPr>
            <a:r>
              <a:rPr lang="en-IN" sz="2400" dirty="0">
                <a:latin typeface="Bahnschrift SemiBold Condensed" panose="020B0502040204020203" pitchFamily="34" charset="0"/>
              </a:rPr>
              <a:t>Word or Phrase Recognition: Identify dynamic gestures representing words or phrases in sign language.</a:t>
            </a:r>
          </a:p>
          <a:p>
            <a:pPr>
              <a:lnSpc>
                <a:spcPct val="150000"/>
              </a:lnSpc>
            </a:pPr>
            <a:r>
              <a:rPr lang="en-IN" sz="2400" dirty="0">
                <a:latin typeface="Bahnschrift SemiBold Condensed" panose="020B0502040204020203" pitchFamily="34" charset="0"/>
              </a:rPr>
              <a:t>v. </a:t>
            </a:r>
            <a:r>
              <a:rPr lang="en-US" sz="2400" b="1" i="1" u="sng" dirty="0">
                <a:latin typeface="Bahnschrift SemiBold Condensed" panose="020B0502040204020203" pitchFamily="34" charset="0"/>
              </a:rPr>
              <a:t>Interaction with Applications</a:t>
            </a:r>
          </a:p>
          <a:p>
            <a:pPr>
              <a:lnSpc>
                <a:spcPct val="150000"/>
              </a:lnSpc>
            </a:pPr>
            <a:r>
              <a:rPr lang="en-US" sz="2400" dirty="0">
                <a:latin typeface="Bahnschrift SemiBold Condensed" panose="020B0502040204020203" pitchFamily="34" charset="0"/>
              </a:rPr>
              <a:t>Human-Computer Interaction: Implement hand detection for controlling applications, such as virtual buttons, sliders, or drag-and-drop interfaces.</a:t>
            </a:r>
          </a:p>
          <a:p>
            <a:pPr>
              <a:lnSpc>
                <a:spcPct val="150000"/>
              </a:lnSpc>
            </a:pPr>
            <a:r>
              <a:rPr lang="en-US" sz="2400" dirty="0">
                <a:latin typeface="Bahnschrift SemiBold Condensed" panose="020B0502040204020203" pitchFamily="34" charset="0"/>
              </a:rPr>
              <a:t>Gaming: Use hand gestures for controlling game actions or navigating virtual environments.</a:t>
            </a:r>
            <a:endParaRPr lang="en-IN" sz="2400" dirty="0">
              <a:latin typeface="Bahnschrift SemiBold Condensed" panose="020B0502040204020203" pitchFamily="34" charset="0"/>
            </a:endParaRPr>
          </a:p>
        </p:txBody>
      </p:sp>
    </p:spTree>
    <p:extLst>
      <p:ext uri="{BB962C8B-B14F-4D97-AF65-F5344CB8AC3E}">
        <p14:creationId xmlns:p14="http://schemas.microsoft.com/office/powerpoint/2010/main" val="159631034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1450CA-04BE-6CEC-A978-DF3D07001398}"/>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
        <p:nvSpPr>
          <p:cNvPr id="3" name="TextBox 2">
            <a:extLst>
              <a:ext uri="{FF2B5EF4-FFF2-40B4-BE49-F238E27FC236}">
                <a16:creationId xmlns:a16="http://schemas.microsoft.com/office/drawing/2014/main" id="{1844D63C-E42B-F280-2331-22DC10C4D7E3}"/>
              </a:ext>
            </a:extLst>
          </p:cNvPr>
          <p:cNvSpPr txBox="1"/>
          <p:nvPr/>
        </p:nvSpPr>
        <p:spPr>
          <a:xfrm>
            <a:off x="208722" y="159026"/>
            <a:ext cx="11638721" cy="6494085"/>
          </a:xfrm>
          <a:prstGeom prst="rect">
            <a:avLst/>
          </a:prstGeom>
          <a:noFill/>
        </p:spPr>
        <p:txBody>
          <a:bodyPr wrap="square" rtlCol="0">
            <a:spAutoFit/>
          </a:bodyPr>
          <a:lstStyle/>
          <a:p>
            <a:pPr algn="ctr"/>
            <a:r>
              <a:rPr lang="en-IN" sz="3200" b="1" u="sng" dirty="0">
                <a:solidFill>
                  <a:schemeClr val="bg1"/>
                </a:solidFill>
                <a:highlight>
                  <a:srgbClr val="0000FF"/>
                </a:highlight>
                <a:latin typeface="Times New Roman" panose="02020603050405020304" pitchFamily="18" charset="0"/>
                <a:cs typeface="Times New Roman" panose="02020603050405020304" pitchFamily="18" charset="0"/>
              </a:rPr>
              <a:t>ADVANTAGES</a:t>
            </a:r>
          </a:p>
          <a:p>
            <a:pPr marL="457200" indent="-457200">
              <a:lnSpc>
                <a:spcPct val="150000"/>
              </a:lnSpc>
              <a:buAutoNum type="alphaLcPeriod"/>
            </a:pPr>
            <a:r>
              <a:rPr lang="en-US" sz="2400" dirty="0">
                <a:latin typeface="Bahnschrift SemiBold Condensed" panose="020B0502040204020203" pitchFamily="34" charset="0"/>
                <a:cs typeface="Times New Roman" panose="02020603050405020304" pitchFamily="18" charset="0"/>
              </a:rPr>
              <a:t>Real-time Processing: With efficient algorithms, hand detection using OpenCV can process video frames in real-time, making it suitable for interactive applications.</a:t>
            </a:r>
          </a:p>
          <a:p>
            <a:pPr marL="457200" indent="-457200">
              <a:lnSpc>
                <a:spcPct val="150000"/>
              </a:lnSpc>
              <a:buAutoNum type="alphaLcPeriod"/>
            </a:pPr>
            <a:r>
              <a:rPr lang="en-US" sz="2400" dirty="0">
                <a:latin typeface="Bahnschrift SemiBold Condensed" panose="020B0502040204020203" pitchFamily="34" charset="0"/>
                <a:cs typeface="Times New Roman" panose="02020603050405020304" pitchFamily="18" charset="0"/>
              </a:rPr>
              <a:t>Cost-Effective: OpenCV is an open-source library, so it’s cost-effective compared to proprietary software or hardware solutions.</a:t>
            </a:r>
          </a:p>
          <a:p>
            <a:pPr marL="457200" indent="-457200">
              <a:lnSpc>
                <a:spcPct val="150000"/>
              </a:lnSpc>
              <a:buAutoNum type="alphaLcPeriod"/>
            </a:pPr>
            <a:r>
              <a:rPr lang="en-US" sz="2400" dirty="0">
                <a:latin typeface="Bahnschrift SemiBold Condensed" panose="020B0502040204020203" pitchFamily="34" charset="0"/>
                <a:cs typeface="Times New Roman" panose="02020603050405020304" pitchFamily="18" charset="0"/>
              </a:rPr>
              <a:t>Flexibility: OpenCV provides various tools and techniques that can be adapted for different hand detection needs and environments.</a:t>
            </a:r>
          </a:p>
          <a:p>
            <a:pPr marL="457200" indent="-457200">
              <a:lnSpc>
                <a:spcPct val="150000"/>
              </a:lnSpc>
              <a:buAutoNum type="alphaLcPeriod"/>
            </a:pPr>
            <a:r>
              <a:rPr lang="en-US" sz="2400" dirty="0">
                <a:latin typeface="Bahnschrift SemiBold Condensed" panose="020B0502040204020203" pitchFamily="34" charset="0"/>
                <a:cs typeface="Times New Roman" panose="02020603050405020304" pitchFamily="18" charset="0"/>
              </a:rPr>
              <a:t>Scalability: The system can be scaled and modified to recognize different hand gestures or integrate with other technologies.</a:t>
            </a:r>
          </a:p>
          <a:p>
            <a:pPr marL="457200" indent="-457200">
              <a:lnSpc>
                <a:spcPct val="150000"/>
              </a:lnSpc>
              <a:buAutoNum type="alphaLcPeriod"/>
            </a:pPr>
            <a:r>
              <a:rPr lang="en-US" sz="2400" dirty="0">
                <a:latin typeface="Bahnschrift SemiBold Condensed" panose="020B0502040204020203" pitchFamily="34" charset="0"/>
                <a:cs typeface="Times New Roman" panose="02020603050405020304" pitchFamily="18" charset="0"/>
              </a:rPr>
              <a:t>Community Support: OpenCV has a large user community and extensive documentation, which can aid in troubleshooting and development.</a:t>
            </a:r>
          </a:p>
          <a:p>
            <a:pPr marL="457200" indent="-457200">
              <a:buAutoNum type="alphaLcPeriod"/>
            </a:pPr>
            <a:endParaRPr lang="en-US" sz="2400" dirty="0">
              <a:latin typeface="Bahnschrift SemiBold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24355321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1B7AF5-B752-4216-AE65-8118079F8932}"/>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
        <p:nvSpPr>
          <p:cNvPr id="3" name="TextBox 2">
            <a:extLst>
              <a:ext uri="{FF2B5EF4-FFF2-40B4-BE49-F238E27FC236}">
                <a16:creationId xmlns:a16="http://schemas.microsoft.com/office/drawing/2014/main" id="{43874A98-AF6A-7F08-B1B1-C92262A1D0A4}"/>
              </a:ext>
            </a:extLst>
          </p:cNvPr>
          <p:cNvSpPr txBox="1"/>
          <p:nvPr/>
        </p:nvSpPr>
        <p:spPr>
          <a:xfrm>
            <a:off x="109330" y="178904"/>
            <a:ext cx="11905886" cy="7478970"/>
          </a:xfrm>
          <a:prstGeom prst="rect">
            <a:avLst/>
          </a:prstGeom>
          <a:noFill/>
        </p:spPr>
        <p:txBody>
          <a:bodyPr wrap="square" rtlCol="0">
            <a:spAutoFit/>
          </a:bodyPr>
          <a:lstStyle/>
          <a:p>
            <a:pPr algn="ctr">
              <a:lnSpc>
                <a:spcPct val="150000"/>
              </a:lnSpc>
            </a:pPr>
            <a:r>
              <a:rPr lang="en-IN" sz="3200" b="1" u="sng" dirty="0">
                <a:solidFill>
                  <a:schemeClr val="bg1"/>
                </a:solidFill>
                <a:highlight>
                  <a:srgbClr val="0000FF"/>
                </a:highlight>
                <a:latin typeface="Times New Roman" panose="02020603050405020304" pitchFamily="18" charset="0"/>
                <a:cs typeface="Times New Roman" panose="02020603050405020304" pitchFamily="18" charset="0"/>
              </a:rPr>
              <a:t>DISADVANTAGES</a:t>
            </a:r>
          </a:p>
          <a:p>
            <a:pPr marL="457200" indent="-457200" algn="just">
              <a:lnSpc>
                <a:spcPct val="150000"/>
              </a:lnSpc>
              <a:buAutoNum type="alphaLcPeriod"/>
            </a:pPr>
            <a:r>
              <a:rPr lang="en-US" sz="2400" dirty="0">
                <a:latin typeface="Bahnschrift SemiBold Condensed" panose="020B0502040204020203" pitchFamily="34" charset="0"/>
                <a:cs typeface="Times New Roman" panose="02020603050405020304" pitchFamily="18" charset="0"/>
              </a:rPr>
              <a:t>Sensitivity to Conditions: The performance can be affected by varying lighting conditions, background clutter, or hand sizes. Robustness might be a challenge.</a:t>
            </a:r>
          </a:p>
          <a:p>
            <a:pPr marL="457200" indent="-457200" algn="just">
              <a:lnSpc>
                <a:spcPct val="150000"/>
              </a:lnSpc>
              <a:buAutoNum type="alphaLcPeriod"/>
            </a:pPr>
            <a:r>
              <a:rPr lang="en-US" sz="2400" dirty="0">
                <a:latin typeface="Bahnschrift SemiBold Condensed" panose="020B0502040204020203" pitchFamily="34" charset="0"/>
                <a:cs typeface="Times New Roman" panose="02020603050405020304" pitchFamily="18" charset="0"/>
              </a:rPr>
              <a:t>Computational Load: Real-time processing, especially with high-resolution video, can be computationally intensive, requiring a powerful CPU/GPU.</a:t>
            </a:r>
          </a:p>
          <a:p>
            <a:pPr marL="457200" indent="-457200" algn="just">
              <a:lnSpc>
                <a:spcPct val="150000"/>
              </a:lnSpc>
              <a:buAutoNum type="alphaLcPeriod"/>
            </a:pPr>
            <a:r>
              <a:rPr lang="en-US" sz="2400" dirty="0">
                <a:latin typeface="Bahnschrift SemiBold Condensed" panose="020B0502040204020203" pitchFamily="34" charset="0"/>
                <a:cs typeface="Times New Roman" panose="02020603050405020304" pitchFamily="18" charset="0"/>
              </a:rPr>
              <a:t>Accuracy Limitations: Simple hand detection methods might struggle with complex gestures or hands in unusual positions. More advanced methods might be needed for higher accuracy.</a:t>
            </a:r>
          </a:p>
          <a:p>
            <a:pPr marL="457200" indent="-457200" algn="just">
              <a:lnSpc>
                <a:spcPct val="150000"/>
              </a:lnSpc>
              <a:buAutoNum type="alphaLcPeriod"/>
            </a:pPr>
            <a:r>
              <a:rPr lang="en-US" sz="2400" dirty="0">
                <a:latin typeface="Bahnschrift SemiBold Condensed" panose="020B0502040204020203" pitchFamily="34" charset="0"/>
                <a:cs typeface="Times New Roman" panose="02020603050405020304" pitchFamily="18" charset="0"/>
              </a:rPr>
              <a:t>Learning Curve: Developing an effective hand detection system requires a good understanding of computer vision concepts and experience with OpenCV.</a:t>
            </a:r>
          </a:p>
          <a:p>
            <a:pPr marL="457200" indent="-457200" algn="just">
              <a:lnSpc>
                <a:spcPct val="150000"/>
              </a:lnSpc>
              <a:buAutoNum type="alphaLcPeriod"/>
            </a:pPr>
            <a:r>
              <a:rPr lang="en-US" sz="2400" dirty="0">
                <a:latin typeface="Bahnschrift SemiBold Condensed" panose="020B0502040204020203" pitchFamily="34" charset="0"/>
                <a:cs typeface="Times New Roman" panose="02020603050405020304" pitchFamily="18" charset="0"/>
              </a:rPr>
              <a:t>Maintenance: Keeping the system updated and functional over time may require ongoing adjustments and optimizations as new challenges or technologies emerge.</a:t>
            </a:r>
          </a:p>
          <a:p>
            <a:pPr algn="just"/>
            <a:endParaRPr lang="en-US" sz="2400" dirty="0">
              <a:latin typeface="Bahnschrift SemiBold Condensed" panose="020B0502040204020203" pitchFamily="34" charset="0"/>
              <a:cs typeface="Times New Roman" panose="02020603050405020304" pitchFamily="18" charset="0"/>
            </a:endParaRPr>
          </a:p>
          <a:p>
            <a:pPr algn="ctr"/>
            <a:endParaRPr lang="en-US" sz="2400" dirty="0">
              <a:latin typeface="Bahnschrift SemiBold Condensed" panose="020B0502040204020203" pitchFamily="34" charset="0"/>
              <a:cs typeface="Times New Roman" panose="02020603050405020304" pitchFamily="18" charset="0"/>
            </a:endParaRPr>
          </a:p>
          <a:p>
            <a:pPr algn="ctr"/>
            <a:endParaRPr lang="en-IN" sz="2400" dirty="0">
              <a:latin typeface="Bahnschrift SemiBold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54319497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C1657C-5538-965F-9557-13079591BCF4}"/>
              </a:ext>
            </a:extLst>
          </p:cNvPr>
          <p:cNvSpPr>
            <a:spLocks noGrp="1"/>
          </p:cNvSpPr>
          <p:nvPr>
            <p:ph type="sldNum" sz="quarter" idx="4"/>
          </p:nvPr>
        </p:nvSpPr>
        <p:spPr/>
        <p:txBody>
          <a:bodyPr/>
          <a:lstStyle/>
          <a:p>
            <a:fld id="{58FB4751-880F-D840-AAA9-3A15815CC996}" type="slidenum">
              <a:rPr lang="en-US" smtClean="0"/>
              <a:pPr/>
              <a:t>16</a:t>
            </a:fld>
            <a:endParaRPr lang="en-US" dirty="0"/>
          </a:p>
        </p:txBody>
      </p:sp>
      <p:sp>
        <p:nvSpPr>
          <p:cNvPr id="3" name="TextBox 2">
            <a:extLst>
              <a:ext uri="{FF2B5EF4-FFF2-40B4-BE49-F238E27FC236}">
                <a16:creationId xmlns:a16="http://schemas.microsoft.com/office/drawing/2014/main" id="{E7617D1D-F19E-CA33-FAE2-002402E3EDDF}"/>
              </a:ext>
            </a:extLst>
          </p:cNvPr>
          <p:cNvSpPr txBox="1"/>
          <p:nvPr/>
        </p:nvSpPr>
        <p:spPr>
          <a:xfrm>
            <a:off x="79513" y="129209"/>
            <a:ext cx="11935703" cy="4941674"/>
          </a:xfrm>
          <a:prstGeom prst="rect">
            <a:avLst/>
          </a:prstGeom>
          <a:noFill/>
        </p:spPr>
        <p:txBody>
          <a:bodyPr wrap="square" rtlCol="0">
            <a:spAutoFit/>
          </a:bodyPr>
          <a:lstStyle/>
          <a:p>
            <a:pPr algn="ctr"/>
            <a:r>
              <a:rPr lang="en-IN" sz="3200" b="1" u="sng" dirty="0">
                <a:solidFill>
                  <a:schemeClr val="bg1"/>
                </a:solidFill>
                <a:highlight>
                  <a:srgbClr val="0000FF"/>
                </a:highlight>
                <a:latin typeface="Times New Roman" panose="02020603050405020304" pitchFamily="18" charset="0"/>
                <a:cs typeface="Times New Roman" panose="02020603050405020304" pitchFamily="18" charset="0"/>
              </a:rPr>
              <a:t>CONCLUSION</a:t>
            </a:r>
          </a:p>
          <a:p>
            <a:pPr algn="just">
              <a:lnSpc>
                <a:spcPct val="150000"/>
              </a:lnSpc>
            </a:pPr>
            <a:r>
              <a:rPr lang="en-US" sz="2400" dirty="0">
                <a:latin typeface="Bahnschrift SemiBold Condensed" panose="020B0502040204020203" pitchFamily="34" charset="0"/>
                <a:cs typeface="Times New Roman" panose="02020603050405020304" pitchFamily="18" charset="0"/>
              </a:rPr>
              <a:t>In conclusion, a hand detection project using OpenCV represents a versatile and impactful venture that leverages computer vision technology to enable real-time hand recognition and interaction. By utilizing OpenCV's powerful libraries and tools, this project can achieve robust hand detection and tracking, facilitating applications ranging from simple user interface controls to complex gesture-based systems. Despite challenges related to varying environmental conditions and computational demands, the potential benefits in fields such as human-computer interaction, gaming, assistive technologies, and educational tools are substantial. With ongoing advancements and optimizations, this project holds promise for creating intuitive and innovative solutions that enhance user experiences and broaden the scope of interactive applications.</a:t>
            </a:r>
            <a:endParaRPr lang="en-IN" sz="2400" dirty="0">
              <a:latin typeface="Bahnschrift SemiBold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655732664"/>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8A67F0-0341-3B21-29C4-8B3BD2A8C4DC}"/>
              </a:ext>
            </a:extLst>
          </p:cNvPr>
          <p:cNvSpPr>
            <a:spLocks noGrp="1"/>
          </p:cNvSpPr>
          <p:nvPr>
            <p:ph type="sldNum" sz="quarter" idx="4"/>
          </p:nvPr>
        </p:nvSpPr>
        <p:spPr/>
        <p:txBody>
          <a:bodyPr/>
          <a:lstStyle/>
          <a:p>
            <a:fld id="{58FB4751-880F-D840-AAA9-3A15815CC996}" type="slidenum">
              <a:rPr lang="en-US" smtClean="0"/>
              <a:pPr/>
              <a:t>17</a:t>
            </a:fld>
            <a:endParaRPr lang="en-US" dirty="0"/>
          </a:p>
        </p:txBody>
      </p:sp>
      <p:sp>
        <p:nvSpPr>
          <p:cNvPr id="3" name="TextBox 2">
            <a:extLst>
              <a:ext uri="{FF2B5EF4-FFF2-40B4-BE49-F238E27FC236}">
                <a16:creationId xmlns:a16="http://schemas.microsoft.com/office/drawing/2014/main" id="{3A1C17BF-251F-F87B-88D8-925C08BD06B9}"/>
              </a:ext>
            </a:extLst>
          </p:cNvPr>
          <p:cNvSpPr txBox="1"/>
          <p:nvPr/>
        </p:nvSpPr>
        <p:spPr>
          <a:xfrm>
            <a:off x="139148" y="178904"/>
            <a:ext cx="11876068" cy="4154984"/>
          </a:xfrm>
          <a:prstGeom prst="rect">
            <a:avLst/>
          </a:prstGeom>
          <a:noFill/>
        </p:spPr>
        <p:txBody>
          <a:bodyPr wrap="square" rtlCol="0">
            <a:spAutoFit/>
          </a:bodyPr>
          <a:lstStyle/>
          <a:p>
            <a:pPr algn="ctr">
              <a:lnSpc>
                <a:spcPct val="150000"/>
              </a:lnSpc>
            </a:pPr>
            <a:r>
              <a:rPr lang="en-IN" sz="3200" b="1" u="sng" dirty="0">
                <a:solidFill>
                  <a:schemeClr val="bg1"/>
                </a:solidFill>
                <a:highlight>
                  <a:srgbClr val="0000FF"/>
                </a:highlight>
                <a:latin typeface="Times New Roman" panose="02020603050405020304" pitchFamily="18" charset="0"/>
                <a:cs typeface="Times New Roman" panose="02020603050405020304" pitchFamily="18" charset="0"/>
              </a:rPr>
              <a:t>REFERENCES</a:t>
            </a:r>
          </a:p>
          <a:p>
            <a:pPr algn="ctr">
              <a:lnSpc>
                <a:spcPct val="150000"/>
              </a:lnSpc>
            </a:pPr>
            <a:endParaRPr lang="en-IN" sz="3200" b="1" u="sng" dirty="0">
              <a:latin typeface="Times New Roman" panose="02020603050405020304" pitchFamily="18" charset="0"/>
              <a:cs typeface="Times New Roman" panose="02020603050405020304" pitchFamily="18" charset="0"/>
            </a:endParaRPr>
          </a:p>
          <a:p>
            <a:pPr>
              <a:lnSpc>
                <a:spcPct val="150000"/>
              </a:lnSpc>
            </a:pPr>
            <a:r>
              <a:rPr lang="en-IN" sz="2400" dirty="0">
                <a:latin typeface="Bahnschrift SemiBold Condensed" panose="020B0502040204020203" pitchFamily="34" charset="0"/>
                <a:cs typeface="Times New Roman" panose="02020603050405020304" pitchFamily="18" charset="0"/>
                <a:hlinkClick r:id="rId2"/>
              </a:rPr>
              <a:t>https://github.com/Amar1510/Hand-Gesture-Recognition-Using-OpenCV-and-Python</a:t>
            </a:r>
            <a:endParaRPr lang="en-IN" sz="2400" dirty="0">
              <a:latin typeface="Bahnschrift SemiBold Condensed" panose="020B0502040204020203" pitchFamily="34" charset="0"/>
              <a:cs typeface="Times New Roman" panose="02020603050405020304" pitchFamily="18" charset="0"/>
            </a:endParaRPr>
          </a:p>
          <a:p>
            <a:pPr>
              <a:lnSpc>
                <a:spcPct val="150000"/>
              </a:lnSpc>
            </a:pPr>
            <a:r>
              <a:rPr lang="en-IN" sz="2400" dirty="0">
                <a:latin typeface="Bahnschrift SemiBold Condensed" panose="020B0502040204020203" pitchFamily="34" charset="0"/>
                <a:cs typeface="Times New Roman" panose="02020603050405020304" pitchFamily="18" charset="0"/>
                <a:hlinkClick r:id="rId3"/>
              </a:rPr>
              <a:t>https://www.youtube.com/watch?v=01sAkU_NvOY</a:t>
            </a:r>
            <a:endParaRPr lang="en-IN" sz="2400" dirty="0">
              <a:latin typeface="Bahnschrift SemiBold Condensed" panose="020B0502040204020203" pitchFamily="34" charset="0"/>
              <a:cs typeface="Times New Roman" panose="02020603050405020304" pitchFamily="18" charset="0"/>
            </a:endParaRPr>
          </a:p>
          <a:p>
            <a:pPr>
              <a:lnSpc>
                <a:spcPct val="150000"/>
              </a:lnSpc>
            </a:pPr>
            <a:r>
              <a:rPr lang="en-IN" sz="2400" dirty="0">
                <a:latin typeface="Bahnschrift SemiBold Condensed" panose="020B0502040204020203" pitchFamily="34" charset="0"/>
                <a:cs typeface="Times New Roman" panose="02020603050405020304" pitchFamily="18" charset="0"/>
                <a:hlinkClick r:id="rId4"/>
              </a:rPr>
              <a:t>https://github.com/nicknochnack/HandPose</a:t>
            </a:r>
            <a:endParaRPr lang="en-IN" sz="2400" dirty="0">
              <a:latin typeface="Bahnschrift SemiBold Condensed" panose="020B0502040204020203" pitchFamily="34" charset="0"/>
              <a:cs typeface="Times New Roman" panose="02020603050405020304" pitchFamily="18" charset="0"/>
            </a:endParaRPr>
          </a:p>
          <a:p>
            <a:pPr>
              <a:lnSpc>
                <a:spcPct val="150000"/>
              </a:lnSpc>
            </a:pPr>
            <a:r>
              <a:rPr lang="en-IN" sz="2400" dirty="0">
                <a:latin typeface="Bahnschrift SemiBold Condensed" panose="020B0502040204020203" pitchFamily="34" charset="0"/>
                <a:cs typeface="Times New Roman" panose="02020603050405020304" pitchFamily="18" charset="0"/>
                <a:hlinkClick r:id="rId5"/>
              </a:rPr>
              <a:t>https://www.youtube.com/watch?v=NwN3r3rVX9o</a:t>
            </a:r>
            <a:endParaRPr lang="en-IN" sz="2400" dirty="0">
              <a:latin typeface="Bahnschrift SemiBold Condensed" panose="020B0502040204020203" pitchFamily="34" charset="0"/>
              <a:cs typeface="Times New Roman" panose="02020603050405020304" pitchFamily="18" charset="0"/>
            </a:endParaRPr>
          </a:p>
          <a:p>
            <a:endParaRPr lang="en-IN" sz="2400" dirty="0">
              <a:latin typeface="Bahnschrift SemiBold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86473668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4752E6-FD56-BDAA-D41E-45C40421A112}"/>
              </a:ext>
            </a:extLst>
          </p:cNvPr>
          <p:cNvSpPr>
            <a:spLocks noGrp="1"/>
          </p:cNvSpPr>
          <p:nvPr>
            <p:ph type="sldNum" sz="quarter" idx="4"/>
          </p:nvPr>
        </p:nvSpPr>
        <p:spPr/>
        <p:txBody>
          <a:bodyPr/>
          <a:lstStyle/>
          <a:p>
            <a:fld id="{58FB4751-880F-D840-AAA9-3A15815CC996}" type="slidenum">
              <a:rPr lang="en-US" smtClean="0"/>
              <a:pPr/>
              <a:t>2</a:t>
            </a:fld>
            <a:endParaRPr lang="en-US" dirty="0"/>
          </a:p>
        </p:txBody>
      </p:sp>
      <p:sp>
        <p:nvSpPr>
          <p:cNvPr id="3" name="TextBox 2">
            <a:extLst>
              <a:ext uri="{FF2B5EF4-FFF2-40B4-BE49-F238E27FC236}">
                <a16:creationId xmlns:a16="http://schemas.microsoft.com/office/drawing/2014/main" id="{27CC60DE-0AD7-9632-F8D9-5A69622D9B3D}"/>
              </a:ext>
            </a:extLst>
          </p:cNvPr>
          <p:cNvSpPr txBox="1"/>
          <p:nvPr/>
        </p:nvSpPr>
        <p:spPr>
          <a:xfrm>
            <a:off x="129209" y="168965"/>
            <a:ext cx="11886007" cy="4941674"/>
          </a:xfrm>
          <a:prstGeom prst="rect">
            <a:avLst/>
          </a:prstGeom>
          <a:noFill/>
        </p:spPr>
        <p:txBody>
          <a:bodyPr wrap="square" rtlCol="0">
            <a:spAutoFit/>
          </a:bodyPr>
          <a:lstStyle/>
          <a:p>
            <a:pPr algn="ctr"/>
            <a:r>
              <a:rPr lang="en-IN" sz="3200" b="1" u="sng" dirty="0">
                <a:solidFill>
                  <a:schemeClr val="bg1"/>
                </a:solidFill>
                <a:highlight>
                  <a:srgbClr val="0000FF"/>
                </a:highlight>
                <a:latin typeface="Times New Roman" panose="02020603050405020304" pitchFamily="18" charset="0"/>
                <a:cs typeface="Times New Roman" panose="02020603050405020304" pitchFamily="18" charset="0"/>
              </a:rPr>
              <a:t>ABSTRACT</a:t>
            </a:r>
          </a:p>
          <a:p>
            <a:pPr algn="just">
              <a:lnSpc>
                <a:spcPct val="150000"/>
              </a:lnSpc>
            </a:pPr>
            <a:r>
              <a:rPr lang="en-US" sz="2400" dirty="0">
                <a:solidFill>
                  <a:srgbClr val="000000"/>
                </a:solidFill>
                <a:latin typeface="Bahnschrift SemiBold Condensed" panose="020B0502040204020203" pitchFamily="34" charset="0"/>
                <a:cs typeface="Times New Roman" panose="02020603050405020304" pitchFamily="18" charset="0"/>
              </a:rPr>
              <a:t>Hand detection is a crucial component in various computer vision applications, including gesture recognition, human-computer interaction, and augmented reality. This paper presents a method for real-time hand detection using OpenCV, an open-source computer vision and machine learning software library. The proposed approach leverages color-based segmentation, contour detection, and convex hull techniques to accurately identify and track hand regions in live video streams. Initially, the system captures video frames and converts them to the HSV color space to improve robustness against lighting variations. Skin color segmentation is then performed to isolate potential hand regions. Contours of the segmented regions are extracted, and the largest contour, corresponding to the hand, is identified. </a:t>
            </a:r>
            <a:endParaRPr lang="en-IN" sz="2400" dirty="0">
              <a:solidFill>
                <a:srgbClr val="000000"/>
              </a:solidFill>
              <a:latin typeface="Bahnschrift SemiBold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400624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9BF053-5B62-ED7A-BA00-A5FE5F5488CC}"/>
              </a:ext>
            </a:extLst>
          </p:cNvPr>
          <p:cNvSpPr>
            <a:spLocks noGrp="1"/>
          </p:cNvSpPr>
          <p:nvPr>
            <p:ph type="sldNum" sz="quarter" idx="4"/>
          </p:nvPr>
        </p:nvSpPr>
        <p:spPr/>
        <p:txBody>
          <a:bodyPr/>
          <a:lstStyle/>
          <a:p>
            <a:fld id="{58FB4751-880F-D840-AAA9-3A15815CC996}" type="slidenum">
              <a:rPr lang="en-US" smtClean="0"/>
              <a:pPr/>
              <a:t>3</a:t>
            </a:fld>
            <a:endParaRPr lang="en-US" dirty="0"/>
          </a:p>
        </p:txBody>
      </p:sp>
      <p:sp>
        <p:nvSpPr>
          <p:cNvPr id="3" name="TextBox 2">
            <a:extLst>
              <a:ext uri="{FF2B5EF4-FFF2-40B4-BE49-F238E27FC236}">
                <a16:creationId xmlns:a16="http://schemas.microsoft.com/office/drawing/2014/main" id="{02699E39-0B91-C39F-5CD3-2BA1AA4E7649}"/>
              </a:ext>
            </a:extLst>
          </p:cNvPr>
          <p:cNvSpPr txBox="1"/>
          <p:nvPr/>
        </p:nvSpPr>
        <p:spPr>
          <a:xfrm>
            <a:off x="109330" y="168965"/>
            <a:ext cx="11905886" cy="5940088"/>
          </a:xfrm>
          <a:prstGeom prst="rect">
            <a:avLst/>
          </a:prstGeom>
          <a:noFill/>
        </p:spPr>
        <p:txBody>
          <a:bodyPr wrap="square" rtlCol="0">
            <a:spAutoFit/>
          </a:bodyPr>
          <a:lstStyle/>
          <a:p>
            <a:pPr algn="ctr"/>
            <a:r>
              <a:rPr lang="en-IN" sz="3200" b="1" u="sng" dirty="0">
                <a:solidFill>
                  <a:schemeClr val="bg1"/>
                </a:solidFill>
                <a:highlight>
                  <a:srgbClr val="0000FF"/>
                </a:highlight>
                <a:latin typeface="Times New Roman" panose="02020603050405020304" pitchFamily="18" charset="0"/>
                <a:cs typeface="Times New Roman" panose="02020603050405020304" pitchFamily="18" charset="0"/>
              </a:rPr>
              <a:t>INTRODUCTION</a:t>
            </a:r>
          </a:p>
          <a:p>
            <a:pPr algn="just">
              <a:lnSpc>
                <a:spcPct val="150000"/>
              </a:lnSpc>
            </a:pPr>
            <a:r>
              <a:rPr lang="en-US" sz="2400" dirty="0">
                <a:latin typeface="Bahnschrift SemiBold Condensed" panose="020B0502040204020203" pitchFamily="34" charset="0"/>
                <a:cs typeface="Times New Roman" panose="02020603050405020304" pitchFamily="18" charset="0"/>
              </a:rPr>
              <a:t>In recent years, hand detection has emerged as a pivotal area in computer vision, driving innovations across various domains such as gesture recognition, human-computer interaction, sign language interpretation, and augmented reality. The ability to detect and interpret hand movements in real time offers a more intuitive and natural means of interacting with digital systems, paving the way for more immersive and user-friendly applications.</a:t>
            </a:r>
          </a:p>
          <a:p>
            <a:pPr algn="just">
              <a:lnSpc>
                <a:spcPct val="150000"/>
              </a:lnSpc>
            </a:pPr>
            <a:r>
              <a:rPr lang="en-US" sz="2400" dirty="0">
                <a:latin typeface="Bahnschrift SemiBold Condensed" panose="020B0502040204020203" pitchFamily="34" charset="0"/>
                <a:cs typeface="Times New Roman" panose="02020603050405020304" pitchFamily="18" charset="0"/>
              </a:rPr>
              <a:t>This project explores the implementation of a robust and efficient hand detection system using OpenCV, an open-source computer vision and machine learning library widely recognized for its versatility and ease of use. The proposed system is designed to accurately identify and track hand regions in live video streams, leveraging OpenCV’s powerful image processing capabilities.</a:t>
            </a:r>
            <a:endParaRPr lang="en-IN" sz="2400" dirty="0">
              <a:latin typeface="Bahnschrift SemiBold Condensed" panose="020B0502040204020203" pitchFamily="34" charset="0"/>
              <a:cs typeface="Times New Roman" panose="02020603050405020304" pitchFamily="18" charset="0"/>
            </a:endParaRPr>
          </a:p>
          <a:p>
            <a:pPr algn="ctr"/>
            <a:endParaRPr lang="en-IN" sz="2400" dirty="0">
              <a:latin typeface="Bahnschrift SemiBold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5821879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811A0A-719F-A142-4C27-EA8D5A7DAC3A}"/>
              </a:ext>
            </a:extLst>
          </p:cNvPr>
          <p:cNvSpPr>
            <a:spLocks noGrp="1"/>
          </p:cNvSpPr>
          <p:nvPr>
            <p:ph type="sldNum" sz="quarter" idx="4"/>
          </p:nvPr>
        </p:nvSpPr>
        <p:spPr/>
        <p:txBody>
          <a:bodyPr/>
          <a:lstStyle/>
          <a:p>
            <a:fld id="{58FB4751-880F-D840-AAA9-3A15815CC996}" type="slidenum">
              <a:rPr lang="en-US" smtClean="0"/>
              <a:pPr/>
              <a:t>4</a:t>
            </a:fld>
            <a:endParaRPr lang="en-US" dirty="0"/>
          </a:p>
        </p:txBody>
      </p:sp>
      <p:sp>
        <p:nvSpPr>
          <p:cNvPr id="3" name="TextBox 2">
            <a:extLst>
              <a:ext uri="{FF2B5EF4-FFF2-40B4-BE49-F238E27FC236}">
                <a16:creationId xmlns:a16="http://schemas.microsoft.com/office/drawing/2014/main" id="{8DDF1CA4-B98B-2C2F-4701-3775F6BDC577}"/>
              </a:ext>
            </a:extLst>
          </p:cNvPr>
          <p:cNvSpPr txBox="1"/>
          <p:nvPr/>
        </p:nvSpPr>
        <p:spPr>
          <a:xfrm>
            <a:off x="176784" y="82297"/>
            <a:ext cx="11886007" cy="7048083"/>
          </a:xfrm>
          <a:prstGeom prst="rect">
            <a:avLst/>
          </a:prstGeom>
          <a:noFill/>
        </p:spPr>
        <p:txBody>
          <a:bodyPr wrap="square" rtlCol="0">
            <a:spAutoFit/>
          </a:bodyPr>
          <a:lstStyle/>
          <a:p>
            <a:pPr algn="ctr"/>
            <a:r>
              <a:rPr lang="en-IN" sz="3200" b="1" u="sng" dirty="0">
                <a:solidFill>
                  <a:schemeClr val="bg1"/>
                </a:solidFill>
                <a:highlight>
                  <a:srgbClr val="0000FF"/>
                </a:highlight>
                <a:latin typeface="Times New Roman" panose="02020603050405020304" pitchFamily="18" charset="0"/>
                <a:cs typeface="Times New Roman" panose="02020603050405020304" pitchFamily="18" charset="0"/>
              </a:rPr>
              <a:t>LITERATURE REVIEW</a:t>
            </a:r>
          </a:p>
          <a:p>
            <a:pPr algn="just">
              <a:lnSpc>
                <a:spcPct val="150000"/>
              </a:lnSpc>
            </a:pPr>
            <a:r>
              <a:rPr lang="en-US" sz="2400" dirty="0">
                <a:latin typeface="Bahnschrift SemiBold Condensed" panose="020B0502040204020203" pitchFamily="34" charset="0"/>
                <a:cs typeface="Times New Roman" panose="02020603050405020304" pitchFamily="18" charset="0"/>
              </a:rPr>
              <a:t>a. Hand detection is a well-explored domain within computer vision, garnering extensive research due to its applications in gesture recognition, human-computer interaction (HCI), virtual reality (VR), and augmented reality (AR). Various approaches have been proposed over the years, ranging from traditional image processing techniques to modern deep learning methods.</a:t>
            </a:r>
          </a:p>
          <a:p>
            <a:pPr algn="just">
              <a:lnSpc>
                <a:spcPct val="150000"/>
              </a:lnSpc>
            </a:pPr>
            <a:r>
              <a:rPr lang="en-US" sz="2400" dirty="0">
                <a:latin typeface="Bahnschrift SemiBold Condensed" panose="020B0502040204020203" pitchFamily="34" charset="0"/>
                <a:cs typeface="Times New Roman" panose="02020603050405020304" pitchFamily="18" charset="0"/>
              </a:rPr>
              <a:t>b. With the advent of machine learning, hand detection saw significant advancements. Viola and Jones (2001) introduced a robust object detection framework using </a:t>
            </a:r>
            <a:r>
              <a:rPr lang="en-US" sz="2400" dirty="0" err="1">
                <a:latin typeface="Bahnschrift SemiBold Condensed" panose="020B0502040204020203" pitchFamily="34" charset="0"/>
                <a:cs typeface="Times New Roman" panose="02020603050405020304" pitchFamily="18" charset="0"/>
              </a:rPr>
              <a:t>Haar</a:t>
            </a:r>
            <a:r>
              <a:rPr lang="en-US" sz="2400" dirty="0">
                <a:latin typeface="Bahnschrift SemiBold Condensed" panose="020B0502040204020203" pitchFamily="34" charset="0"/>
                <a:cs typeface="Times New Roman" panose="02020603050405020304" pitchFamily="18" charset="0"/>
              </a:rPr>
              <a:t>-like features and AdaBoost classifiers. This method was later adapted for hand detection, enabling real-time performance with high accuracy. However, the reliance on handcrafted features limited its generalization capability.</a:t>
            </a:r>
          </a:p>
          <a:p>
            <a:pPr algn="just">
              <a:lnSpc>
                <a:spcPct val="150000"/>
              </a:lnSpc>
            </a:pPr>
            <a:r>
              <a:rPr lang="en-US" sz="2400" dirty="0">
                <a:latin typeface="Bahnschrift SemiBold Condensed" panose="020B0502040204020203" pitchFamily="34" charset="0"/>
                <a:cs typeface="Times New Roman" panose="02020603050405020304" pitchFamily="18" charset="0"/>
              </a:rPr>
              <a:t>c. Hand pose estimation has further enhanced hand detection by predicting key points on the hand. Simon et al. (2017) introduced a multi-view approach using CNNs to estimate 3D hand poses, significantly improving gesture recognition accuracy.</a:t>
            </a:r>
          </a:p>
          <a:p>
            <a:pPr algn="just"/>
            <a:endParaRPr lang="en-IN" sz="2400" dirty="0">
              <a:latin typeface="Bahnschrift SemiBold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507495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14AA30-A68D-E41F-C717-A97AA603DCFB}"/>
              </a:ext>
            </a:extLst>
          </p:cNvPr>
          <p:cNvSpPr>
            <a:spLocks noGrp="1"/>
          </p:cNvSpPr>
          <p:nvPr>
            <p:ph type="sldNum" sz="quarter" idx="4"/>
          </p:nvPr>
        </p:nvSpPr>
        <p:spPr/>
        <p:txBody>
          <a:bodyPr/>
          <a:lstStyle/>
          <a:p>
            <a:fld id="{58FB4751-880F-D840-AAA9-3A15815CC996}" type="slidenum">
              <a:rPr lang="en-US" smtClean="0"/>
              <a:pPr/>
              <a:t>5</a:t>
            </a:fld>
            <a:endParaRPr lang="en-US" dirty="0"/>
          </a:p>
        </p:txBody>
      </p:sp>
      <p:sp>
        <p:nvSpPr>
          <p:cNvPr id="3" name="TextBox 2">
            <a:extLst>
              <a:ext uri="{FF2B5EF4-FFF2-40B4-BE49-F238E27FC236}">
                <a16:creationId xmlns:a16="http://schemas.microsoft.com/office/drawing/2014/main" id="{CD1E237E-305A-D2B8-0CD0-7C64C8BDBE46}"/>
              </a:ext>
            </a:extLst>
          </p:cNvPr>
          <p:cNvSpPr txBox="1"/>
          <p:nvPr/>
        </p:nvSpPr>
        <p:spPr>
          <a:xfrm>
            <a:off x="129209" y="168965"/>
            <a:ext cx="11886007" cy="6494085"/>
          </a:xfrm>
          <a:prstGeom prst="rect">
            <a:avLst/>
          </a:prstGeom>
          <a:noFill/>
        </p:spPr>
        <p:txBody>
          <a:bodyPr wrap="square" rtlCol="0">
            <a:spAutoFit/>
          </a:bodyPr>
          <a:lstStyle/>
          <a:p>
            <a:pPr algn="ctr"/>
            <a:r>
              <a:rPr lang="en-IN" sz="3200" b="1" u="sng" dirty="0">
                <a:solidFill>
                  <a:schemeClr val="bg1"/>
                </a:solidFill>
                <a:highlight>
                  <a:srgbClr val="0000FF"/>
                </a:highlight>
                <a:latin typeface="Times New Roman" panose="02020603050405020304" pitchFamily="18" charset="0"/>
                <a:cs typeface="Times New Roman" panose="02020603050405020304" pitchFamily="18" charset="0"/>
              </a:rPr>
              <a:t>PROBLEM STATEMENT</a:t>
            </a:r>
          </a:p>
          <a:p>
            <a:pPr marL="514350" indent="-514350" algn="just">
              <a:lnSpc>
                <a:spcPct val="150000"/>
              </a:lnSpc>
              <a:buAutoNum type="romanLcPeriod"/>
            </a:pPr>
            <a:r>
              <a:rPr lang="en-US" sz="2400" dirty="0">
                <a:latin typeface="Bahnschrift SemiBold Condensed" panose="020B0502040204020203" pitchFamily="34" charset="0"/>
                <a:cs typeface="Times New Roman" panose="02020603050405020304" pitchFamily="18" charset="0"/>
              </a:rPr>
              <a:t>Develop a Color-Based Segmentation Technique: Implement a method to segment hand regions based on skin color in the HSV color space, improving robustness against lighting variations.</a:t>
            </a:r>
          </a:p>
          <a:p>
            <a:pPr marL="514350" indent="-514350" algn="just">
              <a:lnSpc>
                <a:spcPct val="150000"/>
              </a:lnSpc>
              <a:buAutoNum type="romanLcPeriod"/>
            </a:pPr>
            <a:r>
              <a:rPr lang="en-US" sz="2400" dirty="0">
                <a:latin typeface="Bahnschrift SemiBold Condensed" panose="020B0502040204020203" pitchFamily="34" charset="0"/>
                <a:cs typeface="Times New Roman" panose="02020603050405020304" pitchFamily="18" charset="0"/>
              </a:rPr>
              <a:t>Contour Detection and Analysis: Utilize contour detection to extract hand outlines and identify the largest contour corresponding to the hand.</a:t>
            </a:r>
          </a:p>
          <a:p>
            <a:pPr marL="514350" indent="-514350" algn="just">
              <a:lnSpc>
                <a:spcPct val="150000"/>
              </a:lnSpc>
              <a:buAutoNum type="romanLcPeriod"/>
            </a:pPr>
            <a:r>
              <a:rPr lang="en-US" sz="2400" dirty="0">
                <a:latin typeface="Bahnschrift SemiBold Condensed" panose="020B0502040204020203" pitchFamily="34" charset="0"/>
                <a:cs typeface="Times New Roman" panose="02020603050405020304" pitchFamily="18" charset="0"/>
              </a:rPr>
              <a:t>Feature Extraction and Gesture Recognition: Compute the convex hull of the hand contour to detect fingers and recognize hand gestures.</a:t>
            </a:r>
          </a:p>
          <a:p>
            <a:pPr marL="514350" indent="-514350" algn="just">
              <a:lnSpc>
                <a:spcPct val="150000"/>
              </a:lnSpc>
              <a:buAutoNum type="romanLcPeriod"/>
            </a:pPr>
            <a:r>
              <a:rPr lang="en-US" sz="2400" dirty="0">
                <a:latin typeface="Bahnschrift SemiBold Condensed" panose="020B0502040204020203" pitchFamily="34" charset="0"/>
                <a:cs typeface="Times New Roman" panose="02020603050405020304" pitchFamily="18" charset="0"/>
              </a:rPr>
              <a:t>Real-Time Performance: Ensure the system operates in real-time, suitable for integration into various applications such as gesture recognition, human-computer interaction, and augmented reality.</a:t>
            </a:r>
          </a:p>
          <a:p>
            <a:pPr marL="514350" indent="-514350" algn="just">
              <a:lnSpc>
                <a:spcPct val="150000"/>
              </a:lnSpc>
              <a:buAutoNum type="romanLcPeriod"/>
            </a:pPr>
            <a:r>
              <a:rPr lang="en-US" sz="2400" dirty="0">
                <a:latin typeface="Bahnschrift SemiBold Condensed" panose="020B0502040204020203" pitchFamily="34" charset="0"/>
                <a:cs typeface="Times New Roman" panose="02020603050405020304" pitchFamily="18" charset="0"/>
              </a:rPr>
              <a:t>User-Friendly Implementation: Provide an easy-to-use and extendable codebase that can be customized for specific use cases.</a:t>
            </a:r>
            <a:endParaRPr lang="en-IN" sz="2400" dirty="0">
              <a:latin typeface="Bahnschrift SemiBold Condensed" panose="020B0502040204020203" pitchFamily="34" charset="0"/>
              <a:cs typeface="Times New Roman" panose="02020603050405020304" pitchFamily="18" charset="0"/>
            </a:endParaRPr>
          </a:p>
          <a:p>
            <a:pPr marL="514350" indent="-514350" algn="ctr">
              <a:buAutoNum type="romanLcPeriod"/>
            </a:pPr>
            <a:endParaRPr lang="en-IN" sz="2400" dirty="0">
              <a:latin typeface="Bahnschrift SemiBold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376884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886D5F-33FF-78DD-967D-65EBBFFDCF62}"/>
              </a:ext>
            </a:extLst>
          </p:cNvPr>
          <p:cNvSpPr>
            <a:spLocks noGrp="1"/>
          </p:cNvSpPr>
          <p:nvPr>
            <p:ph type="sldNum" sz="quarter" idx="4"/>
          </p:nvPr>
        </p:nvSpPr>
        <p:spPr/>
        <p:txBody>
          <a:bodyPr/>
          <a:lstStyle/>
          <a:p>
            <a:fld id="{58FB4751-880F-D840-AAA9-3A15815CC996}" type="slidenum">
              <a:rPr lang="en-US" smtClean="0"/>
              <a:pPr/>
              <a:t>6</a:t>
            </a:fld>
            <a:endParaRPr lang="en-US" dirty="0"/>
          </a:p>
        </p:txBody>
      </p:sp>
      <p:sp>
        <p:nvSpPr>
          <p:cNvPr id="3" name="TextBox 2">
            <a:extLst>
              <a:ext uri="{FF2B5EF4-FFF2-40B4-BE49-F238E27FC236}">
                <a16:creationId xmlns:a16="http://schemas.microsoft.com/office/drawing/2014/main" id="{8E5E94AA-3232-0B0F-11E6-A63B4EAE4B2E}"/>
              </a:ext>
            </a:extLst>
          </p:cNvPr>
          <p:cNvSpPr txBox="1"/>
          <p:nvPr/>
        </p:nvSpPr>
        <p:spPr>
          <a:xfrm>
            <a:off x="109330" y="168965"/>
            <a:ext cx="11976653" cy="6295891"/>
          </a:xfrm>
          <a:prstGeom prst="rect">
            <a:avLst/>
          </a:prstGeom>
          <a:noFill/>
        </p:spPr>
        <p:txBody>
          <a:bodyPr wrap="square" rtlCol="0">
            <a:spAutoFit/>
          </a:bodyPr>
          <a:lstStyle/>
          <a:p>
            <a:pPr algn="ctr">
              <a:lnSpc>
                <a:spcPct val="150000"/>
              </a:lnSpc>
            </a:pPr>
            <a:r>
              <a:rPr lang="en-IN" sz="3200" b="1" u="sng" dirty="0">
                <a:solidFill>
                  <a:schemeClr val="bg1"/>
                </a:solidFill>
                <a:highlight>
                  <a:srgbClr val="0000FF"/>
                </a:highlight>
                <a:latin typeface="Times New Roman" panose="02020603050405020304" pitchFamily="18" charset="0"/>
                <a:cs typeface="Times New Roman" panose="02020603050405020304" pitchFamily="18" charset="0"/>
              </a:rPr>
              <a:t>OBJECTIVES</a:t>
            </a:r>
          </a:p>
          <a:p>
            <a:pPr marL="514350" indent="-514350">
              <a:lnSpc>
                <a:spcPct val="150000"/>
              </a:lnSpc>
              <a:buAutoNum type="romanLcPeriod"/>
            </a:pPr>
            <a:r>
              <a:rPr lang="en-US" sz="2400" dirty="0">
                <a:latin typeface="Bahnschrift SemiBold Condensed" panose="020B0502040204020203" pitchFamily="34" charset="0"/>
                <a:cs typeface="Times New Roman" panose="02020603050405020304" pitchFamily="18" charset="0"/>
              </a:rPr>
              <a:t>Real-time Hand Detection: Develop a system that can detect and track hands in real-time using a video feed from a camera.</a:t>
            </a:r>
            <a:endParaRPr lang="en-IN" sz="2400" dirty="0">
              <a:latin typeface="Bahnschrift SemiBold Condensed" panose="020B0502040204020203" pitchFamily="34" charset="0"/>
              <a:cs typeface="Times New Roman" panose="02020603050405020304" pitchFamily="18" charset="0"/>
            </a:endParaRPr>
          </a:p>
          <a:p>
            <a:pPr marL="514350" indent="-514350">
              <a:lnSpc>
                <a:spcPct val="150000"/>
              </a:lnSpc>
              <a:buAutoNum type="romanLcPeriod"/>
            </a:pPr>
            <a:r>
              <a:rPr lang="en-US" sz="2400" dirty="0">
                <a:latin typeface="Bahnschrift SemiBold Condensed" panose="020B0502040204020203" pitchFamily="34" charset="0"/>
                <a:cs typeface="Times New Roman" panose="02020603050405020304" pitchFamily="18" charset="0"/>
              </a:rPr>
              <a:t>Accuracy: Achieve high accuracy in identifying and distinguishing hands from other objects or background noise.</a:t>
            </a:r>
            <a:endParaRPr lang="en-IN" sz="2400" dirty="0">
              <a:latin typeface="Bahnschrift SemiBold Condensed" panose="020B0502040204020203" pitchFamily="34" charset="0"/>
              <a:cs typeface="Times New Roman" panose="02020603050405020304" pitchFamily="18" charset="0"/>
            </a:endParaRPr>
          </a:p>
          <a:p>
            <a:pPr marL="514350" indent="-514350">
              <a:lnSpc>
                <a:spcPct val="150000"/>
              </a:lnSpc>
              <a:buAutoNum type="romanLcPeriod"/>
            </a:pPr>
            <a:r>
              <a:rPr lang="en-US" sz="2400" dirty="0">
                <a:latin typeface="Bahnschrift SemiBold Condensed" panose="020B0502040204020203" pitchFamily="34" charset="0"/>
                <a:cs typeface="Times New Roman" panose="02020603050405020304" pitchFamily="18" charset="0"/>
              </a:rPr>
              <a:t>Robustness: Ensure the system performs well under various conditions, such as different lighting, backgrounds, and hand orientations.</a:t>
            </a:r>
          </a:p>
          <a:p>
            <a:pPr marL="514350" indent="-514350">
              <a:lnSpc>
                <a:spcPct val="150000"/>
              </a:lnSpc>
              <a:buAutoNum type="romanLcPeriod"/>
            </a:pPr>
            <a:r>
              <a:rPr lang="en-US" sz="2400" dirty="0">
                <a:latin typeface="Bahnschrift SemiBold Condensed" panose="020B0502040204020203" pitchFamily="34" charset="0"/>
                <a:cs typeface="Times New Roman" panose="02020603050405020304" pitchFamily="18" charset="0"/>
              </a:rPr>
              <a:t>Gesture Recognition: In some cases, extend the project to recognize specific hand gestures or movements for applications like sign language recognition or human-computer interaction.</a:t>
            </a:r>
            <a:endParaRPr lang="en-IN" sz="2400" dirty="0">
              <a:latin typeface="Bahnschrift SemiBold Condensed" panose="020B0502040204020203" pitchFamily="34" charset="0"/>
              <a:cs typeface="Times New Roman" panose="02020603050405020304" pitchFamily="18" charset="0"/>
            </a:endParaRPr>
          </a:p>
          <a:p>
            <a:pPr marL="514350" indent="-514350">
              <a:lnSpc>
                <a:spcPct val="150000"/>
              </a:lnSpc>
              <a:buAutoNum type="romanLcPeriod"/>
            </a:pPr>
            <a:r>
              <a:rPr lang="en-US" sz="2400" dirty="0">
                <a:latin typeface="Bahnschrift SemiBold Condensed" panose="020B0502040204020203" pitchFamily="34" charset="0"/>
                <a:cs typeface="Times New Roman" panose="02020603050405020304" pitchFamily="18" charset="0"/>
              </a:rPr>
              <a:t>Performance: Optimize the system for speed and efficiency to ensure smooth operation without significant delays or computational overhead.</a:t>
            </a:r>
          </a:p>
        </p:txBody>
      </p:sp>
    </p:spTree>
    <p:extLst>
      <p:ext uri="{BB962C8B-B14F-4D97-AF65-F5344CB8AC3E}">
        <p14:creationId xmlns:p14="http://schemas.microsoft.com/office/powerpoint/2010/main" val="2907306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966808-9467-E63A-89A7-BB7AC193A40E}"/>
              </a:ext>
            </a:extLst>
          </p:cNvPr>
          <p:cNvSpPr>
            <a:spLocks noGrp="1"/>
          </p:cNvSpPr>
          <p:nvPr>
            <p:ph type="sldNum" sz="quarter" idx="4"/>
          </p:nvPr>
        </p:nvSpPr>
        <p:spPr/>
        <p:txBody>
          <a:bodyPr/>
          <a:lstStyle/>
          <a:p>
            <a:fld id="{58FB4751-880F-D840-AAA9-3A15815CC996}" type="slidenum">
              <a:rPr lang="en-US" smtClean="0"/>
              <a:pPr/>
              <a:t>7</a:t>
            </a:fld>
            <a:endParaRPr lang="en-US" dirty="0"/>
          </a:p>
        </p:txBody>
      </p:sp>
      <p:sp>
        <p:nvSpPr>
          <p:cNvPr id="3" name="TextBox 2">
            <a:extLst>
              <a:ext uri="{FF2B5EF4-FFF2-40B4-BE49-F238E27FC236}">
                <a16:creationId xmlns:a16="http://schemas.microsoft.com/office/drawing/2014/main" id="{78659AA6-2E1C-0B9D-9018-4CA32B707546}"/>
              </a:ext>
            </a:extLst>
          </p:cNvPr>
          <p:cNvSpPr txBox="1"/>
          <p:nvPr/>
        </p:nvSpPr>
        <p:spPr>
          <a:xfrm>
            <a:off x="198783" y="119270"/>
            <a:ext cx="11816433" cy="6494085"/>
          </a:xfrm>
          <a:prstGeom prst="rect">
            <a:avLst/>
          </a:prstGeom>
          <a:noFill/>
        </p:spPr>
        <p:txBody>
          <a:bodyPr wrap="square" rtlCol="0">
            <a:spAutoFit/>
          </a:bodyPr>
          <a:lstStyle/>
          <a:p>
            <a:pPr algn="ctr"/>
            <a:r>
              <a:rPr lang="en-IN" sz="3200" b="1" u="sng" dirty="0">
                <a:solidFill>
                  <a:schemeClr val="bg1"/>
                </a:solidFill>
                <a:highlight>
                  <a:srgbClr val="0000FF"/>
                </a:highlight>
                <a:latin typeface="Times New Roman" panose="02020603050405020304" pitchFamily="18" charset="0"/>
                <a:cs typeface="Times New Roman" panose="02020603050405020304" pitchFamily="18" charset="0"/>
              </a:rPr>
              <a:t>PROPOSED SOLUTION</a:t>
            </a:r>
          </a:p>
          <a:p>
            <a:pPr>
              <a:lnSpc>
                <a:spcPct val="150000"/>
              </a:lnSpc>
            </a:pPr>
            <a:r>
              <a:rPr lang="en-IN" sz="2400" dirty="0" err="1">
                <a:latin typeface="Bahnschrift SemiBold Condensed" panose="020B0502040204020203" pitchFamily="34" charset="0"/>
                <a:cs typeface="Times New Roman" panose="02020603050405020304" pitchFamily="18" charset="0"/>
              </a:rPr>
              <a:t>i</a:t>
            </a:r>
            <a:r>
              <a:rPr lang="en-IN" sz="2400" dirty="0">
                <a:latin typeface="Bahnschrift SemiBold Condensed" panose="020B0502040204020203" pitchFamily="34" charset="0"/>
                <a:cs typeface="Times New Roman" panose="02020603050405020304" pitchFamily="18" charset="0"/>
              </a:rPr>
              <a:t>. </a:t>
            </a:r>
            <a:r>
              <a:rPr lang="en-US" sz="2400" b="1" i="1" u="sng" dirty="0">
                <a:latin typeface="Bahnschrift SemiBold Condensed" panose="020B0502040204020203" pitchFamily="34" charset="0"/>
                <a:cs typeface="Times New Roman" panose="02020603050405020304" pitchFamily="18" charset="0"/>
              </a:rPr>
              <a:t>Setup and Preprocessing</a:t>
            </a:r>
          </a:p>
          <a:p>
            <a:pPr>
              <a:lnSpc>
                <a:spcPct val="150000"/>
              </a:lnSpc>
            </a:pPr>
            <a:r>
              <a:rPr lang="en-US" sz="2400" dirty="0">
                <a:latin typeface="Bahnschrift SemiBold Condensed" panose="020B0502040204020203" pitchFamily="34" charset="0"/>
                <a:cs typeface="Times New Roman" panose="02020603050405020304" pitchFamily="18" charset="0"/>
              </a:rPr>
              <a:t> Install Dependencies: Ensure you have OpenCV installed, along with any other necessary libraries (e.g., NumPy).</a:t>
            </a:r>
          </a:p>
          <a:p>
            <a:pPr>
              <a:lnSpc>
                <a:spcPct val="150000"/>
              </a:lnSpc>
            </a:pPr>
            <a:r>
              <a:rPr lang="en-US" sz="2400" dirty="0">
                <a:latin typeface="Bahnschrift SemiBold Condensed" panose="020B0502040204020203" pitchFamily="34" charset="0"/>
                <a:cs typeface="Times New Roman" panose="02020603050405020304" pitchFamily="18" charset="0"/>
              </a:rPr>
              <a:t> Capture Video: Use a camera to capture real-time video feed.</a:t>
            </a:r>
          </a:p>
          <a:p>
            <a:pPr>
              <a:lnSpc>
                <a:spcPct val="150000"/>
              </a:lnSpc>
            </a:pPr>
            <a:r>
              <a:rPr lang="en-US" sz="2400" dirty="0">
                <a:latin typeface="Bahnschrift SemiBold Condensed" panose="020B0502040204020203" pitchFamily="34" charset="0"/>
                <a:cs typeface="Times New Roman" panose="02020603050405020304" pitchFamily="18" charset="0"/>
              </a:rPr>
              <a:t> Preprocessing: Convert video frames to grayscale to simplify processing and reduce computational load.</a:t>
            </a:r>
          </a:p>
          <a:p>
            <a:pPr>
              <a:lnSpc>
                <a:spcPct val="150000"/>
              </a:lnSpc>
            </a:pPr>
            <a:r>
              <a:rPr lang="en-US" sz="2400" dirty="0">
                <a:latin typeface="Bahnschrift SemiBold Condensed" panose="020B0502040204020203" pitchFamily="34" charset="0"/>
                <a:cs typeface="Times New Roman" panose="02020603050405020304" pitchFamily="18" charset="0"/>
              </a:rPr>
              <a:t>ii. </a:t>
            </a:r>
            <a:r>
              <a:rPr lang="en-US" sz="2400" b="1" i="1" u="sng" dirty="0">
                <a:latin typeface="Bahnschrift SemiBold Condensed" panose="020B0502040204020203" pitchFamily="34" charset="0"/>
                <a:cs typeface="Times New Roman" panose="02020603050405020304" pitchFamily="18" charset="0"/>
              </a:rPr>
              <a:t>Hand Detection</a:t>
            </a:r>
          </a:p>
          <a:p>
            <a:pPr>
              <a:lnSpc>
                <a:spcPct val="150000"/>
              </a:lnSpc>
            </a:pPr>
            <a:r>
              <a:rPr lang="en-US" sz="2400" dirty="0">
                <a:latin typeface="Bahnschrift SemiBold Condensed" panose="020B0502040204020203" pitchFamily="34" charset="0"/>
                <a:cs typeface="Times New Roman" panose="02020603050405020304" pitchFamily="18" charset="0"/>
              </a:rPr>
              <a:t>Background Subtraction: Use techniques like background subtraction or image thresholding to isolate the hand from the background.</a:t>
            </a:r>
          </a:p>
          <a:p>
            <a:pPr>
              <a:lnSpc>
                <a:spcPct val="150000"/>
              </a:lnSpc>
            </a:pPr>
            <a:r>
              <a:rPr lang="en-US" sz="2400" dirty="0">
                <a:latin typeface="Bahnschrift SemiBold Condensed" panose="020B0502040204020203" pitchFamily="34" charset="0"/>
                <a:cs typeface="Times New Roman" panose="02020603050405020304" pitchFamily="18" charset="0"/>
              </a:rPr>
              <a:t>Contour Detection: Apply contour detection to identify and segment the hand from other objects. The contours can be used to find the hand's outline.</a:t>
            </a:r>
          </a:p>
          <a:p>
            <a:pPr>
              <a:lnSpc>
                <a:spcPct val="150000"/>
              </a:lnSpc>
            </a:pPr>
            <a:r>
              <a:rPr lang="en-US" sz="2400" dirty="0">
                <a:latin typeface="Bahnschrift SemiBold Condensed" panose="020B0502040204020203" pitchFamily="34" charset="0"/>
                <a:cs typeface="Times New Roman" panose="02020603050405020304" pitchFamily="18" charset="0"/>
              </a:rPr>
              <a:t>Region of Interest (ROI): Define and extract the region where the hand is most likely to be detected.</a:t>
            </a:r>
          </a:p>
          <a:p>
            <a:endParaRPr lang="en-IN" sz="2400" dirty="0">
              <a:latin typeface="Bahnschrift SemiBold Condensed"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451687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72D893-02E9-C75C-74D2-27DC3BF03249}"/>
              </a:ext>
            </a:extLst>
          </p:cNvPr>
          <p:cNvSpPr>
            <a:spLocks noGrp="1"/>
          </p:cNvSpPr>
          <p:nvPr>
            <p:ph type="sldNum" sz="quarter" idx="4"/>
          </p:nvPr>
        </p:nvSpPr>
        <p:spPr/>
        <p:txBody>
          <a:bodyPr/>
          <a:lstStyle/>
          <a:p>
            <a:fld id="{58FB4751-880F-D840-AAA9-3A15815CC996}" type="slidenum">
              <a:rPr lang="en-US" smtClean="0"/>
              <a:pPr/>
              <a:t>8</a:t>
            </a:fld>
            <a:endParaRPr lang="en-US" dirty="0"/>
          </a:p>
        </p:txBody>
      </p:sp>
      <p:sp>
        <p:nvSpPr>
          <p:cNvPr id="3" name="TextBox 2">
            <a:extLst>
              <a:ext uri="{FF2B5EF4-FFF2-40B4-BE49-F238E27FC236}">
                <a16:creationId xmlns:a16="http://schemas.microsoft.com/office/drawing/2014/main" id="{17756D6C-6FD3-8F5E-1F4A-2BA725F03CF4}"/>
              </a:ext>
            </a:extLst>
          </p:cNvPr>
          <p:cNvSpPr txBox="1"/>
          <p:nvPr/>
        </p:nvSpPr>
        <p:spPr>
          <a:xfrm>
            <a:off x="119270" y="129209"/>
            <a:ext cx="11895946" cy="6665223"/>
          </a:xfrm>
          <a:prstGeom prst="rect">
            <a:avLst/>
          </a:prstGeom>
          <a:noFill/>
        </p:spPr>
        <p:txBody>
          <a:bodyPr wrap="square" rtlCol="0">
            <a:spAutoFit/>
          </a:bodyPr>
          <a:lstStyle/>
          <a:p>
            <a:pPr>
              <a:lnSpc>
                <a:spcPct val="150000"/>
              </a:lnSpc>
            </a:pPr>
            <a:r>
              <a:rPr lang="en-IN" sz="2400" dirty="0">
                <a:latin typeface="Bahnschrift SemiBold Condensed" panose="020B0502040204020203" pitchFamily="34" charset="0"/>
              </a:rPr>
              <a:t>iii. </a:t>
            </a:r>
            <a:r>
              <a:rPr lang="en-US" sz="2400" b="1" i="1" u="sng" dirty="0">
                <a:latin typeface="Bahnschrift SemiBold Condensed" panose="020B0502040204020203" pitchFamily="34" charset="0"/>
              </a:rPr>
              <a:t>Post-processing</a:t>
            </a:r>
          </a:p>
          <a:p>
            <a:pPr>
              <a:lnSpc>
                <a:spcPct val="150000"/>
              </a:lnSpc>
            </a:pPr>
            <a:r>
              <a:rPr lang="en-US" sz="2400" dirty="0">
                <a:latin typeface="Bahnschrift SemiBold Condensed" panose="020B0502040204020203" pitchFamily="34" charset="0"/>
              </a:rPr>
              <a:t>Filtering and Smoothing: Apply filters to smooth out the detected hand’s movements and reduce noise.</a:t>
            </a:r>
          </a:p>
          <a:p>
            <a:pPr>
              <a:lnSpc>
                <a:spcPct val="150000"/>
              </a:lnSpc>
            </a:pPr>
            <a:r>
              <a:rPr lang="en-US" sz="2400" dirty="0">
                <a:latin typeface="Bahnschrift SemiBold Condensed" panose="020B0502040204020203" pitchFamily="34" charset="0"/>
              </a:rPr>
              <a:t>Gesture Recognition : Implement algorithms to recognize specific hand gestures or movements, using techniques such as template matching or machine learning models.</a:t>
            </a:r>
          </a:p>
          <a:p>
            <a:pPr>
              <a:lnSpc>
                <a:spcPct val="150000"/>
              </a:lnSpc>
            </a:pPr>
            <a:r>
              <a:rPr lang="en-IN" sz="2400" dirty="0">
                <a:latin typeface="Bahnschrift SemiBold Condensed" panose="020B0502040204020203" pitchFamily="34" charset="0"/>
              </a:rPr>
              <a:t>iv. </a:t>
            </a:r>
            <a:r>
              <a:rPr lang="en-US" sz="2400" b="1" i="1" u="sng" dirty="0">
                <a:latin typeface="Bahnschrift SemiBold Condensed" panose="020B0502040204020203" pitchFamily="34" charset="0"/>
              </a:rPr>
              <a:t>Visualization and Feedback</a:t>
            </a:r>
          </a:p>
          <a:p>
            <a:pPr>
              <a:lnSpc>
                <a:spcPct val="150000"/>
              </a:lnSpc>
            </a:pPr>
            <a:r>
              <a:rPr lang="en-US" sz="2400" dirty="0">
                <a:latin typeface="Bahnschrift SemiBold Condensed" panose="020B0502040204020203" pitchFamily="34" charset="0"/>
              </a:rPr>
              <a:t>Display Results: Draw bounding boxes or contours around the detected hand and display the results in real-time.</a:t>
            </a:r>
          </a:p>
          <a:p>
            <a:pPr>
              <a:lnSpc>
                <a:spcPct val="150000"/>
              </a:lnSpc>
            </a:pPr>
            <a:r>
              <a:rPr lang="en-US" sz="2400" dirty="0">
                <a:latin typeface="Bahnschrift SemiBold Condensed" panose="020B0502040204020203" pitchFamily="34" charset="0"/>
              </a:rPr>
              <a:t>Provide Feedback: Optionally, provide feedback based on the detected hand position or gestures (e.g., control actions, notifications).</a:t>
            </a:r>
          </a:p>
          <a:p>
            <a:pPr>
              <a:lnSpc>
                <a:spcPct val="150000"/>
              </a:lnSpc>
            </a:pPr>
            <a:r>
              <a:rPr lang="en-IN" sz="2400" dirty="0">
                <a:latin typeface="Bahnschrift SemiBold Condensed" panose="020B0502040204020203" pitchFamily="34" charset="0"/>
              </a:rPr>
              <a:t>v. </a:t>
            </a:r>
            <a:r>
              <a:rPr lang="en-US" sz="2400" b="1" i="1" u="sng" dirty="0">
                <a:latin typeface="Bahnschrift SemiBold Condensed" panose="020B0502040204020203" pitchFamily="34" charset="0"/>
              </a:rPr>
              <a:t>Optimization and Testing</a:t>
            </a:r>
          </a:p>
          <a:p>
            <a:pPr>
              <a:lnSpc>
                <a:spcPct val="150000"/>
              </a:lnSpc>
            </a:pPr>
            <a:r>
              <a:rPr lang="en-US" sz="2400" dirty="0">
                <a:latin typeface="Bahnschrift SemiBold Condensed" panose="020B0502040204020203" pitchFamily="34" charset="0"/>
              </a:rPr>
              <a:t>Performance Tuning: Optimize the solution for real-time performance, minimizing latency and computational load.</a:t>
            </a:r>
          </a:p>
          <a:p>
            <a:pPr>
              <a:lnSpc>
                <a:spcPct val="150000"/>
              </a:lnSpc>
            </a:pPr>
            <a:r>
              <a:rPr lang="en-US" sz="2400" dirty="0">
                <a:latin typeface="Bahnschrift SemiBold Condensed" panose="020B0502040204020203" pitchFamily="34" charset="0"/>
              </a:rPr>
              <a:t>Testing: Test the system under various conditions (lighting, backgrounds, hand sizes) to ensure robustness and accuracy.</a:t>
            </a:r>
            <a:endParaRPr lang="en-IN" sz="2400" dirty="0">
              <a:latin typeface="Bahnschrift SemiBold Condensed" panose="020B0502040204020203" pitchFamily="34" charset="0"/>
            </a:endParaRPr>
          </a:p>
        </p:txBody>
      </p:sp>
    </p:spTree>
    <p:extLst>
      <p:ext uri="{BB962C8B-B14F-4D97-AF65-F5344CB8AC3E}">
        <p14:creationId xmlns:p14="http://schemas.microsoft.com/office/powerpoint/2010/main" val="537750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6B8637-9D96-8187-0CC3-9F428468B304}"/>
              </a:ext>
            </a:extLst>
          </p:cNvPr>
          <p:cNvSpPr>
            <a:spLocks noGrp="1"/>
          </p:cNvSpPr>
          <p:nvPr>
            <p:ph type="sldNum" sz="quarter" idx="4"/>
          </p:nvPr>
        </p:nvSpPr>
        <p:spPr/>
        <p:txBody>
          <a:bodyPr/>
          <a:lstStyle/>
          <a:p>
            <a:fld id="{58FB4751-880F-D840-AAA9-3A15815CC996}" type="slidenum">
              <a:rPr lang="en-US" smtClean="0"/>
              <a:pPr/>
              <a:t>9</a:t>
            </a:fld>
            <a:endParaRPr lang="en-US" dirty="0"/>
          </a:p>
        </p:txBody>
      </p:sp>
      <p:pic>
        <p:nvPicPr>
          <p:cNvPr id="5" name="Picture 4">
            <a:extLst>
              <a:ext uri="{FF2B5EF4-FFF2-40B4-BE49-F238E27FC236}">
                <a16:creationId xmlns:a16="http://schemas.microsoft.com/office/drawing/2014/main" id="{51056A18-22DC-4EAA-8898-C89BC2B7E3B6}"/>
              </a:ext>
            </a:extLst>
          </p:cNvPr>
          <p:cNvPicPr>
            <a:picLocks noChangeAspect="1"/>
          </p:cNvPicPr>
          <p:nvPr/>
        </p:nvPicPr>
        <p:blipFill>
          <a:blip r:embed="rId2"/>
          <a:stretch>
            <a:fillRect/>
          </a:stretch>
        </p:blipFill>
        <p:spPr>
          <a:xfrm>
            <a:off x="586409" y="108295"/>
            <a:ext cx="7643191" cy="2356609"/>
          </a:xfrm>
          <a:prstGeom prst="rect">
            <a:avLst/>
          </a:prstGeom>
        </p:spPr>
      </p:pic>
      <p:pic>
        <p:nvPicPr>
          <p:cNvPr id="7" name="Picture 6">
            <a:extLst>
              <a:ext uri="{FF2B5EF4-FFF2-40B4-BE49-F238E27FC236}">
                <a16:creationId xmlns:a16="http://schemas.microsoft.com/office/drawing/2014/main" id="{C821335F-6609-3B8E-9647-D87639F0255E}"/>
              </a:ext>
            </a:extLst>
          </p:cNvPr>
          <p:cNvPicPr>
            <a:picLocks noChangeAspect="1"/>
          </p:cNvPicPr>
          <p:nvPr/>
        </p:nvPicPr>
        <p:blipFill>
          <a:blip r:embed="rId3"/>
          <a:stretch>
            <a:fillRect/>
          </a:stretch>
        </p:blipFill>
        <p:spPr>
          <a:xfrm>
            <a:off x="579783" y="2905529"/>
            <a:ext cx="6288156" cy="3844176"/>
          </a:xfrm>
          <a:prstGeom prst="rect">
            <a:avLst/>
          </a:prstGeom>
        </p:spPr>
      </p:pic>
      <p:sp>
        <p:nvSpPr>
          <p:cNvPr id="3" name="TextBox 2">
            <a:extLst>
              <a:ext uri="{FF2B5EF4-FFF2-40B4-BE49-F238E27FC236}">
                <a16:creationId xmlns:a16="http://schemas.microsoft.com/office/drawing/2014/main" id="{C88C32A8-5373-3FF5-D9C7-DC506728BD8E}"/>
              </a:ext>
            </a:extLst>
          </p:cNvPr>
          <p:cNvSpPr txBox="1"/>
          <p:nvPr/>
        </p:nvSpPr>
        <p:spPr>
          <a:xfrm>
            <a:off x="8388626" y="238539"/>
            <a:ext cx="3528391" cy="461665"/>
          </a:xfrm>
          <a:prstGeom prst="rect">
            <a:avLst/>
          </a:prstGeom>
          <a:noFill/>
        </p:spPr>
        <p:txBody>
          <a:bodyPr wrap="square" rtlCol="0">
            <a:spAutoFit/>
          </a:bodyPr>
          <a:lstStyle/>
          <a:p>
            <a:r>
              <a:rPr lang="en-IN" sz="2400" b="1" u="sng" dirty="0">
                <a:latin typeface="Bahnschrift SemiBold Condensed" panose="020B0502040204020203" pitchFamily="34" charset="0"/>
              </a:rPr>
              <a:t>FIG :</a:t>
            </a:r>
            <a:r>
              <a:rPr lang="en-IN" sz="2400" dirty="0">
                <a:latin typeface="Bahnschrift SemiBold Condensed" panose="020B0502040204020203" pitchFamily="34" charset="0"/>
              </a:rPr>
              <a:t> Process of Hand Tracking</a:t>
            </a:r>
          </a:p>
        </p:txBody>
      </p:sp>
      <p:sp>
        <p:nvSpPr>
          <p:cNvPr id="4" name="TextBox 3">
            <a:extLst>
              <a:ext uri="{FF2B5EF4-FFF2-40B4-BE49-F238E27FC236}">
                <a16:creationId xmlns:a16="http://schemas.microsoft.com/office/drawing/2014/main" id="{10CDE671-13C5-9F44-533E-BD9CA5B685B4}"/>
              </a:ext>
            </a:extLst>
          </p:cNvPr>
          <p:cNvSpPr txBox="1"/>
          <p:nvPr/>
        </p:nvSpPr>
        <p:spPr>
          <a:xfrm>
            <a:off x="7126357" y="3299791"/>
            <a:ext cx="4790660" cy="461665"/>
          </a:xfrm>
          <a:prstGeom prst="rect">
            <a:avLst/>
          </a:prstGeom>
          <a:noFill/>
        </p:spPr>
        <p:txBody>
          <a:bodyPr wrap="square" rtlCol="0">
            <a:spAutoFit/>
          </a:bodyPr>
          <a:lstStyle/>
          <a:p>
            <a:r>
              <a:rPr lang="en-IN" sz="2400" u="sng" dirty="0">
                <a:latin typeface="Bahnschrift SemiBold Condensed" panose="020B0502040204020203" pitchFamily="34" charset="0"/>
              </a:rPr>
              <a:t>FIG :</a:t>
            </a:r>
            <a:r>
              <a:rPr lang="en-IN" sz="2400" dirty="0">
                <a:latin typeface="Bahnschrift SemiBold Condensed" panose="020B0502040204020203" pitchFamily="34" charset="0"/>
              </a:rPr>
              <a:t> Parts in hand that can be detected.</a:t>
            </a:r>
          </a:p>
        </p:txBody>
      </p:sp>
    </p:spTree>
    <p:extLst>
      <p:ext uri="{BB962C8B-B14F-4D97-AF65-F5344CB8AC3E}">
        <p14:creationId xmlns:p14="http://schemas.microsoft.com/office/powerpoint/2010/main" val="38525131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openxmlformats.org/package/2006/metadata/core-properties"/>
    <ds:schemaRef ds:uri="http://purl.org/dc/dcmitype/"/>
    <ds:schemaRef ds:uri="http://www.w3.org/XML/1998/namespace"/>
    <ds:schemaRef ds:uri="http://schemas.microsoft.com/sharepoint/v3"/>
    <ds:schemaRef ds:uri="http://schemas.microsoft.com/office/2006/documentManagement/types"/>
    <ds:schemaRef ds:uri="71af3243-3dd4-4a8d-8c0d-dd76da1f02a5"/>
    <ds:schemaRef ds:uri="16c05727-aa75-4e4a-9b5f-8a80a1165891"/>
    <ds:schemaRef ds:uri="http://schemas.microsoft.com/office/infopath/2007/PartnerControls"/>
    <ds:schemaRef ds:uri="http://schemas.microsoft.com/office/2006/metadata/properties"/>
    <ds:schemaRef ds:uri="230e9df3-be65-4c73-a93b-d1236ebd677e"/>
    <ds:schemaRef ds:uri="http://purl.org/dc/terms/"/>
    <ds:schemaRef ds:uri="http://purl.org/dc/elements/1.1/"/>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{D96E30C0-5543-48A5-9A84-BEB7917921E8}tf11964407_win32</Template>
  <TotalTime>111</TotalTime>
  <Words>1569</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Bahnschrift SemiBold Condensed</vt:lpstr>
      <vt:lpstr>Calibri</vt:lpstr>
      <vt:lpstr>Courier New</vt:lpstr>
      <vt:lpstr>Gill Sans Nova Light</vt:lpstr>
      <vt:lpstr>Sagona Book</vt:lpstr>
      <vt:lpstr>Times New Roman</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A</dc:creator>
  <cp:lastModifiedBy>User</cp:lastModifiedBy>
  <cp:revision>4</cp:revision>
  <dcterms:created xsi:type="dcterms:W3CDTF">2024-07-22T17:40:19Z</dcterms:created>
  <dcterms:modified xsi:type="dcterms:W3CDTF">2024-10-25T16:00:32Z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