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f8219786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f8219786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f8219786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f8219786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f8219786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f8219786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script takes an untagged port, makes it a tagged port, adds it to our SIP phone VLAN, enables PoE, and enables SNMP monitoring so we can keep track of them for E911 purposes. It can run in reverse, and supports using a CSV file to provision many ports across many devices at once. It’s very long and is overcomplicated because Netmiko cannot be used with Brocade or Ruckus hardware for now, but we still use this script all the time.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f8219786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f8219786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cd757e62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cd757e62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e0efb3d8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e0efb3d8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cd757e62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cd757e62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f8219786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f8219786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Deemphasizes configuration changes or other processes that require interacting with many devices manually in favor of scripted, programmatic, or fully automatic solutions.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rPr lang="en"/>
              <a:t>This approach requires less operational human resources and has to power to improve service availability, but has high upfront costs in development, implementation, and staff training.</a:t>
            </a:r>
            <a:br>
              <a:rPr lang="en"/>
            </a:br>
            <a:br>
              <a:rPr lang="en"/>
            </a:br>
            <a:r>
              <a:rPr lang="en"/>
              <a:t>For example, if you need to change credentials on 300 devices yesterday, the best way to do that is to have in place a framework that allows you to do that at the touch of button. Traditionally, this would be very difficult to deal with.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0efb3d8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0efb3d8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Python is one of the most easily approachable (and readable) languages available today, but is still very powerful. It’s not common that network analysts and engineers are also programmers, and accessibility is very important.</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No need to install agents or have a central server that you or your agents interface with (and which can go down). Netmiko and Paramiko only require an SSH connection from your workstation to the target devices, and you likely have this already.</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rPr lang="en"/>
              <a:t>Fully open source, free, well documented, and there is a large community and training available.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f8219786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f8219786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variations between vendors that are difficult to account for using Paramiko alone. Netmiko saves you from reinventing the wheel.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e0efb3d8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e0efb3d8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f8219786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f8219786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f8219786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f8219786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f8219786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f8219786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technik733/cenic_2019/blob/master/voiper.p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coursera.org/specializations/python" TargetMode="External"/><Relationship Id="rId4" Type="http://schemas.openxmlformats.org/officeDocument/2006/relationships/hyperlink" Target="https://www.py4e.com/book" TargetMode="External"/><Relationship Id="rId5" Type="http://schemas.openxmlformats.org/officeDocument/2006/relationships/hyperlink" Target="https://pynet.twb-tech.com/blog/automation/netmiko.html" TargetMode="External"/><Relationship Id="rId6" Type="http://schemas.openxmlformats.org/officeDocument/2006/relationships/hyperlink" Target="https://github.com/ktbyers/netmiko" TargetMode="External"/><Relationship Id="rId7" Type="http://schemas.openxmlformats.org/officeDocument/2006/relationships/hyperlink" Target="http://docs.paramiko.org/en/2.4/" TargetMode="External"/><Relationship Id="rId8" Type="http://schemas.openxmlformats.org/officeDocument/2006/relationships/hyperlink" Target="https://learningnetworkstore.cisco.com/on-demand-e-learning/programming-for-network-engineers-prne-v1-0-elt-prne-v1-0-02027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058" y="-5498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Open-Source Network Automation Solutions at UC Santa Cruz</a:t>
            </a:r>
            <a:endParaRPr b="1" sz="3000"/>
          </a:p>
        </p:txBody>
      </p:sp>
      <p:sp>
        <p:nvSpPr>
          <p:cNvPr id="55" name="Google Shape;55;p13"/>
          <p:cNvSpPr txBox="1"/>
          <p:nvPr>
            <p:ph idx="1" type="subTitle"/>
          </p:nvPr>
        </p:nvSpPr>
        <p:spPr>
          <a:xfrm>
            <a:off x="258450" y="1502725"/>
            <a:ext cx="8520600" cy="792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800">
                <a:solidFill>
                  <a:schemeClr val="dk1"/>
                </a:solidFill>
              </a:rPr>
              <a:t>Quickly develop solutions in-house with Python, Paramiko, and Netmiko</a:t>
            </a:r>
            <a:endParaRPr sz="1800">
              <a:solidFill>
                <a:schemeClr val="dk1"/>
              </a:solidFill>
            </a:endParaRPr>
          </a:p>
        </p:txBody>
      </p:sp>
      <p:sp>
        <p:nvSpPr>
          <p:cNvPr id="56" name="Google Shape;56;p13"/>
          <p:cNvSpPr txBox="1"/>
          <p:nvPr>
            <p:ph idx="1" type="subTitle"/>
          </p:nvPr>
        </p:nvSpPr>
        <p:spPr>
          <a:xfrm>
            <a:off x="283050" y="4047750"/>
            <a:ext cx="8520600" cy="792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800">
                <a:solidFill>
                  <a:schemeClr val="dk1"/>
                </a:solidFill>
              </a:rPr>
              <a:t>Nik Hildebrand - Telecom Analyst / Engineer</a:t>
            </a:r>
            <a:endParaRPr sz="1800">
              <a:solidFill>
                <a:schemeClr val="dk1"/>
              </a:solidFill>
            </a:endParaRPr>
          </a:p>
        </p:txBody>
      </p:sp>
      <p:pic>
        <p:nvPicPr>
          <p:cNvPr id="57" name="Google Shape;57;p13"/>
          <p:cNvPicPr preferRelativeResize="0"/>
          <p:nvPr/>
        </p:nvPicPr>
        <p:blipFill>
          <a:blip r:embed="rId3">
            <a:alphaModFix/>
          </a:blip>
          <a:stretch>
            <a:fillRect/>
          </a:stretch>
        </p:blipFill>
        <p:spPr>
          <a:xfrm>
            <a:off x="414425" y="2372750"/>
            <a:ext cx="1225300" cy="1235799"/>
          </a:xfrm>
          <a:prstGeom prst="rect">
            <a:avLst/>
          </a:prstGeom>
          <a:noFill/>
          <a:ln>
            <a:noFill/>
          </a:ln>
        </p:spPr>
      </p:pic>
      <p:pic>
        <p:nvPicPr>
          <p:cNvPr id="58" name="Google Shape;58;p13"/>
          <p:cNvPicPr preferRelativeResize="0"/>
          <p:nvPr/>
        </p:nvPicPr>
        <p:blipFill rotWithShape="1">
          <a:blip r:embed="rId4">
            <a:alphaModFix/>
          </a:blip>
          <a:srcRect b="0" l="0" r="74969" t="0"/>
          <a:stretch/>
        </p:blipFill>
        <p:spPr>
          <a:xfrm>
            <a:off x="2075225" y="2447725"/>
            <a:ext cx="1134799" cy="1085850"/>
          </a:xfrm>
          <a:prstGeom prst="rect">
            <a:avLst/>
          </a:prstGeom>
          <a:noFill/>
          <a:ln>
            <a:noFill/>
          </a:ln>
        </p:spPr>
      </p:pic>
      <p:pic>
        <p:nvPicPr>
          <p:cNvPr id="59" name="Google Shape;59;p13"/>
          <p:cNvPicPr preferRelativeResize="0"/>
          <p:nvPr/>
        </p:nvPicPr>
        <p:blipFill rotWithShape="1">
          <a:blip r:embed="rId5">
            <a:alphaModFix/>
          </a:blip>
          <a:srcRect b="34206" l="22412" r="26099" t="0"/>
          <a:stretch/>
        </p:blipFill>
        <p:spPr>
          <a:xfrm>
            <a:off x="3474875" y="2410238"/>
            <a:ext cx="1309905" cy="1160825"/>
          </a:xfrm>
          <a:prstGeom prst="rect">
            <a:avLst/>
          </a:prstGeom>
          <a:noFill/>
          <a:ln>
            <a:noFill/>
          </a:ln>
        </p:spPr>
      </p:pic>
      <p:pic>
        <p:nvPicPr>
          <p:cNvPr id="60" name="Google Shape;60;p13"/>
          <p:cNvPicPr preferRelativeResize="0"/>
          <p:nvPr/>
        </p:nvPicPr>
        <p:blipFill rotWithShape="1">
          <a:blip r:embed="rId6">
            <a:alphaModFix/>
          </a:blip>
          <a:srcRect b="0" l="0" r="0" t="64070"/>
          <a:stretch/>
        </p:blipFill>
        <p:spPr>
          <a:xfrm>
            <a:off x="5049625" y="2684400"/>
            <a:ext cx="2490451" cy="6205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Netmiko Code Sample - config changes</a:t>
            </a:r>
            <a:endParaRPr/>
          </a:p>
        </p:txBody>
      </p:sp>
      <p:sp>
        <p:nvSpPr>
          <p:cNvPr id="117" name="Google Shape;117;p22"/>
          <p:cNvSpPr txBox="1"/>
          <p:nvPr>
            <p:ph idx="1" type="body"/>
          </p:nvPr>
        </p:nvSpPr>
        <p:spPr>
          <a:xfrm>
            <a:off x="311700" y="1152475"/>
            <a:ext cx="4251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B6D7A8"/>
                </a:solidFill>
              </a:rPr>
              <a:t>from netmiko import Netmiko</a:t>
            </a:r>
            <a:endParaRPr sz="1200">
              <a:solidFill>
                <a:srgbClr val="B6D7A8"/>
              </a:solidFill>
            </a:endParaRPr>
          </a:p>
          <a:p>
            <a:pPr indent="0" lvl="0" marL="0" rtl="0" algn="l">
              <a:lnSpc>
                <a:spcPct val="100000"/>
              </a:lnSpc>
              <a:spcBef>
                <a:spcPts val="0"/>
              </a:spcBef>
              <a:spcAft>
                <a:spcPts val="0"/>
              </a:spcAft>
              <a:buNone/>
            </a:pPr>
            <a:r>
              <a:rPr lang="en" sz="1200">
                <a:solidFill>
                  <a:srgbClr val="B6D7A8"/>
                </a:solidFill>
              </a:rPr>
              <a:t>from getpass import getpass</a:t>
            </a:r>
            <a:endParaRPr sz="1200">
              <a:solidFill>
                <a:srgbClr val="B6D7A8"/>
              </a:solidFill>
            </a:endParaRPr>
          </a:p>
          <a:p>
            <a:pPr indent="0" lvl="0" marL="0" rtl="0" algn="l">
              <a:lnSpc>
                <a:spcPct val="100000"/>
              </a:lnSpc>
              <a:spcBef>
                <a:spcPts val="0"/>
              </a:spcBef>
              <a:spcAft>
                <a:spcPts val="0"/>
              </a:spcAft>
              <a:buNone/>
            </a:pPr>
            <a:r>
              <a:rPr lang="en" sz="1200">
                <a:solidFill>
                  <a:srgbClr val="8E7CC3"/>
                </a:solidFill>
              </a:rPr>
              <a:t>#getpass() prompts for a password and hides the input</a:t>
            </a:r>
            <a:br>
              <a:rPr lang="en" sz="1200"/>
            </a:br>
            <a:r>
              <a:rPr lang="en" sz="1200">
                <a:solidFill>
                  <a:srgbClr val="8E7CC3"/>
                </a:solidFill>
              </a:rPr>
              <a:t>#define host, type, and credentials for  my_device object</a:t>
            </a:r>
            <a:endParaRPr sz="1200">
              <a:solidFill>
                <a:srgbClr val="8E7CC3"/>
              </a:solidFill>
            </a:endParaRPr>
          </a:p>
          <a:p>
            <a:pPr indent="0" lvl="0" marL="0" rtl="0" algn="l">
              <a:lnSpc>
                <a:spcPct val="100000"/>
              </a:lnSpc>
              <a:spcBef>
                <a:spcPts val="0"/>
              </a:spcBef>
              <a:spcAft>
                <a:spcPts val="0"/>
              </a:spcAft>
              <a:buNone/>
            </a:pPr>
            <a:r>
              <a:rPr lang="en" sz="1200"/>
              <a:t>my_device = {</a:t>
            </a:r>
            <a:endParaRPr sz="1200"/>
          </a:p>
          <a:p>
            <a:pPr indent="0" lvl="0" marL="0" rtl="0" algn="l">
              <a:lnSpc>
                <a:spcPct val="100000"/>
              </a:lnSpc>
              <a:spcBef>
                <a:spcPts val="0"/>
              </a:spcBef>
              <a:spcAft>
                <a:spcPts val="0"/>
              </a:spcAft>
              <a:buNone/>
            </a:pPr>
            <a:r>
              <a:rPr lang="en" sz="1200"/>
              <a:t>    "host": "host.domain.com",</a:t>
            </a:r>
            <a:endParaRPr sz="1200"/>
          </a:p>
          <a:p>
            <a:pPr indent="0" lvl="0" marL="0" rtl="0" algn="l">
              <a:lnSpc>
                <a:spcPct val="100000"/>
              </a:lnSpc>
              <a:spcBef>
                <a:spcPts val="0"/>
              </a:spcBef>
              <a:spcAft>
                <a:spcPts val="0"/>
              </a:spcAft>
              <a:buNone/>
            </a:pPr>
            <a:r>
              <a:rPr lang="en" sz="1200"/>
              <a:t>    "username": "pyclass",</a:t>
            </a:r>
            <a:endParaRPr sz="1200"/>
          </a:p>
          <a:p>
            <a:pPr indent="0" lvl="0" marL="0" rtl="0" algn="l">
              <a:lnSpc>
                <a:spcPct val="100000"/>
              </a:lnSpc>
              <a:spcBef>
                <a:spcPts val="0"/>
              </a:spcBef>
              <a:spcAft>
                <a:spcPts val="0"/>
              </a:spcAft>
              <a:buNone/>
            </a:pPr>
            <a:r>
              <a:rPr lang="en" sz="1200"/>
              <a:t>    "password": </a:t>
            </a:r>
            <a:r>
              <a:rPr lang="en" sz="1200">
                <a:solidFill>
                  <a:srgbClr val="DD7E6B"/>
                </a:solidFill>
              </a:rPr>
              <a:t>getpass()</a:t>
            </a:r>
            <a:r>
              <a:rPr lang="en" sz="1200"/>
              <a:t>,</a:t>
            </a:r>
            <a:endParaRPr sz="1200"/>
          </a:p>
          <a:p>
            <a:pPr indent="0" lvl="0" marL="0" rtl="0" algn="l">
              <a:lnSpc>
                <a:spcPct val="100000"/>
              </a:lnSpc>
              <a:spcBef>
                <a:spcPts val="0"/>
              </a:spcBef>
              <a:spcAft>
                <a:spcPts val="0"/>
              </a:spcAft>
              <a:buNone/>
            </a:pPr>
            <a:r>
              <a:rPr lang="en" sz="1200"/>
              <a:t>    “secret”: </a:t>
            </a:r>
            <a:r>
              <a:rPr lang="en" sz="1200">
                <a:solidFill>
                  <a:srgbClr val="DD7E6B"/>
                </a:solidFill>
              </a:rPr>
              <a:t>getpass(</a:t>
            </a:r>
            <a:r>
              <a:rPr lang="en" sz="1200"/>
              <a:t>”Enable Password: ”</a:t>
            </a:r>
            <a:r>
              <a:rPr lang="en" sz="1200">
                <a:solidFill>
                  <a:srgbClr val="DD7E6B"/>
                </a:solidFill>
              </a:rPr>
              <a:t>)</a:t>
            </a:r>
            <a:endParaRPr sz="1200">
              <a:solidFill>
                <a:srgbClr val="DD7E6B"/>
              </a:solidFill>
            </a:endParaRPr>
          </a:p>
          <a:p>
            <a:pPr indent="0" lvl="0" marL="0" rtl="0" algn="l">
              <a:lnSpc>
                <a:spcPct val="100000"/>
              </a:lnSpc>
              <a:spcBef>
                <a:spcPts val="0"/>
              </a:spcBef>
              <a:spcAft>
                <a:spcPts val="0"/>
              </a:spcAft>
              <a:buNone/>
            </a:pPr>
            <a:r>
              <a:rPr lang="en" sz="1200"/>
              <a:t>    "device_type": "cisco_ios",}</a:t>
            </a:r>
            <a:endParaRPr sz="1200">
              <a:solidFill>
                <a:srgbClr val="B6D7A8"/>
              </a:solidFill>
            </a:endParaRPr>
          </a:p>
          <a:p>
            <a:pPr indent="0" lvl="0" marL="0" rtl="0" algn="l">
              <a:lnSpc>
                <a:spcPct val="100000"/>
              </a:lnSpc>
              <a:spcBef>
                <a:spcPts val="0"/>
              </a:spcBef>
              <a:spcAft>
                <a:spcPts val="0"/>
              </a:spcAft>
              <a:buNone/>
            </a:pPr>
            <a:r>
              <a:rPr lang="en" sz="1200">
                <a:solidFill>
                  <a:srgbClr val="8E7CC3"/>
                </a:solidFill>
              </a:rPr>
              <a:t>#connect to the device</a:t>
            </a:r>
            <a:br>
              <a:rPr lang="en" sz="1200"/>
            </a:br>
            <a:r>
              <a:rPr lang="en" sz="1200"/>
              <a:t>net_connect = </a:t>
            </a:r>
            <a:r>
              <a:rPr lang="en" sz="1200">
                <a:solidFill>
                  <a:srgbClr val="DD7E6B"/>
                </a:solidFill>
              </a:rPr>
              <a:t>Netmiko(</a:t>
            </a:r>
            <a:r>
              <a:rPr lang="en" sz="1200">
                <a:solidFill>
                  <a:srgbClr val="B7B7B7"/>
                </a:solidFill>
              </a:rPr>
              <a:t>**my_device</a:t>
            </a:r>
            <a:r>
              <a:rPr lang="en" sz="1200">
                <a:solidFill>
                  <a:srgbClr val="DD7E6B"/>
                </a:solidFill>
              </a:rPr>
              <a:t>)</a:t>
            </a:r>
            <a:endParaRPr sz="1200">
              <a:solidFill>
                <a:srgbClr val="DD7E6B"/>
              </a:solidFill>
            </a:endParaRPr>
          </a:p>
          <a:p>
            <a:pPr indent="0" lvl="0" marL="0" rtl="0" algn="l">
              <a:lnSpc>
                <a:spcPct val="100000"/>
              </a:lnSpc>
              <a:spcBef>
                <a:spcPts val="0"/>
              </a:spcBef>
              <a:spcAft>
                <a:spcPts val="0"/>
              </a:spcAft>
              <a:buNone/>
            </a:pPr>
            <a:r>
              <a:rPr lang="en" sz="1200">
                <a:solidFill>
                  <a:srgbClr val="8E7CC3"/>
                </a:solidFill>
              </a:rPr>
              <a:t>#define the commands to run</a:t>
            </a:r>
            <a:endParaRPr sz="1200">
              <a:solidFill>
                <a:srgbClr val="DD7E6B"/>
              </a:solidFill>
            </a:endParaRPr>
          </a:p>
          <a:p>
            <a:pPr indent="0" lvl="0" marL="0" marR="0" rtl="0" algn="l">
              <a:lnSpc>
                <a:spcPct val="100000"/>
              </a:lnSpc>
              <a:spcBef>
                <a:spcPts val="0"/>
              </a:spcBef>
              <a:spcAft>
                <a:spcPts val="0"/>
              </a:spcAft>
              <a:buNone/>
            </a:pPr>
            <a:r>
              <a:rPr lang="en" sz="1200"/>
              <a:t>config_commands = [ 'logging buffered 65536',</a:t>
            </a:r>
            <a:endParaRPr sz="1200"/>
          </a:p>
          <a:p>
            <a:pPr indent="0" lvl="0" marL="0" marR="0" rtl="0" algn="l">
              <a:lnSpc>
                <a:spcPct val="100000"/>
              </a:lnSpc>
              <a:spcBef>
                <a:spcPts val="0"/>
              </a:spcBef>
              <a:spcAft>
                <a:spcPts val="0"/>
              </a:spcAft>
              <a:buNone/>
            </a:pPr>
            <a:r>
              <a:rPr lang="en" sz="1200"/>
              <a:t>                    'logging console informational', ]</a:t>
            </a:r>
            <a:endParaRPr sz="1200"/>
          </a:p>
          <a:p>
            <a:pPr indent="0" lvl="0" marL="0" rtl="0" algn="l">
              <a:lnSpc>
                <a:spcPct val="100000"/>
              </a:lnSpc>
              <a:spcBef>
                <a:spcPts val="0"/>
              </a:spcBef>
              <a:spcAft>
                <a:spcPts val="0"/>
              </a:spcAft>
              <a:buNone/>
            </a:pPr>
            <a:r>
              <a:rPr lang="en" sz="1200"/>
              <a:t>...</a:t>
            </a:r>
            <a:endParaRPr sz="1200">
              <a:solidFill>
                <a:srgbClr val="8E7CC3"/>
              </a:solidFill>
            </a:endParaRPr>
          </a:p>
        </p:txBody>
      </p:sp>
      <p:sp>
        <p:nvSpPr>
          <p:cNvPr id="118" name="Google Shape;118;p22"/>
          <p:cNvSpPr txBox="1"/>
          <p:nvPr>
            <p:ph idx="1" type="body"/>
          </p:nvPr>
        </p:nvSpPr>
        <p:spPr>
          <a:xfrm>
            <a:off x="4502700" y="1152475"/>
            <a:ext cx="4251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t>…</a:t>
            </a:r>
            <a:br>
              <a:rPr lang="en" sz="1200"/>
            </a:br>
            <a:r>
              <a:rPr lang="en" sz="1200">
                <a:solidFill>
                  <a:srgbClr val="8E7CC3"/>
                </a:solidFill>
              </a:rPr>
              <a:t>#enter privileged mode</a:t>
            </a:r>
            <a:br>
              <a:rPr lang="en" sz="1200">
                <a:solidFill>
                  <a:srgbClr val="8E7CC3"/>
                </a:solidFill>
              </a:rPr>
            </a:br>
            <a:r>
              <a:rPr lang="en" sz="1200">
                <a:solidFill>
                  <a:srgbClr val="DD7E6B"/>
                </a:solidFill>
              </a:rPr>
              <a:t>net_connect.enable()</a:t>
            </a:r>
            <a:endParaRPr sz="1200">
              <a:solidFill>
                <a:srgbClr val="DD7E6B"/>
              </a:solidFill>
            </a:endParaRPr>
          </a:p>
          <a:p>
            <a:pPr indent="0" lvl="0" marL="0" marR="0" rtl="0" algn="l">
              <a:lnSpc>
                <a:spcPct val="100000"/>
              </a:lnSpc>
              <a:spcBef>
                <a:spcPts val="0"/>
              </a:spcBef>
              <a:spcAft>
                <a:spcPts val="0"/>
              </a:spcAft>
              <a:buNone/>
            </a:pPr>
            <a:r>
              <a:rPr lang="en" sz="1200">
                <a:solidFill>
                  <a:srgbClr val="8E7CC3"/>
                </a:solidFill>
              </a:rPr>
              <a:t>#send commands and capture output</a:t>
            </a:r>
            <a:br>
              <a:rPr lang="en" sz="1200"/>
            </a:br>
            <a:r>
              <a:rPr lang="en" sz="1200"/>
              <a:t>output = </a:t>
            </a:r>
            <a:r>
              <a:rPr lang="en" sz="1200">
                <a:solidFill>
                  <a:srgbClr val="DD7E6B"/>
                </a:solidFill>
              </a:rPr>
              <a:t>net_connect.send_config_set(</a:t>
            </a:r>
            <a:r>
              <a:rPr lang="en" sz="1200"/>
              <a:t>config_commands</a:t>
            </a:r>
            <a:r>
              <a:rPr lang="en" sz="1200">
                <a:solidFill>
                  <a:srgbClr val="DD7E6B"/>
                </a:solidFill>
              </a:rPr>
              <a:t>)</a:t>
            </a:r>
            <a:br>
              <a:rPr lang="en" sz="1200">
                <a:solidFill>
                  <a:srgbClr val="DD7E6B"/>
                </a:solidFill>
              </a:rPr>
            </a:br>
            <a:r>
              <a:rPr lang="en" sz="1200">
                <a:solidFill>
                  <a:srgbClr val="DD7E6B"/>
                </a:solidFill>
              </a:rPr>
              <a:t>print(</a:t>
            </a:r>
            <a:r>
              <a:rPr lang="en" sz="1200"/>
              <a:t>output</a:t>
            </a:r>
            <a:r>
              <a:rPr lang="en" sz="1200">
                <a:solidFill>
                  <a:srgbClr val="DD7E6B"/>
                </a:solidFill>
              </a:rPr>
              <a:t>)</a:t>
            </a:r>
            <a:endParaRPr sz="1200">
              <a:solidFill>
                <a:srgbClr val="DD7E6B"/>
              </a:solidFill>
            </a:endParaRPr>
          </a:p>
          <a:p>
            <a:pPr indent="0" lvl="0" marL="0" rtl="0" algn="l">
              <a:lnSpc>
                <a:spcPct val="100000"/>
              </a:lnSpc>
              <a:spcBef>
                <a:spcPts val="0"/>
              </a:spcBef>
              <a:spcAft>
                <a:spcPts val="0"/>
              </a:spcAft>
              <a:buNone/>
            </a:pPr>
            <a:r>
              <a:rPr lang="en" sz="1200">
                <a:solidFill>
                  <a:srgbClr val="8E7CC3"/>
                </a:solidFill>
              </a:rPr>
              <a:t>#write memory and capture output</a:t>
            </a:r>
            <a:endParaRPr sz="1200">
              <a:solidFill>
                <a:srgbClr val="DD7E6B"/>
              </a:solidFill>
            </a:endParaRPr>
          </a:p>
          <a:p>
            <a:pPr indent="0" lvl="0" marL="0" rtl="0" algn="l">
              <a:lnSpc>
                <a:spcPct val="100000"/>
              </a:lnSpc>
              <a:spcBef>
                <a:spcPts val="0"/>
              </a:spcBef>
              <a:spcAft>
                <a:spcPts val="0"/>
              </a:spcAft>
              <a:buNone/>
            </a:pPr>
            <a:r>
              <a:rPr lang="en" sz="1200"/>
              <a:t>output =</a:t>
            </a:r>
            <a:r>
              <a:rPr lang="en" sz="1200">
                <a:solidFill>
                  <a:srgbClr val="DD7E6B"/>
                </a:solidFill>
              </a:rPr>
              <a:t> net_connect.send_command(</a:t>
            </a:r>
            <a:r>
              <a:rPr lang="en" sz="1200"/>
              <a:t>"write memory"</a:t>
            </a:r>
            <a:r>
              <a:rPr lang="en" sz="1200">
                <a:solidFill>
                  <a:srgbClr val="DD7E6B"/>
                </a:solidFill>
              </a:rPr>
              <a:t>)</a:t>
            </a:r>
            <a:endParaRPr sz="1200">
              <a:solidFill>
                <a:srgbClr val="DD7E6B"/>
              </a:solidFill>
            </a:endParaRPr>
          </a:p>
          <a:p>
            <a:pPr indent="0" lvl="0" marL="0" rtl="0" algn="l">
              <a:lnSpc>
                <a:spcPct val="100000"/>
              </a:lnSpc>
              <a:spcBef>
                <a:spcPts val="0"/>
              </a:spcBef>
              <a:spcAft>
                <a:spcPts val="0"/>
              </a:spcAft>
              <a:buNone/>
            </a:pPr>
            <a:r>
              <a:rPr lang="en" sz="1200">
                <a:solidFill>
                  <a:srgbClr val="DD7E6B"/>
                </a:solidFill>
              </a:rPr>
              <a:t>print(</a:t>
            </a:r>
            <a:r>
              <a:rPr lang="en" sz="1200"/>
              <a:t>output)</a:t>
            </a:r>
            <a:endParaRPr sz="1200"/>
          </a:p>
          <a:p>
            <a:pPr indent="0" lvl="0" marL="0" rtl="0" algn="l">
              <a:lnSpc>
                <a:spcPct val="100000"/>
              </a:lnSpc>
              <a:spcBef>
                <a:spcPts val="0"/>
              </a:spcBef>
              <a:spcAft>
                <a:spcPts val="0"/>
              </a:spcAft>
              <a:buNone/>
            </a:pPr>
            <a:r>
              <a:rPr lang="en" sz="1200">
                <a:solidFill>
                  <a:srgbClr val="8E7CC3"/>
                </a:solidFill>
              </a:rPr>
              <a:t>#disconnect</a:t>
            </a:r>
            <a:endParaRPr sz="1200">
              <a:solidFill>
                <a:srgbClr val="8E7CC3"/>
              </a:solidFill>
            </a:endParaRPr>
          </a:p>
          <a:p>
            <a:pPr indent="0" lvl="0" marL="0" rtl="0" algn="l">
              <a:lnSpc>
                <a:spcPct val="100000"/>
              </a:lnSpc>
              <a:spcBef>
                <a:spcPts val="0"/>
              </a:spcBef>
              <a:spcAft>
                <a:spcPts val="0"/>
              </a:spcAft>
              <a:buNone/>
            </a:pPr>
            <a:r>
              <a:rPr lang="en" sz="1200">
                <a:solidFill>
                  <a:srgbClr val="DD7E6B"/>
                </a:solidFill>
              </a:rPr>
              <a:t>net_connect.disconnect()</a:t>
            </a:r>
            <a:endParaRPr sz="1200">
              <a:solidFill>
                <a:srgbClr val="DD7E6B"/>
              </a:solidFill>
            </a:endParaRPr>
          </a:p>
          <a:p>
            <a:pPr indent="0" lvl="0" marL="0" rtl="0" algn="l">
              <a:lnSpc>
                <a:spcPct val="100000"/>
              </a:lnSpc>
              <a:spcBef>
                <a:spcPts val="0"/>
              </a:spcBef>
              <a:spcAft>
                <a:spcPts val="0"/>
              </a:spcAft>
              <a:buNone/>
            </a:pPr>
            <a:r>
              <a:t/>
            </a:r>
            <a:endParaRPr sz="1200">
              <a:solidFill>
                <a:srgbClr val="DD7E6B"/>
              </a:solidFill>
            </a:endParaRPr>
          </a:p>
          <a:p>
            <a:pPr indent="0" lvl="0" marL="0" rtl="0" algn="l">
              <a:lnSpc>
                <a:spcPct val="100000"/>
              </a:lnSpc>
              <a:spcBef>
                <a:spcPts val="0"/>
              </a:spcBef>
              <a:spcAft>
                <a:spcPts val="0"/>
              </a:spcAft>
              <a:buNone/>
            </a:pPr>
            <a:r>
              <a:t/>
            </a:r>
            <a:endParaRPr sz="1200">
              <a:solidFill>
                <a:srgbClr val="DD7E6B"/>
              </a:solidFill>
            </a:endParaRPr>
          </a:p>
          <a:p>
            <a:pPr indent="0" lvl="0" marL="0" rtl="0" algn="l">
              <a:lnSpc>
                <a:spcPct val="100000"/>
              </a:lnSpc>
              <a:spcBef>
                <a:spcPts val="0"/>
              </a:spcBef>
              <a:spcAft>
                <a:spcPts val="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a:t>
            </a:r>
            <a:r>
              <a:rPr lang="en"/>
              <a:t> Code Demo - config changes</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a:t>
            </a:r>
            <a:r>
              <a:rPr lang="en"/>
              <a:t>miko Code Sample - Phone Ports (Brocade)</a:t>
            </a:r>
            <a:endParaRPr/>
          </a:p>
        </p:txBody>
      </p:sp>
      <p:sp>
        <p:nvSpPr>
          <p:cNvPr id="130" name="Google Shape;130;p24"/>
          <p:cNvSpPr txBox="1"/>
          <p:nvPr>
            <p:ph idx="1" type="body"/>
          </p:nvPr>
        </p:nvSpPr>
        <p:spPr>
          <a:xfrm>
            <a:off x="159300" y="1152475"/>
            <a:ext cx="4256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600">
                <a:solidFill>
                  <a:srgbClr val="B6D7A8"/>
                </a:solidFill>
              </a:rPr>
              <a:t>import paramiko</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import getpass</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import os</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import shutil</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import re</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import time</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import csv</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import sys</a:t>
            </a:r>
            <a:endParaRPr sz="600">
              <a:solidFill>
                <a:srgbClr val="B6D7A8"/>
              </a:solidFill>
            </a:endParaRPr>
          </a:p>
          <a:p>
            <a:pPr indent="0" lvl="0" marL="0" rtl="0" algn="l">
              <a:lnSpc>
                <a:spcPct val="100000"/>
              </a:lnSpc>
              <a:spcBef>
                <a:spcPts val="0"/>
              </a:spcBef>
              <a:spcAft>
                <a:spcPts val="0"/>
              </a:spcAft>
              <a:buNone/>
            </a:pPr>
            <a:r>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print ("Brocade Access Switch Port VoIPer v1.2 for Python 3 2018/07/23 nhildebr")</a:t>
            </a:r>
            <a:endParaRPr sz="600">
              <a:solidFill>
                <a:srgbClr val="B6D7A8"/>
              </a:solidFill>
            </a:endParaRPr>
          </a:p>
          <a:p>
            <a:pPr indent="0" lvl="0" marL="0" rtl="0" algn="l">
              <a:lnSpc>
                <a:spcPct val="100000"/>
              </a:lnSpc>
              <a:spcBef>
                <a:spcPts val="0"/>
              </a:spcBef>
              <a:spcAft>
                <a:spcPts val="0"/>
              </a:spcAft>
              <a:buNone/>
            </a:pPr>
            <a:r>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def send_command(command, chan):</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buff =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chan.send(command + "\r")</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#wait for a response</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resp = chan.recv(9999).decode("utf-8")</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buff += resp</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#wait for a prompt</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while not buff.endswith("#"):</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time.sleep(.1)</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resp = chan.recv(9999).decode("utf-8")</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buff += resp</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return buff</a:t>
            </a:r>
            <a:endParaRPr sz="600">
              <a:solidFill>
                <a:srgbClr val="B6D7A8"/>
              </a:solidFill>
            </a:endParaRPr>
          </a:p>
          <a:p>
            <a:pPr indent="0" lvl="0" marL="0" rtl="0" algn="l">
              <a:lnSpc>
                <a:spcPct val="100000"/>
              </a:lnSpc>
              <a:spcBef>
                <a:spcPts val="0"/>
              </a:spcBef>
              <a:spcAft>
                <a:spcPts val="0"/>
              </a:spcAft>
              <a:buNone/>
            </a:pPr>
            <a:r>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def disable_paging_brocade(chan):</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buff =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chan.send("skip\r")</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#wait for a response</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resp = chan.recv(9999).decode("utf-8")</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buff += resp</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#wait for a prompt</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while not buff.endswith("#"):</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time.sleep(.1)</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resp = chan.recv(9999).decode("utf-8")</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buff += resp</a:t>
            </a:r>
            <a:endParaRPr sz="600">
              <a:solidFill>
                <a:srgbClr val="B6D7A8"/>
              </a:solidFill>
            </a:endParaRPr>
          </a:p>
        </p:txBody>
      </p:sp>
      <p:sp>
        <p:nvSpPr>
          <p:cNvPr id="131" name="Google Shape;131;p24"/>
          <p:cNvSpPr txBox="1"/>
          <p:nvPr>
            <p:ph idx="1" type="body"/>
          </p:nvPr>
        </p:nvSpPr>
        <p:spPr>
          <a:xfrm>
            <a:off x="2818725" y="1136500"/>
            <a:ext cx="4256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600">
                <a:solidFill>
                  <a:srgbClr val="B6D7A8"/>
                </a:solidFill>
              </a:rPr>
              <a:t>def test_credentials():</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while True:</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buff =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tacacs_pw = getpass.getpass("TACACS Password: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enable_pw = getpass.getpass("Enable Password: ")</a:t>
            </a:r>
            <a:endParaRPr sz="600">
              <a:solidFill>
                <a:srgbClr val="B6D7A8"/>
              </a:solidFill>
            </a:endParaRPr>
          </a:p>
          <a:p>
            <a:pPr indent="0" lvl="0" marL="0" rtl="0" algn="l">
              <a:lnSpc>
                <a:spcPct val="100000"/>
              </a:lnSpc>
              <a:spcBef>
                <a:spcPts val="0"/>
              </a:spcBef>
              <a:spcAft>
                <a:spcPts val="0"/>
              </a:spcAft>
              <a:buNone/>
            </a:pPr>
            <a:r>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#test tacacs credentials</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try:</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ssh_test = paramiko.SSHClient()</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ssh_test.set_missing_host_key_policy(</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paramiko.AutoAddPolicy())</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ssh_test.connect("comm-vss-g",</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password=tacacs_pw)</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except:</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print ("TACACS login failure! Try again.")</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continue</a:t>
            </a:r>
            <a:endParaRPr sz="600">
              <a:solidFill>
                <a:srgbClr val="B6D7A8"/>
              </a:solidFill>
            </a:endParaRPr>
          </a:p>
          <a:p>
            <a:pPr indent="0" lvl="0" marL="0" rtl="0" algn="l">
              <a:lnSpc>
                <a:spcPct val="100000"/>
              </a:lnSpc>
              <a:spcBef>
                <a:spcPts val="0"/>
              </a:spcBef>
              <a:spcAft>
                <a:spcPts val="0"/>
              </a:spcAft>
              <a:buNone/>
            </a:pPr>
            <a:r>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#test enable</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channel = ssh_test.invoke_shell()</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channel.send("enable\r")</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while not channel.recv_ready():</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time.sleep(.1)</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resp = channel.recv(9999).decode("utf-8")</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buff += resp</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#the first is for brocade, the second is for cisco</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while not (resp.endswith("Password: ") or resp.endswith("Password:")):</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time.sleep(.1)</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resp = channel.recv(9999).decode("utf-8")</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buff += resp</a:t>
            </a:r>
            <a:endParaRPr sz="600">
              <a:solidFill>
                <a:srgbClr val="B6D7A8"/>
              </a:solidFill>
            </a:endParaRPr>
          </a:p>
          <a:p>
            <a:pPr indent="0" lvl="0" marL="0" rtl="0" algn="l">
              <a:lnSpc>
                <a:spcPct val="100000"/>
              </a:lnSpc>
              <a:spcBef>
                <a:spcPts val="0"/>
              </a:spcBef>
              <a:spcAft>
                <a:spcPts val="0"/>
              </a:spcAft>
              <a:buNone/>
            </a:pPr>
            <a:r>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#send password</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channel.send(enable_pw + "\r")</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while not channel.recv_ready():</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time.sleep(.1)</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a:t>
            </a:r>
            <a:endParaRPr sz="900"/>
          </a:p>
        </p:txBody>
      </p:sp>
      <p:sp>
        <p:nvSpPr>
          <p:cNvPr id="132" name="Google Shape;132;p24"/>
          <p:cNvSpPr txBox="1"/>
          <p:nvPr>
            <p:ph type="title"/>
          </p:nvPr>
        </p:nvSpPr>
        <p:spPr>
          <a:xfrm>
            <a:off x="311700" y="45598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 it’s actually over 900 lines. Use Netmiko when possible.</a:t>
            </a:r>
            <a:endParaRPr sz="1800"/>
          </a:p>
        </p:txBody>
      </p:sp>
      <p:sp>
        <p:nvSpPr>
          <p:cNvPr id="133" name="Google Shape;133;p24"/>
          <p:cNvSpPr txBox="1"/>
          <p:nvPr>
            <p:ph idx="1" type="body"/>
          </p:nvPr>
        </p:nvSpPr>
        <p:spPr>
          <a:xfrm>
            <a:off x="5333325" y="1136500"/>
            <a:ext cx="4256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600">
                <a:solidFill>
                  <a:srgbClr val="B6D7A8"/>
                </a:solidFill>
              </a:rPr>
              <a:t>buff += resp</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if resp.endswith("&gt;"):</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print ("Enable password failure! Try again.")</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continue</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while not resp.endswith("#"):</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time.sleep(.1)</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resp = channel.recv(9999).decode("utf-8")</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buff += resp</a:t>
            </a:r>
            <a:endParaRPr sz="600">
              <a:solidFill>
                <a:srgbClr val="B6D7A8"/>
              </a:solidFill>
            </a:endParaRPr>
          </a:p>
          <a:p>
            <a:pPr indent="0" lvl="0" marL="0" rtl="0" algn="l">
              <a:lnSpc>
                <a:spcPct val="100000"/>
              </a:lnSpc>
              <a:spcBef>
                <a:spcPts val="0"/>
              </a:spcBef>
              <a:spcAft>
                <a:spcPts val="0"/>
              </a:spcAft>
              <a:buNone/>
            </a:pPr>
            <a:r>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print ("Credentials success!")</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break</a:t>
            </a:r>
            <a:endParaRPr sz="600">
              <a:solidFill>
                <a:srgbClr val="B6D7A8"/>
              </a:solidFill>
            </a:endParaRPr>
          </a:p>
          <a:p>
            <a:pPr indent="0" lvl="0" marL="0" rtl="0" algn="l">
              <a:lnSpc>
                <a:spcPct val="100000"/>
              </a:lnSpc>
              <a:spcBef>
                <a:spcPts val="0"/>
              </a:spcBef>
              <a:spcAft>
                <a:spcPts val="0"/>
              </a:spcAft>
              <a:buNone/>
            </a:pPr>
            <a:r>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channel.close()</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return tacacs_pw, enable_pw, channel</a:t>
            </a:r>
            <a:endParaRPr sz="600">
              <a:solidFill>
                <a:srgbClr val="B6D7A8"/>
              </a:solidFill>
            </a:endParaRPr>
          </a:p>
          <a:p>
            <a:pPr indent="0" lvl="0" marL="0" rtl="0" algn="l">
              <a:lnSpc>
                <a:spcPct val="100000"/>
              </a:lnSpc>
              <a:spcBef>
                <a:spcPts val="0"/>
              </a:spcBef>
              <a:spcAft>
                <a:spcPts val="0"/>
              </a:spcAft>
              <a:buNone/>
            </a:pPr>
            <a:r>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def vlan_ports_parser(buff):</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#dump the lines into a list for easier management</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lines = buff.split("\r\n")</a:t>
            </a:r>
            <a:endParaRPr sz="600">
              <a:solidFill>
                <a:srgbClr val="B6D7A8"/>
              </a:solidFill>
            </a:endParaRPr>
          </a:p>
          <a:p>
            <a:pPr indent="0" lvl="0" marL="0" rtl="0" algn="l">
              <a:lnSpc>
                <a:spcPct val="100000"/>
              </a:lnSpc>
              <a:spcBef>
                <a:spcPts val="0"/>
              </a:spcBef>
              <a:spcAft>
                <a:spcPts val="0"/>
              </a:spcAft>
              <a:buNone/>
            </a:pPr>
            <a:r>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#parse the existing config and store data</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#line_index= 0</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grab_ports = 0</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vlan_ports =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for line in lines:</a:t>
            </a:r>
            <a:endParaRPr sz="600">
              <a:solidFill>
                <a:srgbClr val="B6D7A8"/>
              </a:solidFill>
            </a:endParaRPr>
          </a:p>
          <a:p>
            <a:pPr indent="0" lvl="0" marL="0" rtl="0" algn="l">
              <a:lnSpc>
                <a:spcPct val="100000"/>
              </a:lnSpc>
              <a:spcBef>
                <a:spcPts val="0"/>
              </a:spcBef>
              <a:spcAft>
                <a:spcPts val="0"/>
              </a:spcAft>
              <a:buNone/>
            </a:pPr>
            <a:r>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#get rid of whitespace</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line = line.rstrip()</a:t>
            </a:r>
            <a:endParaRPr sz="600">
              <a:solidFill>
                <a:srgbClr val="B6D7A8"/>
              </a:solidFill>
            </a:endParaRPr>
          </a:p>
          <a:p>
            <a:pPr indent="0" lvl="0" marL="0" rtl="0" algn="l">
              <a:lnSpc>
                <a:spcPct val="100000"/>
              </a:lnSpc>
              <a:spcBef>
                <a:spcPts val="0"/>
              </a:spcBef>
              <a:spcAft>
                <a:spcPts val="0"/>
              </a:spcAft>
              <a:buNone/>
            </a:pPr>
            <a:r>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#reset the port grab trigger after two lines</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if grab_ports == 3:</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grab_ports = 0</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print ("Finished grabbing ports")</a:t>
            </a:r>
            <a:endParaRPr sz="600">
              <a:solidFill>
                <a:srgbClr val="B6D7A8"/>
              </a:solidFill>
            </a:endParaRPr>
          </a:p>
          <a:p>
            <a:pPr indent="0" lvl="0" marL="0" rtl="0" algn="l">
              <a:lnSpc>
                <a:spcPct val="100000"/>
              </a:lnSpc>
              <a:spcBef>
                <a:spcPts val="0"/>
              </a:spcBef>
              <a:spcAft>
                <a:spcPts val="0"/>
              </a:spcAft>
              <a:buNone/>
            </a:pPr>
            <a:r>
              <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#if this block has been triggered by a previous iteration, grab the ports on this line/vlan and sort them</a:t>
            </a:r>
            <a:br>
              <a:rPr lang="en" sz="600">
                <a:solidFill>
                  <a:srgbClr val="B6D7A8"/>
                </a:solidFill>
              </a:rPr>
            </a:br>
            <a:r>
              <a:rPr lang="en" sz="600">
                <a:solidFill>
                  <a:srgbClr val="B6D7A8"/>
                </a:solidFill>
              </a:rPr>
              <a:t>        #by tagging state</a:t>
            </a:r>
            <a:endParaRPr sz="600">
              <a:solidFill>
                <a:srgbClr val="B6D7A8"/>
              </a:solidFill>
            </a:endParaRPr>
          </a:p>
          <a:p>
            <a:pPr indent="0" lvl="0" marL="0" rtl="0" algn="l">
              <a:lnSpc>
                <a:spcPct val="100000"/>
              </a:lnSpc>
              <a:spcBef>
                <a:spcPts val="0"/>
              </a:spcBef>
              <a:spcAft>
                <a:spcPts val="0"/>
              </a:spcAft>
              <a:buNone/>
            </a:pPr>
            <a:r>
              <a:rPr lang="en" sz="600">
                <a:solidFill>
                  <a:srgbClr val="B6D7A8"/>
                </a:solidFill>
              </a:rPr>
              <a:t>        </a:t>
            </a:r>
            <a:endParaRPr sz="600">
              <a:solidFill>
                <a:srgbClr val="B6D7A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a:t>
            </a:r>
            <a:r>
              <a:rPr lang="en"/>
              <a:t> Code Demo - Phone Ports (Brocade)</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Full code sample can be downloaded from:</a:t>
            </a:r>
            <a:br>
              <a:rPr lang="en"/>
            </a:br>
            <a:r>
              <a:rPr lang="en" u="sng">
                <a:solidFill>
                  <a:schemeClr val="hlink"/>
                </a:solidFill>
                <a:hlinkClick r:id="rId3"/>
              </a:rPr>
              <a:t>https://github.com/technik733/cenic_2019/blob/master/voiper.py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Tips</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a:t>
            </a:r>
            <a:endParaRPr/>
          </a:p>
          <a:p>
            <a:pPr indent="-342900" lvl="0" marL="457200" rtl="0" algn="l">
              <a:spcBef>
                <a:spcPts val="1600"/>
              </a:spcBef>
              <a:spcAft>
                <a:spcPts val="0"/>
              </a:spcAft>
              <a:buSzPts val="1800"/>
              <a:buChar char="-"/>
            </a:pPr>
            <a:r>
              <a:rPr lang="en"/>
              <a:t>Make configuration backups</a:t>
            </a:r>
            <a:endParaRPr/>
          </a:p>
          <a:p>
            <a:pPr indent="-342900" lvl="0" marL="457200" rtl="0" algn="l">
              <a:spcBef>
                <a:spcPts val="0"/>
              </a:spcBef>
              <a:spcAft>
                <a:spcPts val="0"/>
              </a:spcAft>
              <a:buSzPts val="1800"/>
              <a:buChar char="-"/>
            </a:pPr>
            <a:r>
              <a:rPr lang="en"/>
              <a:t>Maintain out of band ports to recover from mistakes</a:t>
            </a:r>
            <a:endParaRPr/>
          </a:p>
          <a:p>
            <a:pPr indent="-342900" lvl="0" marL="457200" rtl="0" algn="l">
              <a:spcBef>
                <a:spcPts val="0"/>
              </a:spcBef>
              <a:spcAft>
                <a:spcPts val="0"/>
              </a:spcAft>
              <a:buSzPts val="1800"/>
              <a:buChar char="-"/>
            </a:pPr>
            <a:r>
              <a:rPr lang="en"/>
              <a:t>Use a development environment to learn, debug, and test</a:t>
            </a:r>
            <a:endParaRPr/>
          </a:p>
          <a:p>
            <a:pPr indent="-342900" lvl="0" marL="457200" rtl="0" algn="l">
              <a:spcBef>
                <a:spcPts val="0"/>
              </a:spcBef>
              <a:spcAft>
                <a:spcPts val="0"/>
              </a:spcAft>
              <a:buSzPts val="1800"/>
              <a:buChar char="-"/>
            </a:pPr>
            <a:r>
              <a:rPr lang="en"/>
              <a:t>Start small when testing a new script</a:t>
            </a:r>
            <a:endParaRPr/>
          </a:p>
          <a:p>
            <a:pPr indent="0" lvl="0" marL="0" rtl="0" algn="l">
              <a:spcBef>
                <a:spcPts val="1600"/>
              </a:spcBef>
              <a:spcAft>
                <a:spcPts val="0"/>
              </a:spcAft>
              <a:buNone/>
            </a:pPr>
            <a:r>
              <a:rPr lang="en"/>
              <a:t>Python:</a:t>
            </a:r>
            <a:endParaRPr/>
          </a:p>
          <a:p>
            <a:pPr indent="-342900" lvl="0" marL="457200" rtl="0" algn="l">
              <a:spcBef>
                <a:spcPts val="1600"/>
              </a:spcBef>
              <a:spcAft>
                <a:spcPts val="0"/>
              </a:spcAft>
              <a:buSzPts val="1800"/>
              <a:buChar char="-"/>
            </a:pPr>
            <a:r>
              <a:rPr lang="en"/>
              <a:t>Learn Regular Expressions!</a:t>
            </a:r>
            <a:endParaRPr/>
          </a:p>
          <a:p>
            <a:pPr indent="-342900" lvl="0" marL="457200" rtl="0" algn="l">
              <a:spcBef>
                <a:spcPts val="0"/>
              </a:spcBef>
              <a:spcAft>
                <a:spcPts val="0"/>
              </a:spcAft>
              <a:buSzPts val="1800"/>
              <a:buChar char="-"/>
            </a:pPr>
            <a:r>
              <a:rPr lang="en"/>
              <a:t>Expect irregularities in data / configurations</a:t>
            </a:r>
            <a:endParaRPr/>
          </a:p>
          <a:p>
            <a:pPr indent="-342900" lvl="0" marL="457200" rtl="0" algn="l">
              <a:spcBef>
                <a:spcPts val="0"/>
              </a:spcBef>
              <a:spcAft>
                <a:spcPts val="0"/>
              </a:spcAft>
              <a:buSzPts val="1800"/>
              <a:buChar char="-"/>
            </a:pPr>
            <a:r>
              <a:rPr lang="en"/>
              <a:t>Expect trouble using Paramiko with non-unix systems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Resources/Questions?</a:t>
            </a:r>
            <a:endParaRPr/>
          </a:p>
        </p:txBody>
      </p:sp>
      <p:sp>
        <p:nvSpPr>
          <p:cNvPr id="151" name="Google Shape;151;p27"/>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Coursera: Python for Everybody</a:t>
            </a:r>
            <a:br>
              <a:rPr lang="en" sz="1600"/>
            </a:br>
            <a:r>
              <a:rPr lang="en" sz="1600" u="sng">
                <a:solidFill>
                  <a:schemeClr val="hlink"/>
                </a:solidFill>
                <a:hlinkClick r:id="rId3"/>
              </a:rPr>
              <a:t>https://www.coursera.org/specializations/python</a:t>
            </a:r>
            <a:br>
              <a:rPr lang="en" sz="1600"/>
            </a:br>
            <a:endParaRPr sz="1600"/>
          </a:p>
          <a:p>
            <a:pPr indent="0" lvl="0" marL="0" rtl="0" algn="l">
              <a:lnSpc>
                <a:spcPct val="100000"/>
              </a:lnSpc>
              <a:spcBef>
                <a:spcPts val="0"/>
              </a:spcBef>
              <a:spcAft>
                <a:spcPts val="0"/>
              </a:spcAft>
              <a:buNone/>
            </a:pPr>
            <a:r>
              <a:rPr lang="en" sz="1600"/>
              <a:t>Python for Everybody Text</a:t>
            </a:r>
            <a:br>
              <a:rPr lang="en" sz="1600"/>
            </a:br>
            <a:r>
              <a:rPr lang="en" sz="1600" u="sng">
                <a:solidFill>
                  <a:schemeClr val="hlink"/>
                </a:solidFill>
                <a:hlinkClick r:id="rId4"/>
              </a:rPr>
              <a:t>https://www.py4e.com/book</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Netmiko Project Website (Includes Training Links)</a:t>
            </a:r>
            <a:br>
              <a:rPr lang="en" sz="1600"/>
            </a:br>
            <a:r>
              <a:rPr lang="en" sz="1600" u="sng">
                <a:solidFill>
                  <a:schemeClr val="hlink"/>
                </a:solidFill>
                <a:hlinkClick r:id="rId5"/>
              </a:rPr>
              <a:t>https://pynet.twb-tech.com/blog/automation/netmiko.html</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Netmiko Github Page (Includes Tutorial and Example Code)</a:t>
            </a:r>
            <a:br>
              <a:rPr lang="en" sz="1600"/>
            </a:br>
            <a:r>
              <a:rPr lang="en" sz="1600" u="sng">
                <a:solidFill>
                  <a:schemeClr val="hlink"/>
                </a:solidFill>
                <a:hlinkClick r:id="rId6"/>
              </a:rPr>
              <a:t>https://github.com/ktbyers/netmiko</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Paramiko Documentation (For devices not supported by Netmiko, or general SSH)</a:t>
            </a:r>
            <a:endParaRPr sz="1600"/>
          </a:p>
          <a:p>
            <a:pPr indent="0" lvl="0" marL="0" rtl="0" algn="l">
              <a:lnSpc>
                <a:spcPct val="100000"/>
              </a:lnSpc>
              <a:spcBef>
                <a:spcPts val="0"/>
              </a:spcBef>
              <a:spcAft>
                <a:spcPts val="0"/>
              </a:spcAft>
              <a:buNone/>
            </a:pPr>
            <a:r>
              <a:rPr lang="en" sz="1600" u="sng">
                <a:solidFill>
                  <a:schemeClr val="hlink"/>
                </a:solidFill>
                <a:hlinkClick r:id="rId7"/>
              </a:rPr>
              <a:t>http://docs.paramiko.org/en/2.4/</a:t>
            </a:r>
            <a:br>
              <a:rPr lang="en" sz="1600"/>
            </a:br>
            <a:br>
              <a:rPr lang="en" sz="1600"/>
            </a:br>
            <a:r>
              <a:rPr lang="en" sz="1600" u="sng">
                <a:solidFill>
                  <a:schemeClr val="hlink"/>
                </a:solidFill>
                <a:hlinkClick r:id="rId8"/>
              </a:rPr>
              <a:t>Cisco Learning Network: Programming for Network Engineers (PRNE) v1.0</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a:t>Overview of Network Automation</a:t>
            </a:r>
            <a:endParaRPr/>
          </a:p>
          <a:p>
            <a:pPr indent="-342900" lvl="0" marL="457200" marR="0" rtl="0" algn="l">
              <a:lnSpc>
                <a:spcPct val="150000"/>
              </a:lnSpc>
              <a:spcBef>
                <a:spcPts val="0"/>
              </a:spcBef>
              <a:spcAft>
                <a:spcPts val="0"/>
              </a:spcAft>
              <a:buSzPts val="1800"/>
              <a:buChar char="-"/>
            </a:pPr>
            <a:r>
              <a:rPr lang="en"/>
              <a:t>What’s special about Python, Paramiko, and Netmiko?</a:t>
            </a:r>
            <a:endParaRPr/>
          </a:p>
          <a:p>
            <a:pPr indent="-342900" lvl="0" marL="457200" marR="0" rtl="0" algn="l">
              <a:lnSpc>
                <a:spcPct val="150000"/>
              </a:lnSpc>
              <a:spcBef>
                <a:spcPts val="0"/>
              </a:spcBef>
              <a:spcAft>
                <a:spcPts val="0"/>
              </a:spcAft>
              <a:buSzPts val="1800"/>
              <a:buChar char="-"/>
            </a:pPr>
            <a:r>
              <a:rPr lang="en"/>
              <a:t>What are some use cases?</a:t>
            </a:r>
            <a:endParaRPr/>
          </a:p>
          <a:p>
            <a:pPr indent="-342900" lvl="0" marL="457200" marR="0" rtl="0" algn="l">
              <a:lnSpc>
                <a:spcPct val="150000"/>
              </a:lnSpc>
              <a:spcBef>
                <a:spcPts val="0"/>
              </a:spcBef>
              <a:spcAft>
                <a:spcPts val="0"/>
              </a:spcAft>
              <a:buSzPts val="1800"/>
              <a:buChar char="-"/>
            </a:pPr>
            <a:r>
              <a:rPr lang="en"/>
              <a:t>Code Samples &amp; Demos</a:t>
            </a:r>
            <a:endParaRPr/>
          </a:p>
          <a:p>
            <a:pPr indent="-342900" lvl="0" marL="457200" marR="0" rtl="0" algn="l">
              <a:lnSpc>
                <a:spcPct val="150000"/>
              </a:lnSpc>
              <a:spcBef>
                <a:spcPts val="0"/>
              </a:spcBef>
              <a:spcAft>
                <a:spcPts val="0"/>
              </a:spcAft>
              <a:buSzPts val="1800"/>
              <a:buChar char="-"/>
            </a:pPr>
            <a:r>
              <a:rPr lang="en"/>
              <a:t>Resources &amp;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network automation?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Network Automation: a network management technique </a:t>
            </a:r>
            <a:r>
              <a:rPr lang="en"/>
              <a:t>or paradigm </a:t>
            </a:r>
            <a:r>
              <a:rPr lang="en"/>
              <a:t>that utilizes automated processes to optimize analyst and engineer time spent on routine or tedious tasks</a:t>
            </a:r>
            <a:br>
              <a:rPr lang="en"/>
            </a:br>
            <a:br>
              <a:rPr lang="en"/>
            </a:br>
            <a:r>
              <a:rPr lang="en">
                <a:solidFill>
                  <a:srgbClr val="6AA84F"/>
                </a:solidFill>
              </a:rPr>
              <a:t>Emphasizes</a:t>
            </a:r>
            <a:r>
              <a:rPr lang="en"/>
              <a:t>: s</a:t>
            </a:r>
            <a:r>
              <a:rPr lang="en"/>
              <a:t>cripted, programmatic, or fully automatic solutions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solidFill>
                  <a:srgbClr val="E06666"/>
                </a:solidFill>
              </a:rPr>
              <a:t>De-emphasizes</a:t>
            </a:r>
            <a:r>
              <a:rPr lang="en"/>
              <a:t>: manual interaction with devices</a:t>
            </a:r>
            <a:br>
              <a:rPr lang="en"/>
            </a:br>
            <a:br>
              <a:rPr lang="en"/>
            </a:br>
            <a:r>
              <a:rPr lang="en"/>
              <a:t>Potentially uses less operational resources (people) and has to power to improve service availability, but has high upfront costs in staff training, and either development of custom solutions or licensing and implementation of commercial solutions.</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tools are we talking about today?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framework is the </a:t>
            </a:r>
            <a:r>
              <a:rPr lang="en">
                <a:solidFill>
                  <a:srgbClr val="6AA84F"/>
                </a:solidFill>
              </a:rPr>
              <a:t>Python</a:t>
            </a:r>
            <a:r>
              <a:rPr lang="en"/>
              <a:t> scripting and programming language combined with the </a:t>
            </a:r>
            <a:r>
              <a:rPr lang="en">
                <a:solidFill>
                  <a:srgbClr val="6AA84F"/>
                </a:solidFill>
              </a:rPr>
              <a:t>Paramiko</a:t>
            </a:r>
            <a:r>
              <a:rPr lang="en"/>
              <a:t> and </a:t>
            </a:r>
            <a:r>
              <a:rPr lang="en">
                <a:solidFill>
                  <a:srgbClr val="6AA84F"/>
                </a:solidFill>
              </a:rPr>
              <a:t>Netmiko</a:t>
            </a:r>
            <a:r>
              <a:rPr lang="en"/>
              <a:t> code libraries.</a:t>
            </a:r>
            <a:endParaRPr/>
          </a:p>
          <a:p>
            <a:pPr indent="-342900" lvl="0" marL="457200" rtl="0" algn="l">
              <a:spcBef>
                <a:spcPts val="1600"/>
              </a:spcBef>
              <a:spcAft>
                <a:spcPts val="0"/>
              </a:spcAft>
              <a:buSzPts val="1800"/>
              <a:buChar char="-"/>
            </a:pPr>
            <a:r>
              <a:rPr lang="en"/>
              <a:t>F</a:t>
            </a:r>
            <a:r>
              <a:rPr lang="en"/>
              <a:t>ree, open source, agentless framework</a:t>
            </a:r>
            <a:endParaRPr/>
          </a:p>
          <a:p>
            <a:pPr indent="-342900" lvl="0" marL="457200" rtl="0" algn="l">
              <a:spcBef>
                <a:spcPts val="0"/>
              </a:spcBef>
              <a:spcAft>
                <a:spcPts val="0"/>
              </a:spcAft>
              <a:buSzPts val="1800"/>
              <a:buChar char="-"/>
            </a:pPr>
            <a:r>
              <a:rPr lang="en"/>
              <a:t>Purpose-built for automating network infrastructure changes and processes</a:t>
            </a:r>
            <a:endParaRPr/>
          </a:p>
          <a:p>
            <a:pPr indent="-342900" lvl="0" marL="457200" rtl="0" algn="l">
              <a:spcBef>
                <a:spcPts val="0"/>
              </a:spcBef>
              <a:spcAft>
                <a:spcPts val="0"/>
              </a:spcAft>
              <a:buSzPts val="1800"/>
              <a:buChar char="-"/>
            </a:pPr>
            <a:r>
              <a:rPr lang="en"/>
              <a:t>Extremely customizable</a:t>
            </a:r>
            <a:endParaRPr/>
          </a:p>
          <a:p>
            <a:pPr indent="-342900" lvl="0" marL="457200" rtl="0" algn="l">
              <a:spcBef>
                <a:spcPts val="0"/>
              </a:spcBef>
              <a:spcAft>
                <a:spcPts val="0"/>
              </a:spcAft>
              <a:buSzPts val="1800"/>
              <a:buChar char="-"/>
            </a:pPr>
            <a:r>
              <a:rPr lang="en"/>
              <a:t>Very easy and quick to implement</a:t>
            </a:r>
            <a:endParaRPr/>
          </a:p>
          <a:p>
            <a:pPr indent="-342900" lvl="0" marL="457200" rtl="0" algn="l">
              <a:spcBef>
                <a:spcPts val="0"/>
              </a:spcBef>
              <a:spcAft>
                <a:spcPts val="0"/>
              </a:spcAft>
              <a:buSzPts val="1800"/>
              <a:buChar char="-"/>
            </a:pPr>
            <a:r>
              <a:rPr lang="en"/>
              <a:t>Approachable for network professionals with no prior coding experience</a:t>
            </a:r>
            <a:endParaRPr/>
          </a:p>
        </p:txBody>
      </p:sp>
      <p:pic>
        <p:nvPicPr>
          <p:cNvPr id="79" name="Google Shape;79;p16"/>
          <p:cNvPicPr preferRelativeResize="0"/>
          <p:nvPr/>
        </p:nvPicPr>
        <p:blipFill rotWithShape="1">
          <a:blip r:embed="rId3">
            <a:alphaModFix/>
          </a:blip>
          <a:srcRect b="0" l="0" r="74969" t="0"/>
          <a:stretch/>
        </p:blipFill>
        <p:spPr>
          <a:xfrm>
            <a:off x="1839575" y="3820925"/>
            <a:ext cx="1134799" cy="1085850"/>
          </a:xfrm>
          <a:prstGeom prst="rect">
            <a:avLst/>
          </a:prstGeom>
          <a:noFill/>
          <a:ln>
            <a:noFill/>
          </a:ln>
        </p:spPr>
      </p:pic>
      <p:pic>
        <p:nvPicPr>
          <p:cNvPr id="80" name="Google Shape;80;p16"/>
          <p:cNvPicPr preferRelativeResize="0"/>
          <p:nvPr/>
        </p:nvPicPr>
        <p:blipFill rotWithShape="1">
          <a:blip r:embed="rId4">
            <a:alphaModFix/>
          </a:blip>
          <a:srcRect b="34206" l="22412" r="26099" t="0"/>
          <a:stretch/>
        </p:blipFill>
        <p:spPr>
          <a:xfrm>
            <a:off x="3239225" y="3783438"/>
            <a:ext cx="1309905" cy="1160825"/>
          </a:xfrm>
          <a:prstGeom prst="rect">
            <a:avLst/>
          </a:prstGeom>
          <a:noFill/>
          <a:ln>
            <a:noFill/>
          </a:ln>
        </p:spPr>
      </p:pic>
      <p:pic>
        <p:nvPicPr>
          <p:cNvPr id="81" name="Google Shape;81;p16"/>
          <p:cNvPicPr preferRelativeResize="0"/>
          <p:nvPr/>
        </p:nvPicPr>
        <p:blipFill rotWithShape="1">
          <a:blip r:embed="rId5">
            <a:alphaModFix/>
          </a:blip>
          <a:srcRect b="0" l="0" r="0" t="64070"/>
          <a:stretch/>
        </p:blipFill>
        <p:spPr>
          <a:xfrm>
            <a:off x="4813975" y="4057600"/>
            <a:ext cx="2490451" cy="620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exactly are Paramiko and Netmiko?	</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Paramiko</a:t>
            </a:r>
            <a:r>
              <a:rPr lang="en"/>
              <a:t> is a code library for Python that:</a:t>
            </a:r>
            <a:endParaRPr/>
          </a:p>
          <a:p>
            <a:pPr indent="-342900" lvl="0" marL="457200" rtl="0" algn="l">
              <a:spcBef>
                <a:spcPts val="1600"/>
              </a:spcBef>
              <a:spcAft>
                <a:spcPts val="0"/>
              </a:spcAft>
              <a:buSzPts val="1800"/>
              <a:buChar char="-"/>
            </a:pPr>
            <a:r>
              <a:rPr lang="en"/>
              <a:t>Provides a direct SSH interface</a:t>
            </a:r>
            <a:endParaRPr/>
          </a:p>
          <a:p>
            <a:pPr indent="-342900" lvl="0" marL="457200" rtl="0" algn="l">
              <a:spcBef>
                <a:spcPts val="0"/>
              </a:spcBef>
              <a:spcAft>
                <a:spcPts val="0"/>
              </a:spcAft>
              <a:buSzPts val="1800"/>
              <a:buChar char="-"/>
            </a:pPr>
            <a:r>
              <a:rPr lang="en"/>
              <a:t>Can help automate anything that can be done over SSH</a:t>
            </a:r>
            <a:endParaRPr/>
          </a:p>
          <a:p>
            <a:pPr indent="-342900" lvl="0" marL="457200" rtl="0" algn="l">
              <a:spcBef>
                <a:spcPts val="0"/>
              </a:spcBef>
              <a:spcAft>
                <a:spcPts val="0"/>
              </a:spcAft>
              <a:buSzPts val="1800"/>
              <a:buChar char="-"/>
            </a:pPr>
            <a:r>
              <a:rPr lang="en"/>
              <a:t>Is low-level and rather difficult to use</a:t>
            </a:r>
            <a:endParaRPr/>
          </a:p>
          <a:p>
            <a:pPr indent="0" lvl="0" marL="0" rtl="0" algn="l">
              <a:spcBef>
                <a:spcPts val="1600"/>
              </a:spcBef>
              <a:spcAft>
                <a:spcPts val="0"/>
              </a:spcAft>
              <a:buNone/>
            </a:pPr>
            <a:r>
              <a:rPr lang="en">
                <a:solidFill>
                  <a:srgbClr val="6AA84F"/>
                </a:solidFill>
              </a:rPr>
              <a:t>Netmiko</a:t>
            </a:r>
            <a:r>
              <a:rPr lang="en"/>
              <a:t>: </a:t>
            </a:r>
            <a:endParaRPr/>
          </a:p>
          <a:p>
            <a:pPr indent="-342900" lvl="0" marL="457200" rtl="0" algn="l">
              <a:spcBef>
                <a:spcPts val="1600"/>
              </a:spcBef>
              <a:spcAft>
                <a:spcPts val="0"/>
              </a:spcAft>
              <a:buSzPts val="1800"/>
              <a:buChar char="-"/>
            </a:pPr>
            <a:r>
              <a:rPr lang="en"/>
              <a:t>Provides an abstraction layer on top of Paramiko</a:t>
            </a:r>
            <a:endParaRPr/>
          </a:p>
          <a:p>
            <a:pPr indent="-342900" lvl="0" marL="457200" rtl="0" algn="l">
              <a:spcBef>
                <a:spcPts val="0"/>
              </a:spcBef>
              <a:spcAft>
                <a:spcPts val="0"/>
              </a:spcAft>
              <a:buSzPts val="1800"/>
              <a:buChar char="-"/>
            </a:pPr>
            <a:r>
              <a:rPr lang="en"/>
              <a:t>Simplifies interacting with disparate devices (Cisco IOS, HP ProCurve, Arista EOS, etc) </a:t>
            </a:r>
            <a:endParaRPr/>
          </a:p>
          <a:p>
            <a:pPr indent="-342900" lvl="0" marL="457200" rtl="0" algn="l">
              <a:spcBef>
                <a:spcPts val="0"/>
              </a:spcBef>
              <a:spcAft>
                <a:spcPts val="0"/>
              </a:spcAft>
              <a:buSzPts val="1800"/>
              <a:buChar char="-"/>
            </a:pPr>
            <a:r>
              <a:rPr lang="en"/>
              <a:t>One codebase can be used with all supported devices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some use cases?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a:t>Config changes:</a:t>
            </a:r>
            <a:endParaRPr/>
          </a:p>
          <a:p>
            <a:pPr indent="-342900" lvl="0" marL="457200" rtl="0" algn="l">
              <a:spcBef>
                <a:spcPts val="0"/>
              </a:spcBef>
              <a:spcAft>
                <a:spcPts val="0"/>
              </a:spcAft>
              <a:buSzPts val="1800"/>
              <a:buChar char="-"/>
            </a:pPr>
            <a:r>
              <a:rPr lang="en"/>
              <a:t>Large e</a:t>
            </a:r>
            <a:r>
              <a:rPr lang="en"/>
              <a:t>ndpoint moves, adds, and changes</a:t>
            </a:r>
            <a:endParaRPr/>
          </a:p>
          <a:p>
            <a:pPr indent="-342900" lvl="0" marL="457200" rtl="0" algn="l">
              <a:spcBef>
                <a:spcPts val="0"/>
              </a:spcBef>
              <a:spcAft>
                <a:spcPts val="0"/>
              </a:spcAft>
              <a:buSzPts val="1800"/>
              <a:buChar char="-"/>
            </a:pPr>
            <a:r>
              <a:rPr lang="en"/>
              <a:t>Security incidents requiring rapid change of passwords, strings, keys, etc</a:t>
            </a:r>
            <a:endParaRPr/>
          </a:p>
          <a:p>
            <a:pPr indent="-342900" lvl="0" marL="457200" rtl="0" algn="l">
              <a:lnSpc>
                <a:spcPct val="114000"/>
              </a:lnSpc>
              <a:spcBef>
                <a:spcPts val="0"/>
              </a:spcBef>
              <a:spcAft>
                <a:spcPts val="0"/>
              </a:spcAft>
              <a:buSzPts val="1800"/>
              <a:buChar char="-"/>
            </a:pPr>
            <a:r>
              <a:rPr lang="en"/>
              <a:t>Resolving configuration inconsistencies</a:t>
            </a:r>
            <a:endParaRPr/>
          </a:p>
          <a:p>
            <a:pPr indent="0" lvl="0" marL="0" rtl="0" algn="l">
              <a:lnSpc>
                <a:spcPct val="114000"/>
              </a:lnSpc>
              <a:spcBef>
                <a:spcPts val="800"/>
              </a:spcBef>
              <a:spcAft>
                <a:spcPts val="0"/>
              </a:spcAft>
              <a:buNone/>
            </a:pPr>
            <a:r>
              <a:rPr lang="en"/>
              <a:t>Daily automation:</a:t>
            </a:r>
            <a:endParaRPr/>
          </a:p>
          <a:p>
            <a:pPr indent="-342900" lvl="0" marL="457200" rtl="0" algn="l">
              <a:spcBef>
                <a:spcPts val="0"/>
              </a:spcBef>
              <a:spcAft>
                <a:spcPts val="0"/>
              </a:spcAft>
              <a:buSzPts val="1800"/>
              <a:buChar char="-"/>
            </a:pPr>
            <a:r>
              <a:rPr lang="en"/>
              <a:t>Tracking when devices move from one port to another</a:t>
            </a:r>
            <a:endParaRPr/>
          </a:p>
          <a:p>
            <a:pPr indent="-342900" lvl="0" marL="457200" rtl="0" algn="l">
              <a:spcBef>
                <a:spcPts val="0"/>
              </a:spcBef>
              <a:spcAft>
                <a:spcPts val="0"/>
              </a:spcAft>
              <a:buSzPts val="1800"/>
              <a:buChar char="-"/>
            </a:pPr>
            <a:r>
              <a:rPr lang="en"/>
              <a:t>Conditional changes (i.e. disabling unused ports on a timer)</a:t>
            </a:r>
            <a:endParaRPr/>
          </a:p>
          <a:p>
            <a:pPr indent="-342900" lvl="0" marL="457200" rtl="0" algn="l">
              <a:spcBef>
                <a:spcPts val="0"/>
              </a:spcBef>
              <a:spcAft>
                <a:spcPts val="0"/>
              </a:spcAft>
              <a:buSzPts val="1800"/>
              <a:buChar char="-"/>
            </a:pPr>
            <a:r>
              <a:rPr lang="en"/>
              <a:t>Auditing and/or updating documentation</a:t>
            </a:r>
            <a:endParaRPr/>
          </a:p>
          <a:p>
            <a:pPr indent="-342900" lvl="0" marL="457200" rtl="0" algn="l">
              <a:lnSpc>
                <a:spcPct val="114000"/>
              </a:lnSpc>
              <a:spcBef>
                <a:spcPts val="0"/>
              </a:spcBef>
              <a:spcAft>
                <a:spcPts val="0"/>
              </a:spcAft>
              <a:buSzPts val="1800"/>
              <a:buChar char="-"/>
            </a:pPr>
            <a:r>
              <a:rPr lang="en"/>
              <a:t>Custom integrations between network devices and ticketing systems</a:t>
            </a:r>
            <a:endParaRPr/>
          </a:p>
          <a:p>
            <a:pPr indent="0" lvl="0" marL="0" rtl="0" algn="l">
              <a:lnSpc>
                <a:spcPct val="114000"/>
              </a:lnSpc>
              <a:spcBef>
                <a:spcPts val="800"/>
              </a:spcBef>
              <a:spcAft>
                <a:spcPts val="800"/>
              </a:spcAft>
              <a:buNone/>
            </a:pPr>
            <a:r>
              <a:rPr lang="en"/>
              <a:t>If you can imagine it, there's probably a way to make it happen.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you get set up for using these tools?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Actually quite simple:</a:t>
            </a:r>
            <a:endParaRPr/>
          </a:p>
          <a:p>
            <a:pPr indent="-342900" lvl="0" marL="457200" rtl="0" algn="l">
              <a:spcBef>
                <a:spcPts val="1600"/>
              </a:spcBef>
              <a:spcAft>
                <a:spcPts val="0"/>
              </a:spcAft>
              <a:buSzPts val="1800"/>
              <a:buAutoNum type="arabicParenR"/>
            </a:pPr>
            <a:r>
              <a:rPr lang="en"/>
              <a:t>Be connected to the internet</a:t>
            </a:r>
            <a:endParaRPr/>
          </a:p>
          <a:p>
            <a:pPr indent="-342900" lvl="0" marL="457200" rtl="0" algn="l">
              <a:spcBef>
                <a:spcPts val="0"/>
              </a:spcBef>
              <a:spcAft>
                <a:spcPts val="0"/>
              </a:spcAft>
              <a:buSzPts val="1800"/>
              <a:buAutoNum type="arabicParenR"/>
            </a:pPr>
            <a:r>
              <a:rPr lang="en"/>
              <a:t>Download and install Python 3</a:t>
            </a:r>
            <a:endParaRPr/>
          </a:p>
          <a:p>
            <a:pPr indent="-342900" lvl="0" marL="457200" rtl="0" algn="l">
              <a:spcBef>
                <a:spcPts val="0"/>
              </a:spcBef>
              <a:spcAft>
                <a:spcPts val="0"/>
              </a:spcAft>
              <a:buSzPts val="1800"/>
              <a:buAutoNum type="arabicParenR"/>
            </a:pPr>
            <a:r>
              <a:rPr lang="en"/>
              <a:t>“</a:t>
            </a:r>
            <a:r>
              <a:rPr lang="en"/>
              <a:t>p</a:t>
            </a:r>
            <a:r>
              <a:rPr lang="en"/>
              <a:t>ip install paramiko”</a:t>
            </a:r>
            <a:endParaRPr/>
          </a:p>
          <a:p>
            <a:pPr indent="-342900" lvl="0" marL="457200" rtl="0" algn="l">
              <a:spcBef>
                <a:spcPts val="0"/>
              </a:spcBef>
              <a:spcAft>
                <a:spcPts val="0"/>
              </a:spcAft>
              <a:buSzPts val="1800"/>
              <a:buAutoNum type="arabicParenR"/>
            </a:pPr>
            <a:r>
              <a:rPr lang="en"/>
              <a:t>“pip install netmiko”</a:t>
            </a:r>
            <a:endParaRPr/>
          </a:p>
          <a:p>
            <a:pPr indent="-342900" lvl="0" marL="457200" rtl="0" algn="l">
              <a:spcBef>
                <a:spcPts val="0"/>
              </a:spcBef>
              <a:spcAft>
                <a:spcPts val="0"/>
              </a:spcAft>
              <a:buSzPts val="1800"/>
              <a:buAutoNum type="arabicParenR"/>
            </a:pPr>
            <a:r>
              <a:rPr lang="en"/>
              <a:t>Install an editor if you don’t have one. I recommend either Notepad++ or Atom.</a:t>
            </a:r>
            <a:endParaRPr/>
          </a:p>
          <a:p>
            <a:pPr indent="0" lvl="0" marL="0" rtl="0" algn="l">
              <a:spcBef>
                <a:spcPts val="1600"/>
              </a:spcBef>
              <a:spcAft>
                <a:spcPts val="1600"/>
              </a:spcAft>
              <a:buNone/>
            </a:pPr>
            <a:r>
              <a:rPr lang="en"/>
              <a:t>That’s it, now you’re ready to start.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Netmiko Code Sample - </a:t>
            </a:r>
            <a:r>
              <a:rPr lang="en"/>
              <a:t>show ip int brief</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B6D7A8"/>
                </a:solidFill>
              </a:rPr>
              <a:t>from netmiko import Netmiko</a:t>
            </a:r>
            <a:endParaRPr sz="1400">
              <a:solidFill>
                <a:srgbClr val="B6D7A8"/>
              </a:solidFill>
            </a:endParaRPr>
          </a:p>
          <a:p>
            <a:pPr indent="0" lvl="0" marL="0" rtl="0" algn="l">
              <a:lnSpc>
                <a:spcPct val="100000"/>
              </a:lnSpc>
              <a:spcBef>
                <a:spcPts val="0"/>
              </a:spcBef>
              <a:spcAft>
                <a:spcPts val="0"/>
              </a:spcAft>
              <a:buNone/>
            </a:pPr>
            <a:r>
              <a:rPr lang="en" sz="1400">
                <a:solidFill>
                  <a:srgbClr val="B6D7A8"/>
                </a:solidFill>
              </a:rPr>
              <a:t>from getpass import getpass</a:t>
            </a:r>
            <a:endParaRPr sz="1400">
              <a:solidFill>
                <a:srgbClr val="8E7CC3"/>
              </a:solidFill>
            </a:endParaRPr>
          </a:p>
          <a:p>
            <a:pPr indent="0" lvl="0" marL="0" rtl="0" algn="l">
              <a:lnSpc>
                <a:spcPct val="100000"/>
              </a:lnSpc>
              <a:spcBef>
                <a:spcPts val="0"/>
              </a:spcBef>
              <a:spcAft>
                <a:spcPts val="0"/>
              </a:spcAft>
              <a:buNone/>
            </a:pPr>
            <a:r>
              <a:rPr lang="en" sz="1400">
                <a:solidFill>
                  <a:srgbClr val="8E7CC3"/>
                </a:solidFill>
              </a:rPr>
              <a:t>#getpass() prompts for a password and hides the input</a:t>
            </a:r>
            <a:endParaRPr sz="1400">
              <a:solidFill>
                <a:srgbClr val="8E7CC3"/>
              </a:solidFill>
            </a:endParaRPr>
          </a:p>
          <a:p>
            <a:pPr indent="0" lvl="0" marL="0" rtl="0" algn="l">
              <a:lnSpc>
                <a:spcPct val="100000"/>
              </a:lnSpc>
              <a:spcBef>
                <a:spcPts val="0"/>
              </a:spcBef>
              <a:spcAft>
                <a:spcPts val="0"/>
              </a:spcAft>
              <a:buNone/>
            </a:pPr>
            <a:r>
              <a:rPr lang="en" sz="1400">
                <a:solidFill>
                  <a:srgbClr val="8E7CC3"/>
                </a:solidFill>
              </a:rPr>
              <a:t>#define host, type, and credentials in the my_device object</a:t>
            </a:r>
            <a:endParaRPr sz="1400">
              <a:solidFill>
                <a:srgbClr val="8E7CC3"/>
              </a:solidFill>
            </a:endParaRPr>
          </a:p>
          <a:p>
            <a:pPr indent="0" lvl="0" marL="0" rtl="0" algn="l">
              <a:lnSpc>
                <a:spcPct val="100000"/>
              </a:lnSpc>
              <a:spcBef>
                <a:spcPts val="0"/>
              </a:spcBef>
              <a:spcAft>
                <a:spcPts val="0"/>
              </a:spcAft>
              <a:buNone/>
            </a:pPr>
            <a:r>
              <a:rPr lang="en" sz="1400"/>
              <a:t>my_device = {</a:t>
            </a:r>
            <a:endParaRPr sz="1400"/>
          </a:p>
          <a:p>
            <a:pPr indent="0" lvl="0" marL="0" rtl="0" algn="l">
              <a:lnSpc>
                <a:spcPct val="100000"/>
              </a:lnSpc>
              <a:spcBef>
                <a:spcPts val="0"/>
              </a:spcBef>
              <a:spcAft>
                <a:spcPts val="0"/>
              </a:spcAft>
              <a:buNone/>
            </a:pPr>
            <a:r>
              <a:rPr lang="en" sz="1400"/>
              <a:t>    "host": "host.domain.com",</a:t>
            </a:r>
            <a:endParaRPr sz="1400"/>
          </a:p>
          <a:p>
            <a:pPr indent="0" lvl="0" marL="0" rtl="0" algn="l">
              <a:lnSpc>
                <a:spcPct val="100000"/>
              </a:lnSpc>
              <a:spcBef>
                <a:spcPts val="0"/>
              </a:spcBef>
              <a:spcAft>
                <a:spcPts val="0"/>
              </a:spcAft>
              <a:buNone/>
            </a:pPr>
            <a:r>
              <a:rPr lang="en" sz="1400"/>
              <a:t>    "username": "py</a:t>
            </a:r>
            <a:r>
              <a:rPr lang="en" sz="1400"/>
              <a:t>class</a:t>
            </a:r>
            <a:r>
              <a:rPr lang="en" sz="1400"/>
              <a:t>",</a:t>
            </a:r>
            <a:endParaRPr sz="1400"/>
          </a:p>
          <a:p>
            <a:pPr indent="0" lvl="0" marL="0" rtl="0" algn="l">
              <a:lnSpc>
                <a:spcPct val="100000"/>
              </a:lnSpc>
              <a:spcBef>
                <a:spcPts val="0"/>
              </a:spcBef>
              <a:spcAft>
                <a:spcPts val="0"/>
              </a:spcAft>
              <a:buNone/>
            </a:pPr>
            <a:r>
              <a:rPr lang="en" sz="1400"/>
              <a:t>    "password": </a:t>
            </a:r>
            <a:r>
              <a:rPr lang="en" sz="1400">
                <a:solidFill>
                  <a:srgbClr val="DD7E6B"/>
                </a:solidFill>
              </a:rPr>
              <a:t>getpass()</a:t>
            </a:r>
            <a:r>
              <a:rPr lang="en" sz="1400"/>
              <a:t>,</a:t>
            </a:r>
            <a:endParaRPr sz="1400"/>
          </a:p>
          <a:p>
            <a:pPr indent="0" lvl="0" marL="0" rtl="0" algn="l">
              <a:lnSpc>
                <a:spcPct val="100000"/>
              </a:lnSpc>
              <a:spcBef>
                <a:spcPts val="0"/>
              </a:spcBef>
              <a:spcAft>
                <a:spcPts val="0"/>
              </a:spcAft>
              <a:buNone/>
            </a:pPr>
            <a:r>
              <a:rPr lang="en" sz="1400"/>
              <a:t>    "device_type": "cisco_ios",}</a:t>
            </a:r>
            <a:endParaRPr sz="1400">
              <a:solidFill>
                <a:srgbClr val="B6D7A8"/>
              </a:solidFill>
            </a:endParaRPr>
          </a:p>
          <a:p>
            <a:pPr indent="0" lvl="0" marL="0" rtl="0" algn="l">
              <a:lnSpc>
                <a:spcPct val="100000"/>
              </a:lnSpc>
              <a:spcBef>
                <a:spcPts val="0"/>
              </a:spcBef>
              <a:spcAft>
                <a:spcPts val="0"/>
              </a:spcAft>
              <a:buNone/>
            </a:pPr>
            <a:r>
              <a:rPr lang="en" sz="1400">
                <a:solidFill>
                  <a:srgbClr val="8E7CC3"/>
                </a:solidFill>
              </a:rPr>
              <a:t>#connect to the device</a:t>
            </a:r>
            <a:br>
              <a:rPr lang="en" sz="1400"/>
            </a:br>
            <a:r>
              <a:rPr lang="en" sz="1400"/>
              <a:t>net_connect = </a:t>
            </a:r>
            <a:r>
              <a:rPr lang="en" sz="1400">
                <a:solidFill>
                  <a:srgbClr val="DD7E6B"/>
                </a:solidFill>
              </a:rPr>
              <a:t>Netmiko(</a:t>
            </a:r>
            <a:r>
              <a:rPr lang="en" sz="1400">
                <a:solidFill>
                  <a:srgbClr val="B7B7B7"/>
                </a:solidFill>
              </a:rPr>
              <a:t>**my_device</a:t>
            </a:r>
            <a:r>
              <a:rPr lang="en" sz="1400">
                <a:solidFill>
                  <a:srgbClr val="DD7E6B"/>
                </a:solidFill>
              </a:rPr>
              <a:t>)</a:t>
            </a:r>
            <a:endParaRPr sz="1400">
              <a:solidFill>
                <a:srgbClr val="DD7E6B"/>
              </a:solidFill>
            </a:endParaRPr>
          </a:p>
          <a:p>
            <a:pPr indent="0" lvl="0" marL="0" rtl="0" algn="l">
              <a:lnSpc>
                <a:spcPct val="100000"/>
              </a:lnSpc>
              <a:spcBef>
                <a:spcPts val="0"/>
              </a:spcBef>
              <a:spcAft>
                <a:spcPts val="0"/>
              </a:spcAft>
              <a:buNone/>
            </a:pPr>
            <a:r>
              <a:rPr lang="en" sz="1400">
                <a:solidFill>
                  <a:srgbClr val="8E7CC3"/>
                </a:solidFill>
              </a:rPr>
              <a:t>#send the command and capture the response</a:t>
            </a:r>
            <a:endParaRPr sz="1400"/>
          </a:p>
          <a:p>
            <a:pPr indent="0" lvl="0" marL="0" rtl="0" algn="l">
              <a:lnSpc>
                <a:spcPct val="100000"/>
              </a:lnSpc>
              <a:spcBef>
                <a:spcPts val="0"/>
              </a:spcBef>
              <a:spcAft>
                <a:spcPts val="0"/>
              </a:spcAft>
              <a:buNone/>
            </a:pPr>
            <a:r>
              <a:rPr lang="en" sz="1400"/>
              <a:t>output = </a:t>
            </a:r>
            <a:r>
              <a:rPr lang="en" sz="1400">
                <a:solidFill>
                  <a:srgbClr val="DD7E6B"/>
                </a:solidFill>
              </a:rPr>
              <a:t>net_connect.send_command(</a:t>
            </a:r>
            <a:r>
              <a:rPr lang="en" sz="1400">
                <a:solidFill>
                  <a:srgbClr val="B7B7B7"/>
                </a:solidFill>
              </a:rPr>
              <a:t>"</a:t>
            </a:r>
            <a:r>
              <a:rPr lang="en" sz="1400">
                <a:solidFill>
                  <a:srgbClr val="B7B7B7"/>
                </a:solidFill>
              </a:rPr>
              <a:t>show ip int brief</a:t>
            </a:r>
            <a:r>
              <a:rPr lang="en" sz="1400">
                <a:solidFill>
                  <a:srgbClr val="B7B7B7"/>
                </a:solidFill>
              </a:rPr>
              <a:t>"</a:t>
            </a:r>
            <a:r>
              <a:rPr lang="en" sz="1400">
                <a:solidFill>
                  <a:srgbClr val="DD7E6B"/>
                </a:solidFill>
              </a:rPr>
              <a:t>)</a:t>
            </a:r>
            <a:endParaRPr sz="1400">
              <a:solidFill>
                <a:srgbClr val="DD7E6B"/>
              </a:solidFill>
            </a:endParaRPr>
          </a:p>
          <a:p>
            <a:pPr indent="0" lvl="0" marL="0" rtl="0" algn="l">
              <a:lnSpc>
                <a:spcPct val="100000"/>
              </a:lnSpc>
              <a:spcBef>
                <a:spcPts val="0"/>
              </a:spcBef>
              <a:spcAft>
                <a:spcPts val="0"/>
              </a:spcAft>
              <a:buNone/>
            </a:pPr>
            <a:r>
              <a:rPr lang="en" sz="1400">
                <a:solidFill>
                  <a:srgbClr val="8E7CC3"/>
                </a:solidFill>
              </a:rPr>
              <a:t>#print the output</a:t>
            </a:r>
            <a:endParaRPr sz="1400"/>
          </a:p>
          <a:p>
            <a:pPr indent="0" lvl="0" marL="0" rtl="0" algn="l">
              <a:lnSpc>
                <a:spcPct val="100000"/>
              </a:lnSpc>
              <a:spcBef>
                <a:spcPts val="0"/>
              </a:spcBef>
              <a:spcAft>
                <a:spcPts val="0"/>
              </a:spcAft>
              <a:buNone/>
            </a:pPr>
            <a:r>
              <a:rPr lang="en" sz="1400">
                <a:solidFill>
                  <a:srgbClr val="DD7E6B"/>
                </a:solidFill>
              </a:rPr>
              <a:t>print(</a:t>
            </a:r>
            <a:r>
              <a:rPr lang="en" sz="1400"/>
              <a:t>output</a:t>
            </a:r>
            <a:r>
              <a:rPr lang="en" sz="1400">
                <a:solidFill>
                  <a:srgbClr val="DD7E6B"/>
                </a:solidFill>
              </a:rPr>
              <a:t>)</a:t>
            </a:r>
            <a:endParaRPr sz="1400">
              <a:solidFill>
                <a:srgbClr val="DD7E6B"/>
              </a:solidFill>
            </a:endParaRPr>
          </a:p>
          <a:p>
            <a:pPr indent="0" lvl="0" marL="0" rtl="0" algn="l">
              <a:lnSpc>
                <a:spcPct val="100000"/>
              </a:lnSpc>
              <a:spcBef>
                <a:spcPts val="0"/>
              </a:spcBef>
              <a:spcAft>
                <a:spcPts val="0"/>
              </a:spcAft>
              <a:buNone/>
            </a:pPr>
            <a:r>
              <a:rPr lang="en" sz="1400">
                <a:solidFill>
                  <a:srgbClr val="8E7CC3"/>
                </a:solidFill>
              </a:rPr>
              <a:t>#disconnect</a:t>
            </a:r>
            <a:endParaRPr sz="1400">
              <a:solidFill>
                <a:srgbClr val="B4A7D6"/>
              </a:solidFill>
            </a:endParaRPr>
          </a:p>
          <a:p>
            <a:pPr indent="0" lvl="0" marL="0" rtl="0" algn="l">
              <a:lnSpc>
                <a:spcPct val="100000"/>
              </a:lnSpc>
              <a:spcBef>
                <a:spcPts val="0"/>
              </a:spcBef>
              <a:spcAft>
                <a:spcPts val="0"/>
              </a:spcAft>
              <a:buNone/>
            </a:pPr>
            <a:r>
              <a:rPr lang="en" sz="1400">
                <a:solidFill>
                  <a:srgbClr val="DD7E6B"/>
                </a:solidFill>
              </a:rPr>
              <a:t>net_connect.disconnect()</a:t>
            </a:r>
            <a:endParaRPr sz="1400">
              <a:solidFill>
                <a:srgbClr val="DD7E6B"/>
              </a:solidFill>
            </a:endParaRPr>
          </a:p>
          <a:p>
            <a:pPr indent="0" lvl="0" marL="0" rtl="0" algn="l">
              <a:lnSpc>
                <a:spcPct val="100000"/>
              </a:lnSpc>
              <a:spcBef>
                <a:spcPts val="0"/>
              </a:spcBef>
              <a:spcAft>
                <a:spcPts val="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Live</a:t>
            </a:r>
            <a:r>
              <a:rPr lang="en"/>
              <a:t> Code Demo - show ip int brief</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