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91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itya Agarwal" initials="" lastIdx="2" clrIdx="0"/>
  <p:cmAuthor id="1" name="SurendranathReddy Jillella" initials="" lastIdx="4" clrIdx="1"/>
  <p:cmAuthor id="2" name="Koustuv Saha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E6736-0C85-4713-AD24-94A15BDB27E8}">
  <a:tblStyle styleId="{3AEE6736-0C85-4713-AD24-94A15BDB27E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63" d="100"/>
          <a:sy n="6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45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97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84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75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7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95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 descr=" Introductory 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28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Middle Slide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599640" y="2634018"/>
            <a:ext cx="5444319" cy="900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790" dirty="0">
                <a:solidFill>
                  <a:schemeClr val="lt1"/>
                </a:solidFill>
              </a:rPr>
              <a:t>CCA – Dimensionality Reduction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3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20" dirty="0"/>
              <a:t>12</a:t>
            </a:r>
            <a:r>
              <a:rPr lang="en-US" sz="162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6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599" cy="859790"/>
          </a:xfrm>
        </p:spPr>
        <p:txBody>
          <a:bodyPr/>
          <a:lstStyle/>
          <a:p>
            <a:r>
              <a:rPr lang="en-US" dirty="0"/>
              <a:t>Current Stats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08694"/>
              </p:ext>
            </p:extLst>
          </p:nvPr>
        </p:nvGraphicFramePr>
        <p:xfrm>
          <a:off x="198120" y="981075"/>
          <a:ext cx="11551921" cy="1257300"/>
        </p:xfrm>
        <a:graphic>
          <a:graphicData uri="http://schemas.openxmlformats.org/drawingml/2006/table">
            <a:tbl>
              <a:tblPr/>
              <a:tblGrid>
                <a:gridCol w="2880360">
                  <a:extLst>
                    <a:ext uri="{9D8B030D-6E8A-4147-A177-3AD203B41FA5}">
                      <a16:colId xmlns:a16="http://schemas.microsoft.com/office/drawing/2014/main" val="54362663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45837811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039996092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val="3252644324"/>
                    </a:ext>
                  </a:extLst>
                </a:gridCol>
              </a:tblGrid>
              <a:tr h="27999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training descriptions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features from BOW+W2V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Features after cleaning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Taken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060524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15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095909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40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85284"/>
                  </a:ext>
                </a:extLst>
              </a:tr>
              <a:tr h="266661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3926 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37638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199" y="2444751"/>
            <a:ext cx="10911841" cy="3002281"/>
          </a:xfrm>
        </p:spPr>
        <p:txBody>
          <a:bodyPr/>
          <a:lstStyle/>
          <a:p>
            <a:r>
              <a:rPr lang="en-US" sz="2400" dirty="0"/>
              <a:t>Currently features are extracted from Bag Of Words (BOW) and Word2Vec (W2V)</a:t>
            </a:r>
          </a:p>
          <a:p>
            <a:r>
              <a:rPr lang="en-US" sz="2400" dirty="0"/>
              <a:t>Number of BOW features ∝ Number of training descriptions</a:t>
            </a:r>
          </a:p>
          <a:p>
            <a:r>
              <a:rPr lang="en-US" sz="2400" dirty="0"/>
              <a:t>Number of W2V (generic) features = 149 (fixed)</a:t>
            </a:r>
          </a:p>
          <a:p>
            <a:r>
              <a:rPr lang="en-US" sz="2400" dirty="0"/>
              <a:t>Currently Feature cleaning involves:</a:t>
            </a:r>
          </a:p>
          <a:p>
            <a:pPr lvl="1"/>
            <a:r>
              <a:rPr lang="en-US" sz="2000" dirty="0"/>
              <a:t>Removing Zero Variance features (Configurable cut-off of 0.03)</a:t>
            </a:r>
          </a:p>
          <a:p>
            <a:pPr lvl="1"/>
            <a:r>
              <a:rPr lang="en-US" sz="2000" dirty="0"/>
              <a:t>Removing Pair-wise correlated features (Configurable cut-off of 1)</a:t>
            </a:r>
          </a:p>
          <a:p>
            <a:r>
              <a:rPr lang="en-US" sz="2400" dirty="0"/>
              <a:t>With growing number of training descriptions, feature cleaning is taking very long</a:t>
            </a:r>
          </a:p>
          <a:p>
            <a:pPr marL="177800" indent="0">
              <a:buNone/>
            </a:pPr>
            <a:r>
              <a:rPr lang="en-US" sz="2400" b="1" dirty="0"/>
              <a:t>The scope of this document is to explore options for dimensionality reduction on large datasets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240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Dimensionality reduction techniques: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838200"/>
            <a:ext cx="10911841" cy="7559039"/>
          </a:xfrm>
        </p:spPr>
        <p:txBody>
          <a:bodyPr/>
          <a:lstStyle/>
          <a:p>
            <a:r>
              <a:rPr lang="en-US" sz="2400" dirty="0"/>
              <a:t>Principal Component Analysis (PCA):</a:t>
            </a:r>
          </a:p>
          <a:p>
            <a:pPr lvl="1"/>
            <a:r>
              <a:rPr lang="en-IN" sz="2000" b="1" dirty="0" err="1"/>
              <a:t>sklearn.decomposition.PCA</a:t>
            </a:r>
            <a:r>
              <a:rPr lang="en-IN" sz="2000" dirty="0"/>
              <a:t> looks for a combination of features that capture well the variance of the original features. Linear dimensionality reduction using Singular Value Decomposition of the data to project it to a lower dimensional space.</a:t>
            </a:r>
          </a:p>
          <a:p>
            <a:pPr lvl="1"/>
            <a:endParaRPr lang="en-IN" sz="2000" dirty="0"/>
          </a:p>
          <a:p>
            <a:r>
              <a:rPr lang="en-US" sz="2400" dirty="0"/>
              <a:t>Single Value Decomposition (SVD):</a:t>
            </a:r>
          </a:p>
          <a:p>
            <a:pPr lvl="1"/>
            <a:r>
              <a:rPr lang="en-IN" sz="2000" b="1" dirty="0" err="1"/>
              <a:t>sklearn.decomposition.TruncatedSVD</a:t>
            </a:r>
            <a:r>
              <a:rPr lang="en-IN" sz="2000" b="1" dirty="0"/>
              <a:t> </a:t>
            </a:r>
            <a:r>
              <a:rPr lang="en-IN" sz="2000" dirty="0"/>
              <a:t>is very similar to PCA, but operates on sample vectors directly, instead of on a covariance matrix. Dimensionality reduction using truncated SVD (aka Latent Semantic Analysis).</a:t>
            </a:r>
          </a:p>
          <a:p>
            <a:pPr lvl="1"/>
            <a:endParaRPr lang="en-IN" sz="2000" dirty="0"/>
          </a:p>
          <a:p>
            <a:r>
              <a:rPr lang="en-US" sz="2400" dirty="0"/>
              <a:t>Latent </a:t>
            </a:r>
            <a:r>
              <a:rPr lang="en-US" sz="2400" dirty="0" err="1"/>
              <a:t>Dirichlet</a:t>
            </a:r>
            <a:r>
              <a:rPr lang="en-US" sz="2400" dirty="0"/>
              <a:t> Allocation (LDA):</a:t>
            </a:r>
          </a:p>
          <a:p>
            <a:pPr lvl="1"/>
            <a:r>
              <a:rPr lang="en-IN" sz="2000" b="1" dirty="0" err="1"/>
              <a:t>sklearn.decomposition.LatentDirichletAllocation</a:t>
            </a:r>
            <a:r>
              <a:rPr lang="en-IN" sz="2000" b="1" dirty="0"/>
              <a:t> </a:t>
            </a:r>
            <a:r>
              <a:rPr lang="en-IN" sz="2000" dirty="0"/>
              <a:t>is a generative probabilistic model for collections of discrete dataset such as text corpora. It is also a topic model that is used for discovering abstract topics from a collection of documents.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06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Comparison of techniques: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r>
              <a:rPr lang="en-US" sz="2400" dirty="0"/>
              <a:t>The plan is to try out all the dimensionality reduction techniques on 5k, 10k and 15k training descriptions and record the findings as (for 15k):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results can be compared with existing methodology and the best one should be used  </a:t>
            </a:r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91630"/>
              </p:ext>
            </p:extLst>
          </p:nvPr>
        </p:nvGraphicFramePr>
        <p:xfrm>
          <a:off x="944878" y="2072643"/>
          <a:ext cx="9458346" cy="1986754"/>
        </p:xfrm>
        <a:graphic>
          <a:graphicData uri="http://schemas.openxmlformats.org/drawingml/2006/table">
            <a:tbl>
              <a:tblPr/>
              <a:tblGrid>
                <a:gridCol w="4110958">
                  <a:extLst>
                    <a:ext uri="{9D8B030D-6E8A-4147-A177-3AD203B41FA5}">
                      <a16:colId xmlns:a16="http://schemas.microsoft.com/office/drawing/2014/main" val="425597969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268510706"/>
                    </a:ext>
                  </a:extLst>
                </a:gridCol>
                <a:gridCol w="1109960">
                  <a:extLst>
                    <a:ext uri="{9D8B030D-6E8A-4147-A177-3AD203B41FA5}">
                      <a16:colId xmlns:a16="http://schemas.microsoft.com/office/drawing/2014/main" val="3221592712"/>
                    </a:ext>
                  </a:extLst>
                </a:gridCol>
                <a:gridCol w="1385979">
                  <a:extLst>
                    <a:ext uri="{9D8B030D-6E8A-4147-A177-3AD203B41FA5}">
                      <a16:colId xmlns:a16="http://schemas.microsoft.com/office/drawing/2014/main" val="1673270559"/>
                    </a:ext>
                  </a:extLst>
                </a:gridCol>
                <a:gridCol w="2067224">
                  <a:extLst>
                    <a:ext uri="{9D8B030D-6E8A-4147-A177-3AD203B41FA5}">
                      <a16:colId xmlns:a16="http://schemas.microsoft.com/office/drawing/2014/main" val="1567144537"/>
                    </a:ext>
                  </a:extLst>
                </a:gridCol>
              </a:tblGrid>
              <a:tr h="32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84476"/>
                  </a:ext>
                </a:extLst>
              </a:tr>
              <a:tr h="32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Dimensionality Reduction technique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Taken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 accuracy/error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19455"/>
                  </a:ext>
                </a:extLst>
              </a:tr>
              <a:tr h="32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88767"/>
                  </a:ext>
                </a:extLst>
              </a:tr>
              <a:tr h="32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96321"/>
                  </a:ext>
                </a:extLst>
              </a:tr>
              <a:tr h="32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82733"/>
                  </a:ext>
                </a:extLst>
              </a:tr>
              <a:tr h="3448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cleaning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min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0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7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21285"/>
            <a:ext cx="10515599" cy="716915"/>
          </a:xfrm>
        </p:spPr>
        <p:txBody>
          <a:bodyPr/>
          <a:lstStyle/>
          <a:p>
            <a:r>
              <a:rPr lang="en-US" dirty="0"/>
              <a:t>Plan: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79120" y="1143001"/>
            <a:ext cx="10911841" cy="490728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77800" indent="0">
              <a:buNone/>
            </a:pPr>
            <a:endParaRPr lang="en-IN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03575"/>
              </p:ext>
            </p:extLst>
          </p:nvPr>
        </p:nvGraphicFramePr>
        <p:xfrm>
          <a:off x="579118" y="1143001"/>
          <a:ext cx="10774680" cy="2849876"/>
        </p:xfrm>
        <a:graphic>
          <a:graphicData uri="http://schemas.openxmlformats.org/drawingml/2006/table">
            <a:tbl>
              <a:tblPr/>
              <a:tblGrid>
                <a:gridCol w="4886746">
                  <a:extLst>
                    <a:ext uri="{9D8B030D-6E8A-4147-A177-3AD203B41FA5}">
                      <a16:colId xmlns:a16="http://schemas.microsoft.com/office/drawing/2014/main" val="1311524468"/>
                    </a:ext>
                  </a:extLst>
                </a:gridCol>
                <a:gridCol w="2502968">
                  <a:extLst>
                    <a:ext uri="{9D8B030D-6E8A-4147-A177-3AD203B41FA5}">
                      <a16:colId xmlns:a16="http://schemas.microsoft.com/office/drawing/2014/main" val="1841635705"/>
                    </a:ext>
                  </a:extLst>
                </a:gridCol>
                <a:gridCol w="3384966">
                  <a:extLst>
                    <a:ext uri="{9D8B030D-6E8A-4147-A177-3AD203B41FA5}">
                      <a16:colId xmlns:a16="http://schemas.microsoft.com/office/drawing/2014/main" val="2184555177"/>
                    </a:ext>
                  </a:extLst>
                </a:gridCol>
              </a:tblGrid>
              <a:tr h="70434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Dimensionality Reduction technique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(on 5k)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Testing (10k, 15k)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653428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05063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393860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15221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&amp; Selection of technique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68979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testing of system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92844"/>
                  </a:ext>
                </a:extLst>
              </a:tr>
              <a:tr h="357589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13 working days or 104 hrs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27928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79118" y="4297678"/>
            <a:ext cx="10911841" cy="1219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The dimensionality reduction process will take 104 hours (36 development, 36 testing, 36 release) for a resource to complete using python </a:t>
            </a:r>
            <a:r>
              <a:rPr lang="en-US" sz="2400" dirty="0" err="1"/>
              <a:t>sklearn’s</a:t>
            </a:r>
            <a:r>
              <a:rPr lang="en-US" sz="2400" dirty="0"/>
              <a:t> of-the-shelve packages.</a:t>
            </a:r>
          </a:p>
          <a:p>
            <a:pPr marL="177800" indent="0">
              <a:buFont typeface="Arial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614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847" y="2514601"/>
            <a:ext cx="7886700" cy="685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77A0-5784-497B-855F-2E828AF599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5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411</Words>
  <Application>Microsoft Office PowerPoint</Application>
  <PresentationFormat>Widescreen</PresentationFormat>
  <Paragraphs>105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CCA – Dimensionality Reduction c 12th Oct 2016</vt:lpstr>
      <vt:lpstr>Current Stats</vt:lpstr>
      <vt:lpstr>Dimensionality reduction techniques:</vt:lpstr>
      <vt:lpstr>Comparison of techniques:</vt:lpstr>
      <vt:lpstr>Plan: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XPresso Review c 14th Sep 2016</dc:title>
  <dc:creator>Aditya Agarwal</dc:creator>
  <cp:lastModifiedBy>Bolaka Mukherjee</cp:lastModifiedBy>
  <cp:revision>153</cp:revision>
  <dcterms:modified xsi:type="dcterms:W3CDTF">2016-10-12T12:12:02Z</dcterms:modified>
</cp:coreProperties>
</file>