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8" r:id="rId3"/>
    <p:sldId id="289" r:id="rId4"/>
    <p:sldId id="290" r:id="rId5"/>
    <p:sldId id="291" r:id="rId6"/>
    <p:sldId id="27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itya Agarwal" initials="" lastIdx="2" clrIdx="0"/>
  <p:cmAuthor id="1" name="SurendranathReddy Jillella" initials="" lastIdx="4" clrIdx="1"/>
  <p:cmAuthor id="2" name="Koustuv Saha" initials="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E6736-0C85-4713-AD24-94A15BDB27E8}">
  <a:tblStyle styleId="{3AEE6736-0C85-4713-AD24-94A15BDB27E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63" d="100"/>
          <a:sy n="63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459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09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84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75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72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95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Introductory 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28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Middle Slide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lecture/Kont7/learning-curv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troml.org/sklearn_tutorial/practica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599640" y="2634018"/>
            <a:ext cx="5444319" cy="9007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790" dirty="0">
                <a:solidFill>
                  <a:schemeClr val="lt1"/>
                </a:solidFill>
              </a:rPr>
              <a:t>CCA – Learning Big Data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3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20" dirty="0"/>
              <a:t>12</a:t>
            </a:r>
            <a:r>
              <a:rPr lang="en-US" sz="162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6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Oct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85"/>
            <a:ext cx="10515599" cy="859790"/>
          </a:xfrm>
        </p:spPr>
        <p:txBody>
          <a:bodyPr/>
          <a:lstStyle/>
          <a:p>
            <a:r>
              <a:rPr lang="en-US" dirty="0"/>
              <a:t>Current Stats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199" y="2697480"/>
            <a:ext cx="10911841" cy="3276600"/>
          </a:xfrm>
        </p:spPr>
        <p:txBody>
          <a:bodyPr/>
          <a:lstStyle/>
          <a:p>
            <a:r>
              <a:rPr lang="en-US" sz="1800" dirty="0"/>
              <a:t>Currently the training time is ∝ Number of training descriptions</a:t>
            </a:r>
          </a:p>
          <a:p>
            <a:r>
              <a:rPr lang="en-US" sz="1800" dirty="0"/>
              <a:t>However roughly 90% of training time is taken by feature cleaning and reduction which is a separate problem that we are addressing</a:t>
            </a:r>
          </a:p>
          <a:p>
            <a:r>
              <a:rPr lang="en-US" sz="1800" dirty="0"/>
              <a:t>Since this is a continuously learning problem, the training data will keep growing in size. </a:t>
            </a:r>
          </a:p>
          <a:p>
            <a:r>
              <a:rPr lang="en-US" sz="1800" dirty="0"/>
              <a:t>However the hyper-parameter tuning of algorithms is static and does not change with increasing training data. </a:t>
            </a:r>
          </a:p>
          <a:p>
            <a:r>
              <a:rPr lang="en-US" sz="1800" dirty="0" err="1"/>
              <a:t>XGBoost</a:t>
            </a:r>
            <a:r>
              <a:rPr lang="en-US" sz="1800" dirty="0"/>
              <a:t> and Neural Network are feared to not converge with large sizes of training data</a:t>
            </a:r>
          </a:p>
          <a:p>
            <a:r>
              <a:rPr lang="en-US" sz="1800" dirty="0"/>
              <a:t>Currently there is a size constraint on archival of trained models with increasing size of training descriptions.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If say only 3 algorithms successfully train, then that ensemble should be discarded and the ones from archive </a:t>
            </a:r>
            <a:r>
              <a:rPr lang="en-US" sz="1800" dirty="0" err="1">
                <a:solidFill>
                  <a:srgbClr val="FF0000"/>
                </a:solidFill>
              </a:rPr>
              <a:t>shouls</a:t>
            </a:r>
            <a:r>
              <a:rPr lang="en-US" sz="1800" dirty="0">
                <a:solidFill>
                  <a:srgbClr val="FF0000"/>
                </a:solidFill>
              </a:rPr>
              <a:t> be used?</a:t>
            </a:r>
          </a:p>
          <a:p>
            <a:pPr marL="177800" indent="0">
              <a:buNone/>
            </a:pPr>
            <a:r>
              <a:rPr lang="en-US" sz="2400" b="1" dirty="0"/>
              <a:t>The scope of this document is to explore options for learning on large datasets </a:t>
            </a:r>
            <a:endParaRPr lang="en-IN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66914"/>
              </p:ext>
            </p:extLst>
          </p:nvPr>
        </p:nvGraphicFramePr>
        <p:xfrm>
          <a:off x="4122418" y="691515"/>
          <a:ext cx="4343402" cy="1956816"/>
        </p:xfrm>
        <a:graphic>
          <a:graphicData uri="http://schemas.openxmlformats.org/drawingml/2006/table">
            <a:tbl>
              <a:tblPr firstRow="1" firstCol="1" bandRow="1"/>
              <a:tblGrid>
                <a:gridCol w="2171701">
                  <a:extLst>
                    <a:ext uri="{9D8B030D-6E8A-4147-A177-3AD203B41FA5}">
                      <a16:colId xmlns:a16="http://schemas.microsoft.com/office/drawing/2014/main" val="643728489"/>
                    </a:ext>
                  </a:extLst>
                </a:gridCol>
                <a:gridCol w="2171701">
                  <a:extLst>
                    <a:ext uri="{9D8B030D-6E8A-4147-A177-3AD203B41FA5}">
                      <a16:colId xmlns:a16="http://schemas.microsoft.com/office/drawing/2014/main" val="2580633386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of training data points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taken (Min)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77237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62057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76486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25243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775899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4089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03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0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Options to handle large training data: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838200"/>
            <a:ext cx="10911841" cy="7559039"/>
          </a:xfrm>
        </p:spPr>
        <p:txBody>
          <a:bodyPr/>
          <a:lstStyle/>
          <a:p>
            <a:r>
              <a:rPr lang="en-US" sz="2400" dirty="0"/>
              <a:t>Incremental Update of models:</a:t>
            </a:r>
          </a:p>
          <a:p>
            <a:pPr lvl="1"/>
            <a:r>
              <a:rPr lang="en-US" sz="2000" dirty="0"/>
              <a:t>This should be the ideal solution wherein the model just learns the delta/incremental data instead of re-learning the whole data</a:t>
            </a:r>
          </a:p>
          <a:p>
            <a:pPr lvl="1"/>
            <a:r>
              <a:rPr lang="en-US" sz="2000" dirty="0"/>
              <a:t>Currently this is out of scope since it is not implemented for the machine learning models in the </a:t>
            </a:r>
            <a:r>
              <a:rPr lang="en-US" sz="2000" dirty="0" err="1"/>
              <a:t>sklearn</a:t>
            </a:r>
            <a:r>
              <a:rPr lang="en-US" sz="2000" dirty="0"/>
              <a:t> python packages.</a:t>
            </a:r>
          </a:p>
          <a:p>
            <a:pPr lvl="1"/>
            <a:r>
              <a:rPr lang="en-US" sz="2000" dirty="0"/>
              <a:t>Some amount of research needs to be done if this is implemented elsewhere in other machine learning libraries</a:t>
            </a:r>
          </a:p>
          <a:p>
            <a:r>
              <a:rPr lang="en-US" sz="2400" dirty="0"/>
              <a:t>Random Sampling (N):</a:t>
            </a:r>
          </a:p>
          <a:p>
            <a:pPr lvl="1"/>
            <a:r>
              <a:rPr lang="en-US" sz="2000" dirty="0"/>
              <a:t>A random sample of size N can be selected from the training population, but it might include much of old training data (con) </a:t>
            </a:r>
          </a:p>
          <a:p>
            <a:r>
              <a:rPr lang="en-US" sz="2400" dirty="0"/>
              <a:t>Windowed Sampling (N):</a:t>
            </a:r>
          </a:p>
          <a:p>
            <a:pPr lvl="1"/>
            <a:r>
              <a:rPr lang="en-US" sz="2000" dirty="0"/>
              <a:t>This seems the best way to go forward given the current scenario. The idea is to decide a window size of N. Use this rolling window of N (newest) samples every time to build the models.</a:t>
            </a:r>
          </a:p>
          <a:p>
            <a:endParaRPr lang="en-US" sz="2400" dirty="0"/>
          </a:p>
          <a:p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06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Deciding N by learning curves: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1143001"/>
            <a:ext cx="10911841" cy="4907280"/>
          </a:xfrm>
        </p:spPr>
        <p:txBody>
          <a:bodyPr/>
          <a:lstStyle/>
          <a:p>
            <a:r>
              <a:rPr lang="en-US" sz="2400" dirty="0"/>
              <a:t>Learning curve analysis should be performed to safely determine N (the window sample size)</a:t>
            </a:r>
          </a:p>
          <a:p>
            <a:r>
              <a:rPr lang="en-IN" sz="2400" dirty="0"/>
              <a:t>A learning curve is a plot of the training and cross-validation error as a function of the number of training points. Note that when we train on a small subset of the training data, the training error is computed using this subset, not the full training set. These plots can give a quantitative view into how beneficial it will be to add training samples. (</a:t>
            </a:r>
            <a:r>
              <a:rPr lang="en-IN" sz="2400" dirty="0">
                <a:hlinkClick r:id="rId3"/>
              </a:rPr>
              <a:t>https://www.coursera.org/learn/machine-learning/lecture/Kont7/learning-curves</a:t>
            </a:r>
            <a:r>
              <a:rPr lang="en-IN" sz="2400" dirty="0"/>
              <a:t>) &amp; (</a:t>
            </a:r>
            <a:r>
              <a:rPr lang="en-IN" sz="2400" dirty="0">
                <a:hlinkClick r:id="rId4"/>
              </a:rPr>
              <a:t>http://www.astroml.org/sklearn_tutorial/practical.html</a:t>
            </a:r>
            <a:r>
              <a:rPr lang="en-IN" sz="2400" dirty="0"/>
              <a:t>)</a:t>
            </a:r>
          </a:p>
          <a:p>
            <a:r>
              <a:rPr lang="en-US" sz="2400" dirty="0"/>
              <a:t>Doing so we will not only reduce bias and over-fitting in our model, but also get N i.e. the optimum number of training samples</a:t>
            </a:r>
          </a:p>
          <a:p>
            <a:endParaRPr lang="en-US" sz="2400" dirty="0"/>
          </a:p>
          <a:p>
            <a:endParaRPr lang="en-US" sz="2400" dirty="0"/>
          </a:p>
          <a:p>
            <a:pPr marL="1778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7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Plan: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1143001"/>
            <a:ext cx="10911841" cy="490728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77800" indent="0">
              <a:buNone/>
            </a:pPr>
            <a:endParaRPr lang="en-IN" sz="24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79118" y="4297678"/>
            <a:ext cx="10911841" cy="121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/>
              <a:t>The rolling window training process will take 80 hours (40 development, 16 testing, 24 release) for a resource to complete.</a:t>
            </a:r>
          </a:p>
          <a:p>
            <a:pPr marL="177800" indent="0">
              <a:buFont typeface="Arial"/>
              <a:buNone/>
            </a:pP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73704"/>
              </p:ext>
            </p:extLst>
          </p:nvPr>
        </p:nvGraphicFramePr>
        <p:xfrm>
          <a:off x="629919" y="985517"/>
          <a:ext cx="10723880" cy="2230122"/>
        </p:xfrm>
        <a:graphic>
          <a:graphicData uri="http://schemas.openxmlformats.org/drawingml/2006/table">
            <a:tbl>
              <a:tblPr/>
              <a:tblGrid>
                <a:gridCol w="5231161">
                  <a:extLst>
                    <a:ext uri="{9D8B030D-6E8A-4147-A177-3AD203B41FA5}">
                      <a16:colId xmlns:a16="http://schemas.microsoft.com/office/drawing/2014/main" val="1176734215"/>
                    </a:ext>
                  </a:extLst>
                </a:gridCol>
                <a:gridCol w="2406334">
                  <a:extLst>
                    <a:ext uri="{9D8B030D-6E8A-4147-A177-3AD203B41FA5}">
                      <a16:colId xmlns:a16="http://schemas.microsoft.com/office/drawing/2014/main" val="131130350"/>
                    </a:ext>
                  </a:extLst>
                </a:gridCol>
                <a:gridCol w="3086385">
                  <a:extLst>
                    <a:ext uri="{9D8B030D-6E8A-4147-A177-3AD203B41FA5}">
                      <a16:colId xmlns:a16="http://schemas.microsoft.com/office/drawing/2014/main" val="2062223633"/>
                    </a:ext>
                  </a:extLst>
                </a:gridCol>
              </a:tblGrid>
              <a:tr h="37168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Windowed Sampling technique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Testing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81531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 training data (~ at least 20k)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Dependency on Equian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86156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Curve analysis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7023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windowed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76563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testing of system &amp; Release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0715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10 working days or 80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1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14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847" y="2514601"/>
            <a:ext cx="7886700" cy="685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77A0-5784-497B-855F-2E828AF599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5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523</Words>
  <Application>Microsoft Office PowerPoint</Application>
  <PresentationFormat>Widescreen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CCA – Learning Big Data c 12th Oct 2016</vt:lpstr>
      <vt:lpstr>Current Stats</vt:lpstr>
      <vt:lpstr>Options to handle large training data:</vt:lpstr>
      <vt:lpstr>Deciding N by learning curves:</vt:lpstr>
      <vt:lpstr>Plan: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XPresso Review c 14th Sep 2016</dc:title>
  <dc:creator>Aditya Agarwal</dc:creator>
  <cp:lastModifiedBy>Bolaka Mukherjee</cp:lastModifiedBy>
  <cp:revision>171</cp:revision>
  <dcterms:modified xsi:type="dcterms:W3CDTF">2016-10-13T05:17:11Z</dcterms:modified>
</cp:coreProperties>
</file>