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6" r:id="rId2"/>
    <p:sldId id="288" r:id="rId3"/>
    <p:sldId id="289" r:id="rId4"/>
    <p:sldId id="290" r:id="rId5"/>
    <p:sldId id="291" r:id="rId6"/>
    <p:sldId id="294" r:id="rId7"/>
    <p:sldId id="295" r:id="rId8"/>
    <p:sldId id="292" r:id="rId9"/>
    <p:sldId id="296" r:id="rId10"/>
    <p:sldId id="27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tya Agarwal" initials="" lastIdx="2" clrIdx="0"/>
  <p:cmAuthor id="1" name="SurendranathReddy Jillella" initials="" lastIdx="4" clrIdx="1"/>
  <p:cmAuthor id="2" name="Koustuv Saha" initials=""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EE6736-0C85-4713-AD24-94A15BDB27E8}">
  <a:tblStyle styleId="{3AEE6736-0C85-4713-AD24-94A15BDB27E8}"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69" autoAdjust="0"/>
  </p:normalViewPr>
  <p:slideViewPr>
    <p:cSldViewPr snapToGrid="0">
      <p:cViewPr varScale="1">
        <p:scale>
          <a:sx n="60" d="100"/>
          <a:sy n="60" d="100"/>
        </p:scale>
        <p:origin x="8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E761A-098E-4DDC-B58C-278A89ECD5EF}"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US"/>
        </a:p>
      </dgm:t>
    </dgm:pt>
    <dgm:pt modelId="{D7328EA2-857A-46C6-B46A-0C992508FEB1}">
      <dgm:prSet phldrT="[Text]"/>
      <dgm:spPr/>
      <dgm:t>
        <a:bodyPr/>
        <a:lstStyle/>
        <a:p>
          <a:r>
            <a:rPr lang="en-US" dirty="0"/>
            <a:t>Preprocessing</a:t>
          </a:r>
        </a:p>
      </dgm:t>
    </dgm:pt>
    <dgm:pt modelId="{FFF0A83A-4699-437F-BE88-AF9DF4118545}" type="parTrans" cxnId="{F2A52DDA-A057-47B6-981F-FED2CBCDE6D6}">
      <dgm:prSet/>
      <dgm:spPr/>
      <dgm:t>
        <a:bodyPr/>
        <a:lstStyle/>
        <a:p>
          <a:endParaRPr lang="en-US"/>
        </a:p>
      </dgm:t>
    </dgm:pt>
    <dgm:pt modelId="{0BF88471-7D58-4246-90E9-3974CBB8AFBA}" type="sibTrans" cxnId="{F2A52DDA-A057-47B6-981F-FED2CBCDE6D6}">
      <dgm:prSet/>
      <dgm:spPr/>
      <dgm:t>
        <a:bodyPr/>
        <a:lstStyle/>
        <a:p>
          <a:endParaRPr lang="en-US"/>
        </a:p>
      </dgm:t>
    </dgm:pt>
    <dgm:pt modelId="{1EB4BA4B-5C12-4F58-9F41-F930F53FED50}">
      <dgm:prSet phldrT="[Text]"/>
      <dgm:spPr/>
      <dgm:t>
        <a:bodyPr/>
        <a:lstStyle/>
        <a:p>
          <a:r>
            <a:rPr lang="en-US" dirty="0"/>
            <a:t>Build &amp; maintain corpora for abbreviations and spelling corrections </a:t>
          </a:r>
        </a:p>
      </dgm:t>
    </dgm:pt>
    <dgm:pt modelId="{832A203D-3945-414D-9673-3651CFB7C1D8}" type="parTrans" cxnId="{DF217BBA-37C2-4890-B24B-EF068569B46D}">
      <dgm:prSet/>
      <dgm:spPr/>
      <dgm:t>
        <a:bodyPr/>
        <a:lstStyle/>
        <a:p>
          <a:endParaRPr lang="en-US"/>
        </a:p>
      </dgm:t>
    </dgm:pt>
    <dgm:pt modelId="{A08E902B-8BC7-4CAF-8EFF-DC298D34AA2D}" type="sibTrans" cxnId="{DF217BBA-37C2-4890-B24B-EF068569B46D}">
      <dgm:prSet/>
      <dgm:spPr/>
      <dgm:t>
        <a:bodyPr/>
        <a:lstStyle/>
        <a:p>
          <a:endParaRPr lang="en-US"/>
        </a:p>
      </dgm:t>
    </dgm:pt>
    <dgm:pt modelId="{C92D498F-6CFC-4635-A8B4-0BE08740EAAD}">
      <dgm:prSet phldrT="[Text]"/>
      <dgm:spPr/>
      <dgm:t>
        <a:bodyPr/>
        <a:lstStyle/>
        <a:p>
          <a:r>
            <a:rPr lang="en-US" dirty="0"/>
            <a:t>Feature Extraction</a:t>
          </a:r>
        </a:p>
      </dgm:t>
    </dgm:pt>
    <dgm:pt modelId="{3D0E1A6F-F2D0-4471-95CE-2D4FF499CDB6}" type="parTrans" cxnId="{CD323E64-A2C6-4F2E-84D4-CFB20D3AE993}">
      <dgm:prSet/>
      <dgm:spPr/>
      <dgm:t>
        <a:bodyPr/>
        <a:lstStyle/>
        <a:p>
          <a:endParaRPr lang="en-US"/>
        </a:p>
      </dgm:t>
    </dgm:pt>
    <dgm:pt modelId="{C59A128D-FB07-4274-A528-073015334F62}" type="sibTrans" cxnId="{CD323E64-A2C6-4F2E-84D4-CFB20D3AE993}">
      <dgm:prSet/>
      <dgm:spPr/>
      <dgm:t>
        <a:bodyPr/>
        <a:lstStyle/>
        <a:p>
          <a:endParaRPr lang="en-US"/>
        </a:p>
      </dgm:t>
    </dgm:pt>
    <dgm:pt modelId="{7397C30F-D622-46CC-BD81-EA9B2E0E596F}">
      <dgm:prSet phldrT="[Text]"/>
      <dgm:spPr/>
      <dgm:t>
        <a:bodyPr/>
        <a:lstStyle/>
        <a:p>
          <a:r>
            <a:rPr lang="en-US" dirty="0"/>
            <a:t>Bag Of Words features to capture syntactic aspect of descriptions</a:t>
          </a:r>
        </a:p>
      </dgm:t>
    </dgm:pt>
    <dgm:pt modelId="{5738A170-0453-43F2-BB8E-7868722A1DA8}" type="parTrans" cxnId="{B3565A46-C70C-47C2-98AE-91790B5824B7}">
      <dgm:prSet/>
      <dgm:spPr/>
      <dgm:t>
        <a:bodyPr/>
        <a:lstStyle/>
        <a:p>
          <a:endParaRPr lang="en-US"/>
        </a:p>
      </dgm:t>
    </dgm:pt>
    <dgm:pt modelId="{0A593590-AC0C-42B9-AB44-C9F87DBCFB2E}" type="sibTrans" cxnId="{B3565A46-C70C-47C2-98AE-91790B5824B7}">
      <dgm:prSet/>
      <dgm:spPr/>
      <dgm:t>
        <a:bodyPr/>
        <a:lstStyle/>
        <a:p>
          <a:endParaRPr lang="en-US"/>
        </a:p>
      </dgm:t>
    </dgm:pt>
    <dgm:pt modelId="{4B132CE7-395F-46D1-9D70-B96A1F74F0AD}">
      <dgm:prSet phldrT="[Text]"/>
      <dgm:spPr/>
      <dgm:t>
        <a:bodyPr/>
        <a:lstStyle/>
        <a:p>
          <a:r>
            <a:rPr lang="en-US" dirty="0"/>
            <a:t>Word2Vec features to capture semantic aspect of descriptions</a:t>
          </a:r>
        </a:p>
      </dgm:t>
    </dgm:pt>
    <dgm:pt modelId="{316F9539-F243-4B5F-9760-6DD6489AD5D0}" type="parTrans" cxnId="{AC2649BC-B826-49D9-8739-111088C1D4AC}">
      <dgm:prSet/>
      <dgm:spPr/>
      <dgm:t>
        <a:bodyPr/>
        <a:lstStyle/>
        <a:p>
          <a:endParaRPr lang="en-US"/>
        </a:p>
      </dgm:t>
    </dgm:pt>
    <dgm:pt modelId="{C6FF11AD-AC62-491E-BAC2-EDADA41BC663}" type="sibTrans" cxnId="{AC2649BC-B826-49D9-8739-111088C1D4AC}">
      <dgm:prSet/>
      <dgm:spPr/>
      <dgm:t>
        <a:bodyPr/>
        <a:lstStyle/>
        <a:p>
          <a:endParaRPr lang="en-US"/>
        </a:p>
      </dgm:t>
    </dgm:pt>
    <dgm:pt modelId="{4EE0BA72-EE49-4AB4-ACB0-43152D86137D}">
      <dgm:prSet phldrT="[Text]"/>
      <dgm:spPr/>
      <dgm:t>
        <a:bodyPr/>
        <a:lstStyle/>
        <a:p>
          <a:r>
            <a:rPr lang="en-US" dirty="0"/>
            <a:t>Machine Learning</a:t>
          </a:r>
        </a:p>
      </dgm:t>
    </dgm:pt>
    <dgm:pt modelId="{CDBFA1F9-6335-42A1-9FC1-28E083679007}" type="parTrans" cxnId="{9E8FD7B1-F92E-4BA4-A907-FF40398F888B}">
      <dgm:prSet/>
      <dgm:spPr/>
      <dgm:t>
        <a:bodyPr/>
        <a:lstStyle/>
        <a:p>
          <a:endParaRPr lang="en-US"/>
        </a:p>
      </dgm:t>
    </dgm:pt>
    <dgm:pt modelId="{89A94FFD-F636-4199-8D23-78B3DB9253AE}" type="sibTrans" cxnId="{9E8FD7B1-F92E-4BA4-A907-FF40398F888B}">
      <dgm:prSet/>
      <dgm:spPr/>
      <dgm:t>
        <a:bodyPr/>
        <a:lstStyle/>
        <a:p>
          <a:endParaRPr lang="en-US"/>
        </a:p>
      </dgm:t>
    </dgm:pt>
    <dgm:pt modelId="{D9643812-9EC1-442D-9BC1-8448DA58A033}">
      <dgm:prSet phldrT="[Text]"/>
      <dgm:spPr/>
      <dgm:t>
        <a:bodyPr/>
        <a:lstStyle/>
        <a:p>
          <a:r>
            <a:rPr lang="en-US" dirty="0"/>
            <a:t>8 diverse classifiers are used as weak learners</a:t>
          </a:r>
        </a:p>
      </dgm:t>
    </dgm:pt>
    <dgm:pt modelId="{A188D87B-8E4A-49BA-A03F-3109987587FE}" type="parTrans" cxnId="{E9B37AAE-5F78-4EEA-8E5C-A2E65894AF4B}">
      <dgm:prSet/>
      <dgm:spPr/>
      <dgm:t>
        <a:bodyPr/>
        <a:lstStyle/>
        <a:p>
          <a:endParaRPr lang="en-US"/>
        </a:p>
      </dgm:t>
    </dgm:pt>
    <dgm:pt modelId="{C4C0566B-2CA6-4753-843F-1180ADB641B9}" type="sibTrans" cxnId="{E9B37AAE-5F78-4EEA-8E5C-A2E65894AF4B}">
      <dgm:prSet/>
      <dgm:spPr/>
      <dgm:t>
        <a:bodyPr/>
        <a:lstStyle/>
        <a:p>
          <a:endParaRPr lang="en-US"/>
        </a:p>
      </dgm:t>
    </dgm:pt>
    <dgm:pt modelId="{1DD393D3-A1E1-4625-818F-C10BB9B2B09C}">
      <dgm:prSet phldrT="[Text]"/>
      <dgm:spPr/>
      <dgm:t>
        <a:bodyPr/>
        <a:lstStyle/>
        <a:p>
          <a:r>
            <a:rPr lang="en-US" dirty="0" err="1"/>
            <a:t>Metamap</a:t>
          </a:r>
          <a:r>
            <a:rPr lang="en-US" dirty="0"/>
            <a:t> used as a third party lookup for normalizing medical abbreviations</a:t>
          </a:r>
        </a:p>
      </dgm:t>
    </dgm:pt>
    <dgm:pt modelId="{6B98947F-BE58-4355-82B7-A3834EF81404}" type="parTrans" cxnId="{69D41FF1-07F5-4CA2-844A-134E6E63F483}">
      <dgm:prSet/>
      <dgm:spPr/>
      <dgm:t>
        <a:bodyPr/>
        <a:lstStyle/>
        <a:p>
          <a:endParaRPr lang="en-US"/>
        </a:p>
      </dgm:t>
    </dgm:pt>
    <dgm:pt modelId="{47641717-FAE5-4A7E-8B44-78B1C31E9394}" type="sibTrans" cxnId="{69D41FF1-07F5-4CA2-844A-134E6E63F483}">
      <dgm:prSet/>
      <dgm:spPr/>
      <dgm:t>
        <a:bodyPr/>
        <a:lstStyle/>
        <a:p>
          <a:endParaRPr lang="en-US"/>
        </a:p>
      </dgm:t>
    </dgm:pt>
    <dgm:pt modelId="{03523C0E-BABA-4DC5-B477-175233D3E157}">
      <dgm:prSet phldrT="[Text]"/>
      <dgm:spPr/>
      <dgm:t>
        <a:bodyPr/>
        <a:lstStyle/>
        <a:p>
          <a:r>
            <a:rPr lang="en-US" dirty="0"/>
            <a:t>Feature Cleaning</a:t>
          </a:r>
        </a:p>
      </dgm:t>
    </dgm:pt>
    <dgm:pt modelId="{E046BFD5-8FA9-494C-9157-8FF733842F8A}" type="parTrans" cxnId="{640674AB-60ED-4C6E-9AEC-CCB21FF8C89A}">
      <dgm:prSet/>
      <dgm:spPr/>
      <dgm:t>
        <a:bodyPr/>
        <a:lstStyle/>
        <a:p>
          <a:endParaRPr lang="en-US"/>
        </a:p>
      </dgm:t>
    </dgm:pt>
    <dgm:pt modelId="{E59044CD-344E-4D29-B1F5-C7A2F712C6C3}" type="sibTrans" cxnId="{640674AB-60ED-4C6E-9AEC-CCB21FF8C89A}">
      <dgm:prSet/>
      <dgm:spPr/>
      <dgm:t>
        <a:bodyPr/>
        <a:lstStyle/>
        <a:p>
          <a:endParaRPr lang="en-US"/>
        </a:p>
      </dgm:t>
    </dgm:pt>
    <dgm:pt modelId="{F583C3B4-CB3B-4F74-9408-62B92BED4903}">
      <dgm:prSet phldrT="[Text]"/>
      <dgm:spPr/>
      <dgm:t>
        <a:bodyPr/>
        <a:lstStyle/>
        <a:p>
          <a:r>
            <a:rPr lang="en-US" dirty="0"/>
            <a:t>Remove Zero Variance features that have less than 0.03 (configurable) standard deviation</a:t>
          </a:r>
        </a:p>
      </dgm:t>
    </dgm:pt>
    <dgm:pt modelId="{02CE1BA8-70D4-4D79-B336-863CDC4DE30E}" type="parTrans" cxnId="{A8B59E7C-8A87-4C78-AD14-E91471EE6933}">
      <dgm:prSet/>
      <dgm:spPr/>
      <dgm:t>
        <a:bodyPr/>
        <a:lstStyle/>
        <a:p>
          <a:endParaRPr lang="en-US"/>
        </a:p>
      </dgm:t>
    </dgm:pt>
    <dgm:pt modelId="{CBA62E35-69B2-4E1E-9CD3-8D752B41AC11}" type="sibTrans" cxnId="{A8B59E7C-8A87-4C78-AD14-E91471EE6933}">
      <dgm:prSet/>
      <dgm:spPr/>
      <dgm:t>
        <a:bodyPr/>
        <a:lstStyle/>
        <a:p>
          <a:endParaRPr lang="en-US"/>
        </a:p>
      </dgm:t>
    </dgm:pt>
    <dgm:pt modelId="{45EAB55E-287A-4DDE-809A-756695A18E80}">
      <dgm:prSet phldrT="[Text]"/>
      <dgm:spPr/>
      <dgm:t>
        <a:bodyPr/>
        <a:lstStyle/>
        <a:p>
          <a:r>
            <a:rPr lang="en-US" dirty="0"/>
            <a:t>Calculate pair-wise collinearity removing perfectly collinear features, one from each pair having Pearson correlation coefficient &gt;= 1.0 (configurable)</a:t>
          </a:r>
        </a:p>
      </dgm:t>
    </dgm:pt>
    <dgm:pt modelId="{EBE4D335-211A-43E9-964C-3435181D6763}" type="parTrans" cxnId="{B11E13F9-4B07-40B3-B475-4F510EAD72F5}">
      <dgm:prSet/>
      <dgm:spPr/>
      <dgm:t>
        <a:bodyPr/>
        <a:lstStyle/>
        <a:p>
          <a:endParaRPr lang="en-US"/>
        </a:p>
      </dgm:t>
    </dgm:pt>
    <dgm:pt modelId="{E5DF2E81-D80F-4661-85B2-58B67EA0CB5F}" type="sibTrans" cxnId="{B11E13F9-4B07-40B3-B475-4F510EAD72F5}">
      <dgm:prSet/>
      <dgm:spPr/>
      <dgm:t>
        <a:bodyPr/>
        <a:lstStyle/>
        <a:p>
          <a:endParaRPr lang="en-US"/>
        </a:p>
      </dgm:t>
    </dgm:pt>
    <dgm:pt modelId="{04E78288-203E-4EF6-8FE8-322FCC40E4C3}">
      <dgm:prSet phldrT="[Text]"/>
      <dgm:spPr/>
      <dgm:t>
        <a:bodyPr/>
        <a:lstStyle/>
        <a:p>
          <a:r>
            <a:rPr lang="en-US" dirty="0"/>
            <a:t>Stacking ensemble technique is used. Random Forest is used as </a:t>
          </a:r>
          <a:r>
            <a:rPr lang="en-IN" dirty="0"/>
            <a:t>combiner algorithm to make a final prediction along with a confidence score</a:t>
          </a:r>
          <a:endParaRPr lang="en-US" dirty="0"/>
        </a:p>
      </dgm:t>
    </dgm:pt>
    <dgm:pt modelId="{F9F31550-01C8-4724-A115-19EDDE52475C}" type="parTrans" cxnId="{626D9F8F-AD17-41E3-81F1-601B1E95C16E}">
      <dgm:prSet/>
      <dgm:spPr/>
      <dgm:t>
        <a:bodyPr/>
        <a:lstStyle/>
        <a:p>
          <a:endParaRPr lang="en-US"/>
        </a:p>
      </dgm:t>
    </dgm:pt>
    <dgm:pt modelId="{AE0D92DD-2D40-42C2-9224-63FCA87137E2}" type="sibTrans" cxnId="{626D9F8F-AD17-41E3-81F1-601B1E95C16E}">
      <dgm:prSet/>
      <dgm:spPr/>
      <dgm:t>
        <a:bodyPr/>
        <a:lstStyle/>
        <a:p>
          <a:endParaRPr lang="en-US"/>
        </a:p>
      </dgm:t>
    </dgm:pt>
    <dgm:pt modelId="{163681DE-1039-4720-B2F6-D966E26B704F}">
      <dgm:prSet phldrT="[Text]"/>
      <dgm:spPr/>
      <dgm:t>
        <a:bodyPr/>
        <a:lstStyle/>
        <a:p>
          <a:r>
            <a:rPr lang="en-US" dirty="0"/>
            <a:t>Feature Importance</a:t>
          </a:r>
        </a:p>
      </dgm:t>
    </dgm:pt>
    <dgm:pt modelId="{3DF3AF4C-2A4B-48D2-8598-7B1911E11878}" type="parTrans" cxnId="{7E985790-9154-4CF9-B556-C5321D9B8DF2}">
      <dgm:prSet/>
      <dgm:spPr/>
      <dgm:t>
        <a:bodyPr/>
        <a:lstStyle/>
        <a:p>
          <a:endParaRPr lang="en-US"/>
        </a:p>
      </dgm:t>
    </dgm:pt>
    <dgm:pt modelId="{939955D8-6B46-479E-B653-ACF802B4903E}" type="sibTrans" cxnId="{7E985790-9154-4CF9-B556-C5321D9B8DF2}">
      <dgm:prSet/>
      <dgm:spPr/>
      <dgm:t>
        <a:bodyPr/>
        <a:lstStyle/>
        <a:p>
          <a:endParaRPr lang="en-US"/>
        </a:p>
      </dgm:t>
    </dgm:pt>
    <dgm:pt modelId="{17526F46-97B1-4D8B-895E-60E1B9E8A8D5}">
      <dgm:prSet phldrT="[Text]"/>
      <dgm:spPr/>
      <dgm:t>
        <a:bodyPr/>
        <a:lstStyle/>
        <a:p>
          <a:r>
            <a:rPr lang="en-US" dirty="0"/>
            <a:t>Ranked feature importance is extracted from the trained Random Forest model.</a:t>
          </a:r>
        </a:p>
      </dgm:t>
    </dgm:pt>
    <dgm:pt modelId="{F85E8FE8-3087-4501-AC71-C06EF5019D04}" type="parTrans" cxnId="{C5BE2129-5600-4DC0-8804-935E9E9E74CB}">
      <dgm:prSet/>
      <dgm:spPr/>
      <dgm:t>
        <a:bodyPr/>
        <a:lstStyle/>
        <a:p>
          <a:endParaRPr lang="en-US"/>
        </a:p>
      </dgm:t>
    </dgm:pt>
    <dgm:pt modelId="{319A8B0B-3605-4700-921D-A58193224330}" type="sibTrans" cxnId="{C5BE2129-5600-4DC0-8804-935E9E9E74CB}">
      <dgm:prSet/>
      <dgm:spPr/>
      <dgm:t>
        <a:bodyPr/>
        <a:lstStyle/>
        <a:p>
          <a:endParaRPr lang="en-US"/>
        </a:p>
      </dgm:t>
    </dgm:pt>
    <dgm:pt modelId="{46253DE1-D4BE-44D6-A8D5-902C98C60E9B}">
      <dgm:prSet phldrT="[Text]"/>
      <dgm:spPr/>
      <dgm:t>
        <a:bodyPr/>
        <a:lstStyle/>
        <a:p>
          <a:r>
            <a:rPr lang="en-US" dirty="0"/>
            <a:t>4 Important features are then extracted per description based on the ranked features</a:t>
          </a:r>
        </a:p>
      </dgm:t>
    </dgm:pt>
    <dgm:pt modelId="{E3D2CF8F-C3A2-45E8-97EC-87C42073164C}" type="parTrans" cxnId="{329F4A7A-4BEB-46A2-9E0A-3BA1ED4ECD04}">
      <dgm:prSet/>
      <dgm:spPr/>
    </dgm:pt>
    <dgm:pt modelId="{51B3A03B-86C9-46C7-B880-C8F005FD2EDD}" type="sibTrans" cxnId="{329F4A7A-4BEB-46A2-9E0A-3BA1ED4ECD04}">
      <dgm:prSet/>
      <dgm:spPr/>
    </dgm:pt>
    <dgm:pt modelId="{705EB6BD-683B-423C-BB37-0709DEC49070}" type="pres">
      <dgm:prSet presAssocID="{C39E761A-098E-4DDC-B58C-278A89ECD5EF}" presName="linearFlow" presStyleCnt="0">
        <dgm:presLayoutVars>
          <dgm:dir/>
          <dgm:animLvl val="lvl"/>
          <dgm:resizeHandles val="exact"/>
        </dgm:presLayoutVars>
      </dgm:prSet>
      <dgm:spPr/>
    </dgm:pt>
    <dgm:pt modelId="{70BB3668-7632-4A13-BB08-A7D19B5D7F2B}" type="pres">
      <dgm:prSet presAssocID="{D7328EA2-857A-46C6-B46A-0C992508FEB1}" presName="composite" presStyleCnt="0"/>
      <dgm:spPr/>
    </dgm:pt>
    <dgm:pt modelId="{C936CBA1-77A5-4917-8B43-B4A25EFAC7E9}" type="pres">
      <dgm:prSet presAssocID="{D7328EA2-857A-46C6-B46A-0C992508FEB1}" presName="parentText" presStyleLbl="alignNode1" presStyleIdx="0" presStyleCnt="5">
        <dgm:presLayoutVars>
          <dgm:chMax val="1"/>
          <dgm:bulletEnabled val="1"/>
        </dgm:presLayoutVars>
      </dgm:prSet>
      <dgm:spPr/>
    </dgm:pt>
    <dgm:pt modelId="{B6D2CE31-F213-43C7-B521-D780A81F8482}" type="pres">
      <dgm:prSet presAssocID="{D7328EA2-857A-46C6-B46A-0C992508FEB1}" presName="descendantText" presStyleLbl="alignAcc1" presStyleIdx="0" presStyleCnt="5">
        <dgm:presLayoutVars>
          <dgm:bulletEnabled val="1"/>
        </dgm:presLayoutVars>
      </dgm:prSet>
      <dgm:spPr/>
    </dgm:pt>
    <dgm:pt modelId="{0622605D-3577-4F37-B9D4-B92FC03E14BE}" type="pres">
      <dgm:prSet presAssocID="{0BF88471-7D58-4246-90E9-3974CBB8AFBA}" presName="sp" presStyleCnt="0"/>
      <dgm:spPr/>
    </dgm:pt>
    <dgm:pt modelId="{1B7C5021-391D-4A1B-8B62-55822B7A6DA0}" type="pres">
      <dgm:prSet presAssocID="{C92D498F-6CFC-4635-A8B4-0BE08740EAAD}" presName="composite" presStyleCnt="0"/>
      <dgm:spPr/>
    </dgm:pt>
    <dgm:pt modelId="{ACBEC5FC-0793-4B98-93EA-D12A182DCAB5}" type="pres">
      <dgm:prSet presAssocID="{C92D498F-6CFC-4635-A8B4-0BE08740EAAD}" presName="parentText" presStyleLbl="alignNode1" presStyleIdx="1" presStyleCnt="5">
        <dgm:presLayoutVars>
          <dgm:chMax val="1"/>
          <dgm:bulletEnabled val="1"/>
        </dgm:presLayoutVars>
      </dgm:prSet>
      <dgm:spPr/>
    </dgm:pt>
    <dgm:pt modelId="{D41ADBA6-96AF-4100-9B80-4DAF21B26B2A}" type="pres">
      <dgm:prSet presAssocID="{C92D498F-6CFC-4635-A8B4-0BE08740EAAD}" presName="descendantText" presStyleLbl="alignAcc1" presStyleIdx="1" presStyleCnt="5">
        <dgm:presLayoutVars>
          <dgm:bulletEnabled val="1"/>
        </dgm:presLayoutVars>
      </dgm:prSet>
      <dgm:spPr/>
    </dgm:pt>
    <dgm:pt modelId="{4E684D5B-897D-4E90-AC47-7AE5BEA67E4F}" type="pres">
      <dgm:prSet presAssocID="{C59A128D-FB07-4274-A528-073015334F62}" presName="sp" presStyleCnt="0"/>
      <dgm:spPr/>
    </dgm:pt>
    <dgm:pt modelId="{16085BDB-1A3A-441C-88AC-D62DE74AE2FD}" type="pres">
      <dgm:prSet presAssocID="{03523C0E-BABA-4DC5-B477-175233D3E157}" presName="composite" presStyleCnt="0"/>
      <dgm:spPr/>
    </dgm:pt>
    <dgm:pt modelId="{1BC00766-2791-4CE4-9C86-CA1FE52FBA6D}" type="pres">
      <dgm:prSet presAssocID="{03523C0E-BABA-4DC5-B477-175233D3E157}" presName="parentText" presStyleLbl="alignNode1" presStyleIdx="2" presStyleCnt="5">
        <dgm:presLayoutVars>
          <dgm:chMax val="1"/>
          <dgm:bulletEnabled val="1"/>
        </dgm:presLayoutVars>
      </dgm:prSet>
      <dgm:spPr/>
    </dgm:pt>
    <dgm:pt modelId="{7042427B-B39F-4C59-BD40-2003EAB0EA82}" type="pres">
      <dgm:prSet presAssocID="{03523C0E-BABA-4DC5-B477-175233D3E157}" presName="descendantText" presStyleLbl="alignAcc1" presStyleIdx="2" presStyleCnt="5">
        <dgm:presLayoutVars>
          <dgm:bulletEnabled val="1"/>
        </dgm:presLayoutVars>
      </dgm:prSet>
      <dgm:spPr/>
    </dgm:pt>
    <dgm:pt modelId="{E575E326-08B5-46D3-9534-2222A2C17B5A}" type="pres">
      <dgm:prSet presAssocID="{E59044CD-344E-4D29-B1F5-C7A2F712C6C3}" presName="sp" presStyleCnt="0"/>
      <dgm:spPr/>
    </dgm:pt>
    <dgm:pt modelId="{FD520D9B-FD72-44D8-B840-262A02B8A781}" type="pres">
      <dgm:prSet presAssocID="{4EE0BA72-EE49-4AB4-ACB0-43152D86137D}" presName="composite" presStyleCnt="0"/>
      <dgm:spPr/>
    </dgm:pt>
    <dgm:pt modelId="{7D7DFE1D-B4DF-4156-AC55-25E50422297D}" type="pres">
      <dgm:prSet presAssocID="{4EE0BA72-EE49-4AB4-ACB0-43152D86137D}" presName="parentText" presStyleLbl="alignNode1" presStyleIdx="3" presStyleCnt="5">
        <dgm:presLayoutVars>
          <dgm:chMax val="1"/>
          <dgm:bulletEnabled val="1"/>
        </dgm:presLayoutVars>
      </dgm:prSet>
      <dgm:spPr/>
    </dgm:pt>
    <dgm:pt modelId="{73AA9E30-5165-4412-8CB6-963B28EE2E83}" type="pres">
      <dgm:prSet presAssocID="{4EE0BA72-EE49-4AB4-ACB0-43152D86137D}" presName="descendantText" presStyleLbl="alignAcc1" presStyleIdx="3" presStyleCnt="5">
        <dgm:presLayoutVars>
          <dgm:bulletEnabled val="1"/>
        </dgm:presLayoutVars>
      </dgm:prSet>
      <dgm:spPr/>
    </dgm:pt>
    <dgm:pt modelId="{DD822421-B5AC-4E3A-8D0B-D9930F2BB5A9}" type="pres">
      <dgm:prSet presAssocID="{89A94FFD-F636-4199-8D23-78B3DB9253AE}" presName="sp" presStyleCnt="0"/>
      <dgm:spPr/>
    </dgm:pt>
    <dgm:pt modelId="{3F43B30C-C566-4A82-874F-FD637734497D}" type="pres">
      <dgm:prSet presAssocID="{163681DE-1039-4720-B2F6-D966E26B704F}" presName="composite" presStyleCnt="0"/>
      <dgm:spPr/>
    </dgm:pt>
    <dgm:pt modelId="{DF6DD2BB-1C57-471B-A2BA-8B991EFE85DC}" type="pres">
      <dgm:prSet presAssocID="{163681DE-1039-4720-B2F6-D966E26B704F}" presName="parentText" presStyleLbl="alignNode1" presStyleIdx="4" presStyleCnt="5">
        <dgm:presLayoutVars>
          <dgm:chMax val="1"/>
          <dgm:bulletEnabled val="1"/>
        </dgm:presLayoutVars>
      </dgm:prSet>
      <dgm:spPr/>
    </dgm:pt>
    <dgm:pt modelId="{22FF6FBC-E278-492C-87C0-0D954EF5B30F}" type="pres">
      <dgm:prSet presAssocID="{163681DE-1039-4720-B2F6-D966E26B704F}" presName="descendantText" presStyleLbl="alignAcc1" presStyleIdx="4" presStyleCnt="5">
        <dgm:presLayoutVars>
          <dgm:bulletEnabled val="1"/>
        </dgm:presLayoutVars>
      </dgm:prSet>
      <dgm:spPr/>
    </dgm:pt>
  </dgm:ptLst>
  <dgm:cxnLst>
    <dgm:cxn modelId="{5F6B8C50-695A-4A18-B29F-14B7958CBCA1}" type="presOf" srcId="{4EE0BA72-EE49-4AB4-ACB0-43152D86137D}" destId="{7D7DFE1D-B4DF-4156-AC55-25E50422297D}" srcOrd="0" destOrd="0" presId="urn:microsoft.com/office/officeart/2005/8/layout/chevron2"/>
    <dgm:cxn modelId="{7E985790-9154-4CF9-B556-C5321D9B8DF2}" srcId="{C39E761A-098E-4DDC-B58C-278A89ECD5EF}" destId="{163681DE-1039-4720-B2F6-D966E26B704F}" srcOrd="4" destOrd="0" parTransId="{3DF3AF4C-2A4B-48D2-8598-7B1911E11878}" sibTransId="{939955D8-6B46-479E-B653-ACF802B4903E}"/>
    <dgm:cxn modelId="{329F4A7A-4BEB-46A2-9E0A-3BA1ED4ECD04}" srcId="{163681DE-1039-4720-B2F6-D966E26B704F}" destId="{46253DE1-D4BE-44D6-A8D5-902C98C60E9B}" srcOrd="1" destOrd="0" parTransId="{E3D2CF8F-C3A2-45E8-97EC-87C42073164C}" sibTransId="{51B3A03B-86C9-46C7-B880-C8F005FD2EDD}"/>
    <dgm:cxn modelId="{E9B37AAE-5F78-4EEA-8E5C-A2E65894AF4B}" srcId="{4EE0BA72-EE49-4AB4-ACB0-43152D86137D}" destId="{D9643812-9EC1-442D-9BC1-8448DA58A033}" srcOrd="0" destOrd="0" parTransId="{A188D87B-8E4A-49BA-A03F-3109987587FE}" sibTransId="{C4C0566B-2CA6-4753-843F-1180ADB641B9}"/>
    <dgm:cxn modelId="{2ABFF2EB-2EE6-4B66-BF36-00B2F12E4E17}" type="presOf" srcId="{C39E761A-098E-4DDC-B58C-278A89ECD5EF}" destId="{705EB6BD-683B-423C-BB37-0709DEC49070}" srcOrd="0" destOrd="0" presId="urn:microsoft.com/office/officeart/2005/8/layout/chevron2"/>
    <dgm:cxn modelId="{A8B59E7C-8A87-4C78-AD14-E91471EE6933}" srcId="{03523C0E-BABA-4DC5-B477-175233D3E157}" destId="{F583C3B4-CB3B-4F74-9408-62B92BED4903}" srcOrd="0" destOrd="0" parTransId="{02CE1BA8-70D4-4D79-B336-863CDC4DE30E}" sibTransId="{CBA62E35-69B2-4E1E-9CD3-8D752B41AC11}"/>
    <dgm:cxn modelId="{C70BE149-4C09-455A-86EE-E5DD763AF5E6}" type="presOf" srcId="{45EAB55E-287A-4DDE-809A-756695A18E80}" destId="{7042427B-B39F-4C59-BD40-2003EAB0EA82}" srcOrd="0" destOrd="1" presId="urn:microsoft.com/office/officeart/2005/8/layout/chevron2"/>
    <dgm:cxn modelId="{B3565A46-C70C-47C2-98AE-91790B5824B7}" srcId="{C92D498F-6CFC-4635-A8B4-0BE08740EAAD}" destId="{7397C30F-D622-46CC-BD81-EA9B2E0E596F}" srcOrd="0" destOrd="0" parTransId="{5738A170-0453-43F2-BB8E-7868722A1DA8}" sibTransId="{0A593590-AC0C-42B9-AB44-C9F87DBCFB2E}"/>
    <dgm:cxn modelId="{A0B34C06-B9FC-4181-8BAA-37ACF1570F02}" type="presOf" srcId="{1EB4BA4B-5C12-4F58-9F41-F930F53FED50}" destId="{B6D2CE31-F213-43C7-B521-D780A81F8482}" srcOrd="0" destOrd="1" presId="urn:microsoft.com/office/officeart/2005/8/layout/chevron2"/>
    <dgm:cxn modelId="{3D646DEF-44BE-4BF7-96E2-7C7F5D57EAEE}" type="presOf" srcId="{D9643812-9EC1-442D-9BC1-8448DA58A033}" destId="{73AA9E30-5165-4412-8CB6-963B28EE2E83}" srcOrd="0" destOrd="0" presId="urn:microsoft.com/office/officeart/2005/8/layout/chevron2"/>
    <dgm:cxn modelId="{3CA4FEBD-FA34-4783-BD3A-7DCC2CD3DA48}" type="presOf" srcId="{1DD393D3-A1E1-4625-818F-C10BB9B2B09C}" destId="{B6D2CE31-F213-43C7-B521-D780A81F8482}" srcOrd="0" destOrd="0" presId="urn:microsoft.com/office/officeart/2005/8/layout/chevron2"/>
    <dgm:cxn modelId="{9B4140AA-70EA-4CA7-8D8B-3F4A185DE17A}" type="presOf" srcId="{D7328EA2-857A-46C6-B46A-0C992508FEB1}" destId="{C936CBA1-77A5-4917-8B43-B4A25EFAC7E9}" srcOrd="0" destOrd="0" presId="urn:microsoft.com/office/officeart/2005/8/layout/chevron2"/>
    <dgm:cxn modelId="{363C9690-4879-4DE3-B2AB-9F661B53A751}" type="presOf" srcId="{04E78288-203E-4EF6-8FE8-322FCC40E4C3}" destId="{73AA9E30-5165-4412-8CB6-963B28EE2E83}" srcOrd="0" destOrd="1" presId="urn:microsoft.com/office/officeart/2005/8/layout/chevron2"/>
    <dgm:cxn modelId="{C5BE2129-5600-4DC0-8804-935E9E9E74CB}" srcId="{163681DE-1039-4720-B2F6-D966E26B704F}" destId="{17526F46-97B1-4D8B-895E-60E1B9E8A8D5}" srcOrd="0" destOrd="0" parTransId="{F85E8FE8-3087-4501-AC71-C06EF5019D04}" sibTransId="{319A8B0B-3605-4700-921D-A58193224330}"/>
    <dgm:cxn modelId="{CD323E64-A2C6-4F2E-84D4-CFB20D3AE993}" srcId="{C39E761A-098E-4DDC-B58C-278A89ECD5EF}" destId="{C92D498F-6CFC-4635-A8B4-0BE08740EAAD}" srcOrd="1" destOrd="0" parTransId="{3D0E1A6F-F2D0-4471-95CE-2D4FF499CDB6}" sibTransId="{C59A128D-FB07-4274-A528-073015334F62}"/>
    <dgm:cxn modelId="{2F47D861-EDDB-4919-9AC0-D3D9128DF335}" type="presOf" srcId="{F583C3B4-CB3B-4F74-9408-62B92BED4903}" destId="{7042427B-B39F-4C59-BD40-2003EAB0EA82}" srcOrd="0" destOrd="0" presId="urn:microsoft.com/office/officeart/2005/8/layout/chevron2"/>
    <dgm:cxn modelId="{FA5B905E-F796-44E2-AC5F-67DBE3F8EDFA}" type="presOf" srcId="{C92D498F-6CFC-4635-A8B4-0BE08740EAAD}" destId="{ACBEC5FC-0793-4B98-93EA-D12A182DCAB5}" srcOrd="0" destOrd="0" presId="urn:microsoft.com/office/officeart/2005/8/layout/chevron2"/>
    <dgm:cxn modelId="{640674AB-60ED-4C6E-9AEC-CCB21FF8C89A}" srcId="{C39E761A-098E-4DDC-B58C-278A89ECD5EF}" destId="{03523C0E-BABA-4DC5-B477-175233D3E157}" srcOrd="2" destOrd="0" parTransId="{E046BFD5-8FA9-494C-9157-8FF733842F8A}" sibTransId="{E59044CD-344E-4D29-B1F5-C7A2F712C6C3}"/>
    <dgm:cxn modelId="{DE30FF39-5F5E-4F7A-9D60-C0C128C35CF6}" type="presOf" srcId="{46253DE1-D4BE-44D6-A8D5-902C98C60E9B}" destId="{22FF6FBC-E278-492C-87C0-0D954EF5B30F}" srcOrd="0" destOrd="1" presId="urn:microsoft.com/office/officeart/2005/8/layout/chevron2"/>
    <dgm:cxn modelId="{5DE1FE5D-F9F3-49EC-B1E4-761E29E5D187}" type="presOf" srcId="{17526F46-97B1-4D8B-895E-60E1B9E8A8D5}" destId="{22FF6FBC-E278-492C-87C0-0D954EF5B30F}" srcOrd="0" destOrd="0" presId="urn:microsoft.com/office/officeart/2005/8/layout/chevron2"/>
    <dgm:cxn modelId="{59D941F2-3393-49A5-8652-3D22D95BCCC2}" type="presOf" srcId="{7397C30F-D622-46CC-BD81-EA9B2E0E596F}" destId="{D41ADBA6-96AF-4100-9B80-4DAF21B26B2A}" srcOrd="0" destOrd="0" presId="urn:microsoft.com/office/officeart/2005/8/layout/chevron2"/>
    <dgm:cxn modelId="{DF217BBA-37C2-4890-B24B-EF068569B46D}" srcId="{D7328EA2-857A-46C6-B46A-0C992508FEB1}" destId="{1EB4BA4B-5C12-4F58-9F41-F930F53FED50}" srcOrd="1" destOrd="0" parTransId="{832A203D-3945-414D-9673-3651CFB7C1D8}" sibTransId="{A08E902B-8BC7-4CAF-8EFF-DC298D34AA2D}"/>
    <dgm:cxn modelId="{BEB7AEAB-F55C-4A1F-843D-3027DA8148E0}" type="presOf" srcId="{4B132CE7-395F-46D1-9D70-B96A1F74F0AD}" destId="{D41ADBA6-96AF-4100-9B80-4DAF21B26B2A}" srcOrd="0" destOrd="1" presId="urn:microsoft.com/office/officeart/2005/8/layout/chevron2"/>
    <dgm:cxn modelId="{61925F83-9EE3-411E-9F6B-E96671BCC318}" type="presOf" srcId="{03523C0E-BABA-4DC5-B477-175233D3E157}" destId="{1BC00766-2791-4CE4-9C86-CA1FE52FBA6D}" srcOrd="0" destOrd="0" presId="urn:microsoft.com/office/officeart/2005/8/layout/chevron2"/>
    <dgm:cxn modelId="{9E8FD7B1-F92E-4BA4-A907-FF40398F888B}" srcId="{C39E761A-098E-4DDC-B58C-278A89ECD5EF}" destId="{4EE0BA72-EE49-4AB4-ACB0-43152D86137D}" srcOrd="3" destOrd="0" parTransId="{CDBFA1F9-6335-42A1-9FC1-28E083679007}" sibTransId="{89A94FFD-F636-4199-8D23-78B3DB9253AE}"/>
    <dgm:cxn modelId="{44B9119A-08B4-4DE4-A13C-AEF3773DAC29}" type="presOf" srcId="{163681DE-1039-4720-B2F6-D966E26B704F}" destId="{DF6DD2BB-1C57-471B-A2BA-8B991EFE85DC}" srcOrd="0" destOrd="0" presId="urn:microsoft.com/office/officeart/2005/8/layout/chevron2"/>
    <dgm:cxn modelId="{B11E13F9-4B07-40B3-B475-4F510EAD72F5}" srcId="{03523C0E-BABA-4DC5-B477-175233D3E157}" destId="{45EAB55E-287A-4DDE-809A-756695A18E80}" srcOrd="1" destOrd="0" parTransId="{EBE4D335-211A-43E9-964C-3435181D6763}" sibTransId="{E5DF2E81-D80F-4661-85B2-58B67EA0CB5F}"/>
    <dgm:cxn modelId="{69D41FF1-07F5-4CA2-844A-134E6E63F483}" srcId="{D7328EA2-857A-46C6-B46A-0C992508FEB1}" destId="{1DD393D3-A1E1-4625-818F-C10BB9B2B09C}" srcOrd="0" destOrd="0" parTransId="{6B98947F-BE58-4355-82B7-A3834EF81404}" sibTransId="{47641717-FAE5-4A7E-8B44-78B1C31E9394}"/>
    <dgm:cxn modelId="{AC2649BC-B826-49D9-8739-111088C1D4AC}" srcId="{C92D498F-6CFC-4635-A8B4-0BE08740EAAD}" destId="{4B132CE7-395F-46D1-9D70-B96A1F74F0AD}" srcOrd="1" destOrd="0" parTransId="{316F9539-F243-4B5F-9760-6DD6489AD5D0}" sibTransId="{C6FF11AD-AC62-491E-BAC2-EDADA41BC663}"/>
    <dgm:cxn modelId="{626D9F8F-AD17-41E3-81F1-601B1E95C16E}" srcId="{4EE0BA72-EE49-4AB4-ACB0-43152D86137D}" destId="{04E78288-203E-4EF6-8FE8-322FCC40E4C3}" srcOrd="1" destOrd="0" parTransId="{F9F31550-01C8-4724-A115-19EDDE52475C}" sibTransId="{AE0D92DD-2D40-42C2-9224-63FCA87137E2}"/>
    <dgm:cxn modelId="{F2A52DDA-A057-47B6-981F-FED2CBCDE6D6}" srcId="{C39E761A-098E-4DDC-B58C-278A89ECD5EF}" destId="{D7328EA2-857A-46C6-B46A-0C992508FEB1}" srcOrd="0" destOrd="0" parTransId="{FFF0A83A-4699-437F-BE88-AF9DF4118545}" sibTransId="{0BF88471-7D58-4246-90E9-3974CBB8AFBA}"/>
    <dgm:cxn modelId="{4F772FF8-E6E3-43E8-BD60-B1C901C445FA}" type="presParOf" srcId="{705EB6BD-683B-423C-BB37-0709DEC49070}" destId="{70BB3668-7632-4A13-BB08-A7D19B5D7F2B}" srcOrd="0" destOrd="0" presId="urn:microsoft.com/office/officeart/2005/8/layout/chevron2"/>
    <dgm:cxn modelId="{5B157D16-0646-46E5-BC88-A17F2D57187A}" type="presParOf" srcId="{70BB3668-7632-4A13-BB08-A7D19B5D7F2B}" destId="{C936CBA1-77A5-4917-8B43-B4A25EFAC7E9}" srcOrd="0" destOrd="0" presId="urn:microsoft.com/office/officeart/2005/8/layout/chevron2"/>
    <dgm:cxn modelId="{81AD6023-B50B-4DD2-AAD1-BA16F047114C}" type="presParOf" srcId="{70BB3668-7632-4A13-BB08-A7D19B5D7F2B}" destId="{B6D2CE31-F213-43C7-B521-D780A81F8482}" srcOrd="1" destOrd="0" presId="urn:microsoft.com/office/officeart/2005/8/layout/chevron2"/>
    <dgm:cxn modelId="{3AC2C341-9144-4208-B683-34B7E22851FC}" type="presParOf" srcId="{705EB6BD-683B-423C-BB37-0709DEC49070}" destId="{0622605D-3577-4F37-B9D4-B92FC03E14BE}" srcOrd="1" destOrd="0" presId="urn:microsoft.com/office/officeart/2005/8/layout/chevron2"/>
    <dgm:cxn modelId="{FB002104-D212-4038-919C-76248F6D52A6}" type="presParOf" srcId="{705EB6BD-683B-423C-BB37-0709DEC49070}" destId="{1B7C5021-391D-4A1B-8B62-55822B7A6DA0}" srcOrd="2" destOrd="0" presId="urn:microsoft.com/office/officeart/2005/8/layout/chevron2"/>
    <dgm:cxn modelId="{C14B25E4-4F5C-454C-81A6-7210966283C6}" type="presParOf" srcId="{1B7C5021-391D-4A1B-8B62-55822B7A6DA0}" destId="{ACBEC5FC-0793-4B98-93EA-D12A182DCAB5}" srcOrd="0" destOrd="0" presId="urn:microsoft.com/office/officeart/2005/8/layout/chevron2"/>
    <dgm:cxn modelId="{9E9295A7-D68D-40A3-97DB-DBBA36ADCD18}" type="presParOf" srcId="{1B7C5021-391D-4A1B-8B62-55822B7A6DA0}" destId="{D41ADBA6-96AF-4100-9B80-4DAF21B26B2A}" srcOrd="1" destOrd="0" presId="urn:microsoft.com/office/officeart/2005/8/layout/chevron2"/>
    <dgm:cxn modelId="{E189B5C3-AD07-4C2C-8165-801D39E37C7A}" type="presParOf" srcId="{705EB6BD-683B-423C-BB37-0709DEC49070}" destId="{4E684D5B-897D-4E90-AC47-7AE5BEA67E4F}" srcOrd="3" destOrd="0" presId="urn:microsoft.com/office/officeart/2005/8/layout/chevron2"/>
    <dgm:cxn modelId="{22E86C46-801F-40F4-B8F3-E5199F17917F}" type="presParOf" srcId="{705EB6BD-683B-423C-BB37-0709DEC49070}" destId="{16085BDB-1A3A-441C-88AC-D62DE74AE2FD}" srcOrd="4" destOrd="0" presId="urn:microsoft.com/office/officeart/2005/8/layout/chevron2"/>
    <dgm:cxn modelId="{22C06331-5EAB-4CC9-9101-80B046F24496}" type="presParOf" srcId="{16085BDB-1A3A-441C-88AC-D62DE74AE2FD}" destId="{1BC00766-2791-4CE4-9C86-CA1FE52FBA6D}" srcOrd="0" destOrd="0" presId="urn:microsoft.com/office/officeart/2005/8/layout/chevron2"/>
    <dgm:cxn modelId="{508CCC13-5BD9-4814-8A34-09F2002ADFE1}" type="presParOf" srcId="{16085BDB-1A3A-441C-88AC-D62DE74AE2FD}" destId="{7042427B-B39F-4C59-BD40-2003EAB0EA82}" srcOrd="1" destOrd="0" presId="urn:microsoft.com/office/officeart/2005/8/layout/chevron2"/>
    <dgm:cxn modelId="{4C639DF6-8328-4A08-953C-B19F6589992E}" type="presParOf" srcId="{705EB6BD-683B-423C-BB37-0709DEC49070}" destId="{E575E326-08B5-46D3-9534-2222A2C17B5A}" srcOrd="5" destOrd="0" presId="urn:microsoft.com/office/officeart/2005/8/layout/chevron2"/>
    <dgm:cxn modelId="{C9090263-8939-4F8F-84BA-007D8E9B89DB}" type="presParOf" srcId="{705EB6BD-683B-423C-BB37-0709DEC49070}" destId="{FD520D9B-FD72-44D8-B840-262A02B8A781}" srcOrd="6" destOrd="0" presId="urn:microsoft.com/office/officeart/2005/8/layout/chevron2"/>
    <dgm:cxn modelId="{66F5C83A-0437-4953-A6EF-6D16B027140C}" type="presParOf" srcId="{FD520D9B-FD72-44D8-B840-262A02B8A781}" destId="{7D7DFE1D-B4DF-4156-AC55-25E50422297D}" srcOrd="0" destOrd="0" presId="urn:microsoft.com/office/officeart/2005/8/layout/chevron2"/>
    <dgm:cxn modelId="{3BBA043F-52AE-41EA-9D9C-15B461E48B89}" type="presParOf" srcId="{FD520D9B-FD72-44D8-B840-262A02B8A781}" destId="{73AA9E30-5165-4412-8CB6-963B28EE2E83}" srcOrd="1" destOrd="0" presId="urn:microsoft.com/office/officeart/2005/8/layout/chevron2"/>
    <dgm:cxn modelId="{E34724B4-C195-4223-A28D-39649626C079}" type="presParOf" srcId="{705EB6BD-683B-423C-BB37-0709DEC49070}" destId="{DD822421-B5AC-4E3A-8D0B-D9930F2BB5A9}" srcOrd="7" destOrd="0" presId="urn:microsoft.com/office/officeart/2005/8/layout/chevron2"/>
    <dgm:cxn modelId="{2FDB9239-E4DA-453D-BA94-9668B8FA3729}" type="presParOf" srcId="{705EB6BD-683B-423C-BB37-0709DEC49070}" destId="{3F43B30C-C566-4A82-874F-FD637734497D}" srcOrd="8" destOrd="0" presId="urn:microsoft.com/office/officeart/2005/8/layout/chevron2"/>
    <dgm:cxn modelId="{B675C649-F01E-4482-B49E-49E15B8DDF51}" type="presParOf" srcId="{3F43B30C-C566-4A82-874F-FD637734497D}" destId="{DF6DD2BB-1C57-471B-A2BA-8B991EFE85DC}" srcOrd="0" destOrd="0" presId="urn:microsoft.com/office/officeart/2005/8/layout/chevron2"/>
    <dgm:cxn modelId="{DBC0F2A8-BC5F-4154-A4E9-0C4FCD1C84A1}" type="presParOf" srcId="{3F43B30C-C566-4A82-874F-FD637734497D}" destId="{22FF6FBC-E278-492C-87C0-0D954EF5B30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6CBA1-77A5-4917-8B43-B4A25EFAC7E9}">
      <dsp:nvSpPr>
        <dsp:cNvPr id="0" name=""/>
        <dsp:cNvSpPr/>
      </dsp:nvSpPr>
      <dsp:spPr>
        <a:xfrm rot="5400000">
          <a:off x="-199156" y="199999"/>
          <a:ext cx="1327709" cy="92939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rot="-5400000">
        <a:off x="1" y="465540"/>
        <a:ext cx="929396" cy="398313"/>
      </dsp:txXfrm>
    </dsp:sp>
    <dsp:sp modelId="{B6D2CE31-F213-43C7-B521-D780A81F8482}">
      <dsp:nvSpPr>
        <dsp:cNvPr id="0" name=""/>
        <dsp:cNvSpPr/>
      </dsp:nvSpPr>
      <dsp:spPr>
        <a:xfrm rot="5400000">
          <a:off x="5428151" y="-4497911"/>
          <a:ext cx="863011" cy="9860521"/>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t>Metamap</a:t>
          </a:r>
          <a:r>
            <a:rPr lang="en-US" sz="1800" kern="1200" dirty="0"/>
            <a:t> used as a third party lookup for normalizing medical abbreviations</a:t>
          </a:r>
        </a:p>
        <a:p>
          <a:pPr marL="171450" lvl="1" indent="-171450" algn="l" defTabSz="800100">
            <a:lnSpc>
              <a:spcPct val="90000"/>
            </a:lnSpc>
            <a:spcBef>
              <a:spcPct val="0"/>
            </a:spcBef>
            <a:spcAft>
              <a:spcPct val="15000"/>
            </a:spcAft>
            <a:buChar char="•"/>
          </a:pPr>
          <a:r>
            <a:rPr lang="en-US" sz="1800" kern="1200" dirty="0"/>
            <a:t>Build &amp; maintain corpora for abbreviations and spelling corrections </a:t>
          </a:r>
        </a:p>
      </dsp:txBody>
      <dsp:txXfrm rot="-5400000">
        <a:off x="929397" y="42972"/>
        <a:ext cx="9818392" cy="778753"/>
      </dsp:txXfrm>
    </dsp:sp>
    <dsp:sp modelId="{ACBEC5FC-0793-4B98-93EA-D12A182DCAB5}">
      <dsp:nvSpPr>
        <dsp:cNvPr id="0" name=""/>
        <dsp:cNvSpPr/>
      </dsp:nvSpPr>
      <dsp:spPr>
        <a:xfrm rot="5400000">
          <a:off x="-199156" y="1412622"/>
          <a:ext cx="1327709" cy="92939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Feature Extraction</a:t>
          </a:r>
        </a:p>
      </dsp:txBody>
      <dsp:txXfrm rot="-5400000">
        <a:off x="1" y="1678163"/>
        <a:ext cx="929396" cy="398313"/>
      </dsp:txXfrm>
    </dsp:sp>
    <dsp:sp modelId="{D41ADBA6-96AF-4100-9B80-4DAF21B26B2A}">
      <dsp:nvSpPr>
        <dsp:cNvPr id="0" name=""/>
        <dsp:cNvSpPr/>
      </dsp:nvSpPr>
      <dsp:spPr>
        <a:xfrm rot="5400000">
          <a:off x="5428151" y="-3285289"/>
          <a:ext cx="863011" cy="9860521"/>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Bag Of Words features to capture syntactic aspect of descriptions</a:t>
          </a:r>
        </a:p>
        <a:p>
          <a:pPr marL="171450" lvl="1" indent="-171450" algn="l" defTabSz="800100">
            <a:lnSpc>
              <a:spcPct val="90000"/>
            </a:lnSpc>
            <a:spcBef>
              <a:spcPct val="0"/>
            </a:spcBef>
            <a:spcAft>
              <a:spcPct val="15000"/>
            </a:spcAft>
            <a:buChar char="•"/>
          </a:pPr>
          <a:r>
            <a:rPr lang="en-US" sz="1800" kern="1200" dirty="0"/>
            <a:t>Word2Vec features to capture semantic aspect of descriptions</a:t>
          </a:r>
        </a:p>
      </dsp:txBody>
      <dsp:txXfrm rot="-5400000">
        <a:off x="929397" y="1255594"/>
        <a:ext cx="9818392" cy="778753"/>
      </dsp:txXfrm>
    </dsp:sp>
    <dsp:sp modelId="{1BC00766-2791-4CE4-9C86-CA1FE52FBA6D}">
      <dsp:nvSpPr>
        <dsp:cNvPr id="0" name=""/>
        <dsp:cNvSpPr/>
      </dsp:nvSpPr>
      <dsp:spPr>
        <a:xfrm rot="5400000">
          <a:off x="-199156" y="2625244"/>
          <a:ext cx="1327709" cy="92939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Feature Cleaning</a:t>
          </a:r>
        </a:p>
      </dsp:txBody>
      <dsp:txXfrm rot="-5400000">
        <a:off x="1" y="2890785"/>
        <a:ext cx="929396" cy="398313"/>
      </dsp:txXfrm>
    </dsp:sp>
    <dsp:sp modelId="{7042427B-B39F-4C59-BD40-2003EAB0EA82}">
      <dsp:nvSpPr>
        <dsp:cNvPr id="0" name=""/>
        <dsp:cNvSpPr/>
      </dsp:nvSpPr>
      <dsp:spPr>
        <a:xfrm rot="5400000">
          <a:off x="5428151" y="-2072666"/>
          <a:ext cx="863011" cy="9860521"/>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Remove Zero Variance features that have less than 0.03 (configurable) standard deviation</a:t>
          </a:r>
        </a:p>
        <a:p>
          <a:pPr marL="171450" lvl="1" indent="-171450" algn="l" defTabSz="800100">
            <a:lnSpc>
              <a:spcPct val="90000"/>
            </a:lnSpc>
            <a:spcBef>
              <a:spcPct val="0"/>
            </a:spcBef>
            <a:spcAft>
              <a:spcPct val="15000"/>
            </a:spcAft>
            <a:buChar char="•"/>
          </a:pPr>
          <a:r>
            <a:rPr lang="en-US" sz="1800" kern="1200" dirty="0"/>
            <a:t>Calculate pair-wise collinearity removing perfectly collinear features, one from each pair having Pearson correlation coefficient &gt;= 1.0 (configurable)</a:t>
          </a:r>
        </a:p>
      </dsp:txBody>
      <dsp:txXfrm rot="-5400000">
        <a:off x="929397" y="2468217"/>
        <a:ext cx="9818392" cy="778753"/>
      </dsp:txXfrm>
    </dsp:sp>
    <dsp:sp modelId="{7D7DFE1D-B4DF-4156-AC55-25E50422297D}">
      <dsp:nvSpPr>
        <dsp:cNvPr id="0" name=""/>
        <dsp:cNvSpPr/>
      </dsp:nvSpPr>
      <dsp:spPr>
        <a:xfrm rot="5400000">
          <a:off x="-199156" y="3837866"/>
          <a:ext cx="1327709" cy="92939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Machine Learning</a:t>
          </a:r>
        </a:p>
      </dsp:txBody>
      <dsp:txXfrm rot="-5400000">
        <a:off x="1" y="4103407"/>
        <a:ext cx="929396" cy="398313"/>
      </dsp:txXfrm>
    </dsp:sp>
    <dsp:sp modelId="{73AA9E30-5165-4412-8CB6-963B28EE2E83}">
      <dsp:nvSpPr>
        <dsp:cNvPr id="0" name=""/>
        <dsp:cNvSpPr/>
      </dsp:nvSpPr>
      <dsp:spPr>
        <a:xfrm rot="5400000">
          <a:off x="5428151" y="-860044"/>
          <a:ext cx="863011" cy="9860521"/>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8 diverse classifiers are used as weak learners</a:t>
          </a:r>
        </a:p>
        <a:p>
          <a:pPr marL="171450" lvl="1" indent="-171450" algn="l" defTabSz="800100">
            <a:lnSpc>
              <a:spcPct val="90000"/>
            </a:lnSpc>
            <a:spcBef>
              <a:spcPct val="0"/>
            </a:spcBef>
            <a:spcAft>
              <a:spcPct val="15000"/>
            </a:spcAft>
            <a:buChar char="•"/>
          </a:pPr>
          <a:r>
            <a:rPr lang="en-US" sz="1800" kern="1200" dirty="0"/>
            <a:t>Stacking ensemble technique is used. Random Forest is used as </a:t>
          </a:r>
          <a:r>
            <a:rPr lang="en-IN" sz="1800" kern="1200" dirty="0"/>
            <a:t>combiner algorithm to make a final prediction along with a confidence score</a:t>
          </a:r>
          <a:endParaRPr lang="en-US" sz="1800" kern="1200" dirty="0"/>
        </a:p>
      </dsp:txBody>
      <dsp:txXfrm rot="-5400000">
        <a:off x="929397" y="3680839"/>
        <a:ext cx="9818392" cy="778753"/>
      </dsp:txXfrm>
    </dsp:sp>
    <dsp:sp modelId="{DF6DD2BB-1C57-471B-A2BA-8B991EFE85DC}">
      <dsp:nvSpPr>
        <dsp:cNvPr id="0" name=""/>
        <dsp:cNvSpPr/>
      </dsp:nvSpPr>
      <dsp:spPr>
        <a:xfrm rot="5400000">
          <a:off x="-199156" y="5050489"/>
          <a:ext cx="1327709" cy="929396"/>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Feature Importance</a:t>
          </a:r>
        </a:p>
      </dsp:txBody>
      <dsp:txXfrm rot="-5400000">
        <a:off x="1" y="5316030"/>
        <a:ext cx="929396" cy="398313"/>
      </dsp:txXfrm>
    </dsp:sp>
    <dsp:sp modelId="{22FF6FBC-E278-492C-87C0-0D954EF5B30F}">
      <dsp:nvSpPr>
        <dsp:cNvPr id="0" name=""/>
        <dsp:cNvSpPr/>
      </dsp:nvSpPr>
      <dsp:spPr>
        <a:xfrm rot="5400000">
          <a:off x="5428151" y="352577"/>
          <a:ext cx="863011" cy="9860521"/>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Ranked feature importance is extracted from the trained Random Forest model.</a:t>
          </a:r>
        </a:p>
        <a:p>
          <a:pPr marL="171450" lvl="1" indent="-171450" algn="l" defTabSz="800100">
            <a:lnSpc>
              <a:spcPct val="90000"/>
            </a:lnSpc>
            <a:spcBef>
              <a:spcPct val="0"/>
            </a:spcBef>
            <a:spcAft>
              <a:spcPct val="15000"/>
            </a:spcAft>
            <a:buChar char="•"/>
          </a:pPr>
          <a:r>
            <a:rPr lang="en-US" sz="1800" kern="1200" dirty="0"/>
            <a:t>4 Important features are then extracted per description based on the ranked features</a:t>
          </a:r>
        </a:p>
      </dsp:txBody>
      <dsp:txXfrm rot="-5400000">
        <a:off x="929397" y="4893461"/>
        <a:ext cx="9818392" cy="7787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04594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9" name="Shape 8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6097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3684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775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657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265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5120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762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7804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80640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6"/>
        <p:cNvGrpSpPr/>
        <p:nvPr/>
      </p:nvGrpSpPr>
      <p:grpSpPr>
        <a:xfrm>
          <a:off x="0" y="0"/>
          <a:ext cx="0" cy="0"/>
          <a:chOff x="0" y="0"/>
          <a:chExt cx="0" cy="0"/>
        </a:xfrm>
      </p:grpSpPr>
      <p:pic>
        <p:nvPicPr>
          <p:cNvPr id="17" name="Shape 17" descr=" Introductory Slide.jpg"/>
          <p:cNvPicPr preferRelativeResize="0"/>
          <p:nvPr/>
        </p:nvPicPr>
        <p:blipFill rotWithShape="1">
          <a:blip r:embed="rId2">
            <a:alphaModFix/>
          </a:blip>
          <a:srcRect/>
          <a:stretch/>
        </p:blipFill>
        <p:spPr>
          <a:xfrm>
            <a:off x="0" y="0"/>
            <a:ext cx="12028867" cy="6858000"/>
          </a:xfrm>
          <a:prstGeom prst="rect">
            <a:avLst/>
          </a:prstGeom>
          <a:noFill/>
          <a:ln>
            <a:noFill/>
          </a:ln>
        </p:spPr>
      </p:pic>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Middle Slide.jpg"/>
          <p:cNvPicPr preferRelativeResize="0"/>
          <p:nvPr/>
        </p:nvPicPr>
        <p:blipFill rotWithShape="1">
          <a:blip r:embed="rId13">
            <a:alphaModFix/>
          </a:blip>
          <a:srcRect/>
          <a:stretch/>
        </p:blipFill>
        <p:spPr>
          <a:xfrm>
            <a:off x="0" y="0"/>
            <a:ext cx="12192000" cy="6858000"/>
          </a:xfrm>
          <a:prstGeom prst="rect">
            <a:avLst/>
          </a:prstGeom>
          <a:noFill/>
          <a:ln>
            <a:noFill/>
          </a:ln>
        </p:spPr>
      </p:pic>
      <p:sp>
        <p:nvSpPr>
          <p:cNvPr id="11" name="Shape 11"/>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599640" y="2634018"/>
            <a:ext cx="5444319" cy="90075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alibri"/>
              <a:buNone/>
            </a:pPr>
            <a:r>
              <a:rPr lang="en-US" sz="2790" dirty="0">
                <a:solidFill>
                  <a:schemeClr val="lt1"/>
                </a:solidFill>
              </a:rPr>
              <a:t>CCA – Machine Learning</a:t>
            </a:r>
            <a:br>
              <a:rPr lang="en-US" sz="3600" b="0" i="0" u="none" strike="noStrike" cap="none" dirty="0">
                <a:solidFill>
                  <a:schemeClr val="lt1"/>
                </a:solidFill>
                <a:latin typeface="Calibri"/>
                <a:ea typeface="Calibri"/>
                <a:cs typeface="Calibri"/>
                <a:sym typeface="Calibri"/>
              </a:rPr>
            </a:br>
            <a:r>
              <a:rPr lang="en-US" sz="1530" b="0" i="0" u="none" strike="noStrike" cap="none" dirty="0">
                <a:solidFill>
                  <a:schemeClr val="lt1"/>
                </a:solidFill>
                <a:latin typeface="Calibri"/>
                <a:ea typeface="Calibri"/>
                <a:cs typeface="Calibri"/>
                <a:sym typeface="Calibri"/>
              </a:rPr>
              <a:t>c</a:t>
            </a:r>
            <a:br>
              <a:rPr lang="en-US" sz="3600" b="0" i="0" u="none" strike="noStrike" cap="none" dirty="0">
                <a:solidFill>
                  <a:schemeClr val="lt1"/>
                </a:solidFill>
                <a:latin typeface="Calibri"/>
                <a:ea typeface="Calibri"/>
                <a:cs typeface="Calibri"/>
                <a:sym typeface="Calibri"/>
              </a:rPr>
            </a:br>
            <a:r>
              <a:rPr lang="en-US" sz="1620" dirty="0"/>
              <a:t>17</a:t>
            </a:r>
            <a:r>
              <a:rPr lang="en-US" sz="1620" b="0" i="0" u="none" strike="noStrike" cap="none" baseline="30000" dirty="0">
                <a:solidFill>
                  <a:schemeClr val="dk1"/>
                </a:solidFill>
                <a:latin typeface="Calibri"/>
                <a:ea typeface="Calibri"/>
                <a:cs typeface="Calibri"/>
                <a:sym typeface="Calibri"/>
              </a:rPr>
              <a:t>th</a:t>
            </a:r>
            <a:r>
              <a:rPr lang="en-US" sz="1620" b="0" i="0" u="none" strike="noStrike" cap="none" dirty="0">
                <a:solidFill>
                  <a:schemeClr val="dk1"/>
                </a:solidFill>
                <a:latin typeface="Calibri"/>
                <a:ea typeface="Calibri"/>
                <a:cs typeface="Calibri"/>
                <a:sym typeface="Calibri"/>
              </a:rPr>
              <a:t> Oct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847" y="2514601"/>
            <a:ext cx="7886700" cy="685800"/>
          </a:xfrm>
        </p:spPr>
        <p:txBody>
          <a:bodyPr/>
          <a:lstStyle/>
          <a:p>
            <a:pPr algn="ctr"/>
            <a:r>
              <a:rPr lang="en-US" dirty="0"/>
              <a:t>Thank You</a:t>
            </a:r>
          </a:p>
        </p:txBody>
      </p:sp>
      <p:sp>
        <p:nvSpPr>
          <p:cNvPr id="4" name="Slide Number Placeholder 3"/>
          <p:cNvSpPr>
            <a:spLocks noGrp="1"/>
          </p:cNvSpPr>
          <p:nvPr>
            <p:ph type="sldNum" sz="quarter" idx="12"/>
          </p:nvPr>
        </p:nvSpPr>
        <p:spPr/>
        <p:txBody>
          <a:bodyPr/>
          <a:lstStyle/>
          <a:p>
            <a:fld id="{2BBE77A0-5784-497B-855F-2E828AF5999B}" type="slidenum">
              <a:rPr lang="en-IN" smtClean="0">
                <a:solidFill>
                  <a:prstClr val="black">
                    <a:tint val="75000"/>
                  </a:prstClr>
                </a:solidFill>
              </a:rPr>
              <a:pPr/>
              <a:t>10</a:t>
            </a:fld>
            <a:endParaRPr lang="en-IN">
              <a:solidFill>
                <a:prstClr val="black">
                  <a:tint val="75000"/>
                </a:prstClr>
              </a:solidFill>
            </a:endParaRPr>
          </a:p>
        </p:txBody>
      </p:sp>
    </p:spTree>
    <p:extLst>
      <p:ext uri="{BB962C8B-B14F-4D97-AF65-F5344CB8AC3E}">
        <p14:creationId xmlns:p14="http://schemas.microsoft.com/office/powerpoint/2010/main" val="228865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a:t>
            </a:fld>
            <a:endParaRPr lang="en-US" sz="1200" b="0" i="0" u="none" strike="noStrike" cap="none">
              <a:solidFill>
                <a:srgbClr val="888888"/>
              </a:solidFill>
              <a:latin typeface="Calibri"/>
              <a:ea typeface="Calibri"/>
              <a:cs typeface="Calibri"/>
              <a:sym typeface="Calibri"/>
            </a:endParaRPr>
          </a:p>
        </p:txBody>
      </p:sp>
      <p:graphicFrame>
        <p:nvGraphicFramePr>
          <p:cNvPr id="3" name="Diagram 2"/>
          <p:cNvGraphicFramePr/>
          <p:nvPr>
            <p:extLst>
              <p:ext uri="{D42A27DB-BD31-4B8C-83A1-F6EECF244321}">
                <p14:modId xmlns:p14="http://schemas.microsoft.com/office/powerpoint/2010/main" val="2639838749"/>
              </p:ext>
            </p:extLst>
          </p:nvPr>
        </p:nvGraphicFramePr>
        <p:xfrm>
          <a:off x="441961" y="176464"/>
          <a:ext cx="10789918" cy="6179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400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121285"/>
            <a:ext cx="10515599" cy="716915"/>
          </a:xfrm>
        </p:spPr>
        <p:txBody>
          <a:bodyPr/>
          <a:lstStyle/>
          <a:p>
            <a:r>
              <a:rPr lang="en-US" dirty="0"/>
              <a:t>Feature Extraction</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3</a:t>
            </a:fld>
            <a:endParaRPr lang="en-US" sz="1200" b="0" i="0" u="none" strike="noStrike" cap="none">
              <a:solidFill>
                <a:srgbClr val="888888"/>
              </a:solidFill>
              <a:latin typeface="Calibri"/>
              <a:ea typeface="Calibri"/>
              <a:cs typeface="Calibri"/>
              <a:sym typeface="Calibri"/>
            </a:endParaRPr>
          </a:p>
        </p:txBody>
      </p:sp>
      <p:sp>
        <p:nvSpPr>
          <p:cNvPr id="8" name="Text Placeholder 2"/>
          <p:cNvSpPr>
            <a:spLocks noGrp="1"/>
          </p:cNvSpPr>
          <p:nvPr>
            <p:ph type="body" idx="1"/>
          </p:nvPr>
        </p:nvSpPr>
        <p:spPr>
          <a:xfrm>
            <a:off x="579120" y="838200"/>
            <a:ext cx="10911841" cy="7559039"/>
          </a:xfrm>
        </p:spPr>
        <p:txBody>
          <a:bodyPr/>
          <a:lstStyle/>
          <a:p>
            <a:r>
              <a:rPr lang="en-US" sz="2400" dirty="0"/>
              <a:t>Initially 140 features from </a:t>
            </a:r>
            <a:r>
              <a:rPr lang="en-US" sz="2400" b="1" dirty="0" err="1"/>
              <a:t>Metamap</a:t>
            </a:r>
            <a:r>
              <a:rPr lang="en-US" sz="2400" dirty="0"/>
              <a:t> was used</a:t>
            </a:r>
            <a:r>
              <a:rPr lang="en-IN" sz="2400" dirty="0"/>
              <a:t>. However it was failing to capture finer variations in the training descriptions. E.g. distinguishing between painkillers and antibiotics. </a:t>
            </a:r>
            <a:r>
              <a:rPr lang="en-US" sz="2400" dirty="0"/>
              <a:t>Since </a:t>
            </a:r>
            <a:r>
              <a:rPr lang="en-US" sz="2400" dirty="0" err="1"/>
              <a:t>Metamap</a:t>
            </a:r>
            <a:r>
              <a:rPr lang="en-US" sz="2400" dirty="0"/>
              <a:t> could not be customized, it was dropped.</a:t>
            </a:r>
            <a:endParaRPr lang="en-IN" sz="2400" dirty="0"/>
          </a:p>
          <a:p>
            <a:r>
              <a:rPr lang="en-US" sz="2400" b="1" dirty="0"/>
              <a:t>Bag Of Words (BOW)</a:t>
            </a:r>
            <a:r>
              <a:rPr lang="en-US" sz="2400" dirty="0"/>
              <a:t> model was introduced since it was found that </a:t>
            </a:r>
            <a:r>
              <a:rPr lang="en-IN" sz="2400" dirty="0"/>
              <a:t>the (frequency of) occurrence of words could be used as features taking care of the syntactic meaning of descriptions. </a:t>
            </a:r>
            <a:r>
              <a:rPr lang="en-IN" sz="2400" b="1" dirty="0"/>
              <a:t>This would later on also help in identifying 4 important features per description</a:t>
            </a:r>
          </a:p>
          <a:p>
            <a:r>
              <a:rPr lang="en-US" sz="2400" dirty="0"/>
              <a:t>The BOW features result in a huge sparse matrix e.g. </a:t>
            </a:r>
            <a:r>
              <a:rPr lang="en-US" sz="2400" b="1" dirty="0"/>
              <a:t>15k descriptions result in 15000 X 7596 sparse matrix</a:t>
            </a:r>
            <a:endParaRPr lang="en-IN" sz="2400" b="1" dirty="0"/>
          </a:p>
          <a:p>
            <a:r>
              <a:rPr lang="en-US" sz="2400" dirty="0"/>
              <a:t>Replacing </a:t>
            </a:r>
            <a:r>
              <a:rPr lang="en-US" sz="2400" dirty="0" err="1"/>
              <a:t>Metamap</a:t>
            </a:r>
            <a:r>
              <a:rPr lang="en-US" sz="2400" dirty="0"/>
              <a:t>, </a:t>
            </a:r>
            <a:r>
              <a:rPr lang="en-US" sz="2400" b="1" dirty="0"/>
              <a:t>Word2vec</a:t>
            </a:r>
            <a:r>
              <a:rPr lang="en-US" sz="2400" dirty="0"/>
              <a:t> model was trained on a large corpus crawled from Wikipedia. 149 features were carefully selected, some from </a:t>
            </a:r>
            <a:r>
              <a:rPr lang="en-US" sz="2400" dirty="0" err="1"/>
              <a:t>Metamap</a:t>
            </a:r>
            <a:r>
              <a:rPr lang="en-US" sz="2400" dirty="0"/>
              <a:t> and some others that would capture the semantic meaning of the descriptions. </a:t>
            </a:r>
          </a:p>
          <a:p>
            <a:r>
              <a:rPr lang="en-US" sz="2400" dirty="0"/>
              <a:t>Currently the BOW and Word2Vec features transforms the unstructured descriptions into vectors for Machine learning </a:t>
            </a:r>
          </a:p>
        </p:txBody>
      </p:sp>
    </p:spTree>
    <p:extLst>
      <p:ext uri="{BB962C8B-B14F-4D97-AF65-F5344CB8AC3E}">
        <p14:creationId xmlns:p14="http://schemas.microsoft.com/office/powerpoint/2010/main" val="306062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121285"/>
            <a:ext cx="10515599" cy="716915"/>
          </a:xfrm>
        </p:spPr>
        <p:txBody>
          <a:bodyPr/>
          <a:lstStyle/>
          <a:p>
            <a:r>
              <a:rPr lang="en-US" dirty="0"/>
              <a:t>Feature Cleaning</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4</a:t>
            </a:fld>
            <a:endParaRPr lang="en-US" sz="1200" b="0" i="0" u="none" strike="noStrike" cap="none">
              <a:solidFill>
                <a:srgbClr val="888888"/>
              </a:solidFill>
              <a:latin typeface="Calibri"/>
              <a:ea typeface="Calibri"/>
              <a:cs typeface="Calibri"/>
              <a:sym typeface="Calibri"/>
            </a:endParaRPr>
          </a:p>
        </p:txBody>
      </p:sp>
      <p:sp>
        <p:nvSpPr>
          <p:cNvPr id="8" name="Text Placeholder 2"/>
          <p:cNvSpPr>
            <a:spLocks noGrp="1"/>
          </p:cNvSpPr>
          <p:nvPr>
            <p:ph type="body" idx="1"/>
          </p:nvPr>
        </p:nvSpPr>
        <p:spPr>
          <a:xfrm>
            <a:off x="579120" y="838200"/>
            <a:ext cx="10911841" cy="7559039"/>
          </a:xfrm>
        </p:spPr>
        <p:txBody>
          <a:bodyPr/>
          <a:lstStyle/>
          <a:p>
            <a:r>
              <a:rPr lang="en-US" sz="2400" dirty="0"/>
              <a:t>15K descriptions results in a 15000 X 7596 feature matrix. Though sparse it needs to be cleaned of zero variance, collinearity etc.…</a:t>
            </a:r>
          </a:p>
          <a:p>
            <a:r>
              <a:rPr lang="en-US" sz="2400" b="1" dirty="0"/>
              <a:t>Principal Component Analysis (PCA)</a:t>
            </a:r>
            <a:r>
              <a:rPr lang="en-US" sz="2400" dirty="0"/>
              <a:t> was tried out for dimension reduction. However it clubs up the individual features into components. This would make extraction of important features per description difficult. Refer to the slide </a:t>
            </a:r>
            <a:r>
              <a:rPr lang="en-US" sz="2400" b="1" dirty="0"/>
              <a:t>Feature Importance </a:t>
            </a:r>
            <a:r>
              <a:rPr lang="en-US" sz="2400" dirty="0"/>
              <a:t>for further details.</a:t>
            </a:r>
          </a:p>
          <a:p>
            <a:r>
              <a:rPr lang="en-US" sz="2400" dirty="0"/>
              <a:t>Hence standard deviations for each feature is calculated using the built-in function from </a:t>
            </a:r>
            <a:r>
              <a:rPr lang="en-US" sz="2400" b="1" dirty="0"/>
              <a:t>pandas</a:t>
            </a:r>
            <a:r>
              <a:rPr lang="en-US" sz="2400" dirty="0"/>
              <a:t> and features having the standard deviation &lt;= 0.03 (configurable) were dropped.</a:t>
            </a:r>
          </a:p>
          <a:p>
            <a:r>
              <a:rPr lang="en-US" sz="2400" dirty="0"/>
              <a:t>Again pair-wise collinearity was computed. One of a pair having </a:t>
            </a:r>
            <a:r>
              <a:rPr lang="en-US" sz="2400" b="1" dirty="0"/>
              <a:t>Pearson correlation coefficient</a:t>
            </a:r>
            <a:r>
              <a:rPr lang="en-US" sz="2400" dirty="0"/>
              <a:t> &gt;= 1.0 (configurable) was dropped.</a:t>
            </a:r>
          </a:p>
          <a:p>
            <a:r>
              <a:rPr lang="en-US" sz="2400" b="1" dirty="0"/>
              <a:t>The feature cleaning is a time taking step and needs to be optimized.</a:t>
            </a:r>
            <a:endParaRPr lang="en-IN" sz="2400" b="1" dirty="0"/>
          </a:p>
        </p:txBody>
      </p:sp>
    </p:spTree>
    <p:extLst>
      <p:ext uri="{BB962C8B-B14F-4D97-AF65-F5344CB8AC3E}">
        <p14:creationId xmlns:p14="http://schemas.microsoft.com/office/powerpoint/2010/main" val="189738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121285"/>
            <a:ext cx="10515599" cy="716915"/>
          </a:xfrm>
        </p:spPr>
        <p:txBody>
          <a:bodyPr/>
          <a:lstStyle/>
          <a:p>
            <a:r>
              <a:rPr lang="en-US" dirty="0"/>
              <a:t>Machine Learning : Ensemble &amp; Algorithms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5</a:t>
            </a:fld>
            <a:endParaRPr lang="en-US" sz="1200" b="0" i="0" u="none" strike="noStrike" cap="none">
              <a:solidFill>
                <a:srgbClr val="888888"/>
              </a:solidFill>
              <a:latin typeface="Calibri"/>
              <a:ea typeface="Calibri"/>
              <a:cs typeface="Calibri"/>
              <a:sym typeface="Calibri"/>
            </a:endParaRPr>
          </a:p>
        </p:txBody>
      </p:sp>
      <p:sp>
        <p:nvSpPr>
          <p:cNvPr id="8" name="Text Placeholder 2"/>
          <p:cNvSpPr>
            <a:spLocks noGrp="1"/>
          </p:cNvSpPr>
          <p:nvPr>
            <p:ph type="body" idx="1"/>
          </p:nvPr>
        </p:nvSpPr>
        <p:spPr>
          <a:xfrm>
            <a:off x="579120" y="838200"/>
            <a:ext cx="10911841" cy="7559039"/>
          </a:xfrm>
        </p:spPr>
        <p:txBody>
          <a:bodyPr/>
          <a:lstStyle/>
          <a:p>
            <a:r>
              <a:rPr lang="en-IN" sz="2400" dirty="0"/>
              <a:t>Ensemble methods use multiple learning algorithms to obtain better predictive performance than could be obtained from any of the constituent learning algorithms alone.</a:t>
            </a:r>
          </a:p>
          <a:p>
            <a:r>
              <a:rPr lang="en-IN" sz="2400" dirty="0"/>
              <a:t>Empirically, ensembles tend to yield better results when there is a significant diversity among the models. </a:t>
            </a:r>
            <a:r>
              <a:rPr lang="en-US" sz="2400" dirty="0"/>
              <a:t>The goal was thus to have large number of diverse, weak, heterogeneous learners to have a stronger ensemble. </a:t>
            </a:r>
          </a:p>
          <a:p>
            <a:r>
              <a:rPr lang="en-US" sz="2400" dirty="0"/>
              <a:t>Hence 8 diverse algorithms - </a:t>
            </a:r>
            <a:r>
              <a:rPr lang="en-US" sz="2400" b="1" dirty="0"/>
              <a:t>Support Vector Classifier, Multinomial Naïve Bayes Classifier, One Vs Rest Logistic Regression Classifier, Random Forest Classifier, Deep Neural Network Classifier, K Nearest Neighbors Classifier, Linear Discriminant Analysis Classifier &amp; Extreme Gradient Boosting Classifier</a:t>
            </a:r>
            <a:r>
              <a:rPr lang="en-US" sz="2400" dirty="0"/>
              <a:t> were selected. Minimal parameter tuning was performed for each algorithm to keep each learner weak</a:t>
            </a:r>
          </a:p>
          <a:p>
            <a:r>
              <a:rPr lang="en-IN" sz="2400" dirty="0"/>
              <a:t>Most popular ensemble combination schemes are Boosting, Bagging and Stacking</a:t>
            </a:r>
            <a:endParaRPr lang="en-US" sz="2400" dirty="0"/>
          </a:p>
          <a:p>
            <a:r>
              <a:rPr lang="en-US" sz="2400" dirty="0"/>
              <a:t>We chose Stacking over simple voting because of the additional accuracy gains by Stacking – [3]</a:t>
            </a:r>
          </a:p>
          <a:p>
            <a:endParaRPr lang="en-US" sz="2400" dirty="0"/>
          </a:p>
        </p:txBody>
      </p:sp>
    </p:spTree>
    <p:extLst>
      <p:ext uri="{BB962C8B-B14F-4D97-AF65-F5344CB8AC3E}">
        <p14:creationId xmlns:p14="http://schemas.microsoft.com/office/powerpoint/2010/main" val="180621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121285"/>
            <a:ext cx="10515599" cy="716915"/>
          </a:xfrm>
        </p:spPr>
        <p:txBody>
          <a:bodyPr/>
          <a:lstStyle/>
          <a:p>
            <a:r>
              <a:rPr lang="en-US" dirty="0"/>
              <a:t>Machine Learning : Ensemble by Stacking</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6</a:t>
            </a:fld>
            <a:endParaRPr lang="en-US" sz="1200" b="0" i="0" u="none" strike="noStrike" cap="none">
              <a:solidFill>
                <a:srgbClr val="888888"/>
              </a:solidFill>
              <a:latin typeface="Calibri"/>
              <a:ea typeface="Calibri"/>
              <a:cs typeface="Calibri"/>
              <a:sym typeface="Calibri"/>
            </a:endParaRPr>
          </a:p>
        </p:txBody>
      </p:sp>
      <p:sp>
        <p:nvSpPr>
          <p:cNvPr id="8" name="Text Placeholder 2"/>
          <p:cNvSpPr>
            <a:spLocks noGrp="1"/>
          </p:cNvSpPr>
          <p:nvPr>
            <p:ph type="body" idx="1"/>
          </p:nvPr>
        </p:nvSpPr>
        <p:spPr>
          <a:xfrm>
            <a:off x="441958" y="1016924"/>
            <a:ext cx="4595555" cy="3692235"/>
          </a:xfrm>
        </p:spPr>
        <p:txBody>
          <a:bodyPr/>
          <a:lstStyle/>
          <a:p>
            <a:pPr marL="177800" indent="0">
              <a:buNone/>
            </a:pPr>
            <a:r>
              <a:rPr lang="en-IN" sz="2400" i="1" dirty="0"/>
              <a:t>Stacked generalization is a means of </a:t>
            </a:r>
            <a:r>
              <a:rPr lang="en-IN" sz="2400" b="1" i="1" dirty="0"/>
              <a:t>non-linearly combining</a:t>
            </a:r>
            <a:r>
              <a:rPr lang="en-IN" sz="2400" i="1" dirty="0"/>
              <a:t> generalizers to make a new generalizer, to try to optimally integrate what each of the original generalizers has to say about the learning set. The more each generalizer has to say (which isn’t duplicated in what the other generalizer’s have to say), the better the resultant stacked generalization. </a:t>
            </a:r>
            <a:r>
              <a:rPr lang="en-IN" sz="2400" b="1" dirty="0" err="1"/>
              <a:t>Wolpert</a:t>
            </a:r>
            <a:r>
              <a:rPr lang="en-IN" sz="2400" b="1" dirty="0"/>
              <a:t> (1992) Stacked Generalization….[2]</a:t>
            </a:r>
          </a:p>
          <a:p>
            <a:endParaRPr lang="en-IN" sz="2400" dirty="0"/>
          </a:p>
        </p:txBody>
      </p:sp>
      <p:pic>
        <p:nvPicPr>
          <p:cNvPr id="3" name="Picture 2"/>
          <p:cNvPicPr>
            <a:picLocks noChangeAspect="1"/>
          </p:cNvPicPr>
          <p:nvPr/>
        </p:nvPicPr>
        <p:blipFill>
          <a:blip r:embed="rId3"/>
          <a:stretch>
            <a:fillRect/>
          </a:stretch>
        </p:blipFill>
        <p:spPr>
          <a:xfrm>
            <a:off x="5037514" y="747333"/>
            <a:ext cx="6590606" cy="4755689"/>
          </a:xfrm>
          <a:prstGeom prst="rect">
            <a:avLst/>
          </a:prstGeom>
        </p:spPr>
      </p:pic>
    </p:spTree>
    <p:extLst>
      <p:ext uri="{BB962C8B-B14F-4D97-AF65-F5344CB8AC3E}">
        <p14:creationId xmlns:p14="http://schemas.microsoft.com/office/powerpoint/2010/main" val="97687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19" y="121285"/>
            <a:ext cx="11889972" cy="716915"/>
          </a:xfrm>
        </p:spPr>
        <p:txBody>
          <a:bodyPr/>
          <a:lstStyle/>
          <a:p>
            <a:r>
              <a:rPr lang="en-US" dirty="0"/>
              <a:t>Machine Learning : Ensemble by Stacking (contd.)</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7</a:t>
            </a:fld>
            <a:endParaRPr lang="en-US" sz="1200" b="0" i="0" u="none" strike="noStrike" cap="none">
              <a:solidFill>
                <a:srgbClr val="888888"/>
              </a:solidFill>
              <a:latin typeface="Calibri"/>
              <a:ea typeface="Calibri"/>
              <a:cs typeface="Calibri"/>
              <a:sym typeface="Calibri"/>
            </a:endParaRPr>
          </a:p>
        </p:txBody>
      </p:sp>
      <p:sp>
        <p:nvSpPr>
          <p:cNvPr id="8" name="Text Placeholder 2"/>
          <p:cNvSpPr>
            <a:spLocks noGrp="1"/>
          </p:cNvSpPr>
          <p:nvPr>
            <p:ph type="body" idx="1"/>
          </p:nvPr>
        </p:nvSpPr>
        <p:spPr>
          <a:xfrm>
            <a:off x="579120" y="997527"/>
            <a:ext cx="10911841" cy="7399712"/>
          </a:xfrm>
        </p:spPr>
        <p:txBody>
          <a:bodyPr/>
          <a:lstStyle/>
          <a:p>
            <a:r>
              <a:rPr lang="en-IN" sz="2400" dirty="0"/>
              <a:t>Why did we use random forest for </a:t>
            </a:r>
            <a:r>
              <a:rPr lang="en-IN" sz="2400" dirty="0" err="1"/>
              <a:t>ensembling</a:t>
            </a:r>
            <a:r>
              <a:rPr lang="en-IN" sz="2400" dirty="0"/>
              <a:t>, why not just simple voting method? etc.</a:t>
            </a:r>
          </a:p>
          <a:p>
            <a:r>
              <a:rPr lang="en-US" sz="2400" dirty="0"/>
              <a:t>A total of 3 classifiers were chosen – Random Forest, One Vs Rest Logistic Regression &amp; Decision Tree for the level 2 ensemble</a:t>
            </a:r>
          </a:p>
          <a:p>
            <a:r>
              <a:rPr lang="en-US" sz="2400" dirty="0"/>
              <a:t>5-fold stratified cross validation was performed to determine the best classifier out of 3 for ensemble</a:t>
            </a:r>
          </a:p>
          <a:p>
            <a:r>
              <a:rPr lang="en-US" sz="2400" dirty="0"/>
              <a:t>Random Forest gave best performance for ensemble</a:t>
            </a:r>
          </a:p>
          <a:p>
            <a:r>
              <a:rPr lang="en-US" sz="2400" dirty="0"/>
              <a:t>Each of the 8 classifiers gave a classified charge class. The 8 classifications were given as inputs to the ensemble and voted output was predicted.</a:t>
            </a:r>
          </a:p>
          <a:p>
            <a:r>
              <a:rPr lang="en-US" sz="2400" dirty="0"/>
              <a:t>8 Correct (Binary– 0/1) columns were added that denoted whether the predicted and voted charge class were same.</a:t>
            </a:r>
          </a:p>
          <a:p>
            <a:r>
              <a:rPr lang="en-US" sz="2400" b="1" dirty="0"/>
              <a:t>Confidence Score = ∑ (Probability x Correct)/No. of classifiers</a:t>
            </a:r>
            <a:endParaRPr lang="en-IN" sz="2400" b="1" dirty="0"/>
          </a:p>
        </p:txBody>
      </p:sp>
    </p:spTree>
    <p:extLst>
      <p:ext uri="{BB962C8B-B14F-4D97-AF65-F5344CB8AC3E}">
        <p14:creationId xmlns:p14="http://schemas.microsoft.com/office/powerpoint/2010/main" val="108080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121285"/>
            <a:ext cx="10515599" cy="716915"/>
          </a:xfrm>
        </p:spPr>
        <p:txBody>
          <a:bodyPr/>
          <a:lstStyle/>
          <a:p>
            <a:r>
              <a:rPr lang="en-US" dirty="0"/>
              <a:t>Feature Importance</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8</a:t>
            </a:fld>
            <a:endParaRPr lang="en-US" sz="1200" b="0" i="0" u="none" strike="noStrike" cap="none">
              <a:solidFill>
                <a:srgbClr val="888888"/>
              </a:solidFill>
              <a:latin typeface="Calibri"/>
              <a:ea typeface="Calibri"/>
              <a:cs typeface="Calibri"/>
              <a:sym typeface="Calibri"/>
            </a:endParaRPr>
          </a:p>
        </p:txBody>
      </p:sp>
      <p:sp>
        <p:nvSpPr>
          <p:cNvPr id="8" name="Text Placeholder 2"/>
          <p:cNvSpPr>
            <a:spLocks noGrp="1"/>
          </p:cNvSpPr>
          <p:nvPr>
            <p:ph type="body" idx="1"/>
          </p:nvPr>
        </p:nvSpPr>
        <p:spPr>
          <a:xfrm>
            <a:off x="579120" y="2128058"/>
            <a:ext cx="10911841" cy="6269181"/>
          </a:xfrm>
        </p:spPr>
        <p:txBody>
          <a:bodyPr/>
          <a:lstStyle/>
          <a:p>
            <a:r>
              <a:rPr lang="en-US" sz="2400" dirty="0"/>
              <a:t>4 important features were also required per description along with the charge class and confidence score</a:t>
            </a:r>
          </a:p>
          <a:p>
            <a:r>
              <a:rPr lang="en-US" sz="2400" dirty="0"/>
              <a:t>The Bag Of Words model uses (frequency of) occurrence of words as features.</a:t>
            </a:r>
          </a:p>
          <a:p>
            <a:r>
              <a:rPr lang="en-US" sz="2400" dirty="0"/>
              <a:t>The Random Forest classifier once trained, also gives the ranked list of important features.</a:t>
            </a:r>
          </a:p>
          <a:p>
            <a:r>
              <a:rPr lang="en-US" sz="2400" dirty="0"/>
              <a:t>Every description was tokenized. Each token was matched with the list of important features. First four matches were considered and returned as the important features for that description.</a:t>
            </a:r>
          </a:p>
          <a:p>
            <a:endParaRPr lang="en-IN" sz="2400" dirty="0"/>
          </a:p>
        </p:txBody>
      </p:sp>
      <p:sp>
        <p:nvSpPr>
          <p:cNvPr id="12" name="Scroll: Vertical 11"/>
          <p:cNvSpPr/>
          <p:nvPr/>
        </p:nvSpPr>
        <p:spPr>
          <a:xfrm>
            <a:off x="579120" y="996141"/>
            <a:ext cx="3740728" cy="9739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DUAL INF PUMP-SIGNATURE GOLD</a:t>
            </a:r>
          </a:p>
        </p:txBody>
      </p:sp>
      <p:sp>
        <p:nvSpPr>
          <p:cNvPr id="13" name="Arrow: Right 12"/>
          <p:cNvSpPr/>
          <p:nvPr/>
        </p:nvSpPr>
        <p:spPr>
          <a:xfrm>
            <a:off x="4297679" y="1333499"/>
            <a:ext cx="698269" cy="299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5034758" y="1009998"/>
            <a:ext cx="1197033" cy="973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endParaRPr lang="en-IN" dirty="0"/>
          </a:p>
        </p:txBody>
      </p:sp>
      <p:sp>
        <p:nvSpPr>
          <p:cNvPr id="19" name="Oval 18"/>
          <p:cNvSpPr/>
          <p:nvPr/>
        </p:nvSpPr>
        <p:spPr>
          <a:xfrm>
            <a:off x="6806760" y="996141"/>
            <a:ext cx="1197033" cy="973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infusion</a:t>
            </a:r>
            <a:endParaRPr lang="en-IN" dirty="0"/>
          </a:p>
        </p:txBody>
      </p:sp>
      <p:sp>
        <p:nvSpPr>
          <p:cNvPr id="20" name="Oval 19"/>
          <p:cNvSpPr/>
          <p:nvPr/>
        </p:nvSpPr>
        <p:spPr>
          <a:xfrm>
            <a:off x="8527483" y="963581"/>
            <a:ext cx="1197033" cy="973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dual</a:t>
            </a:r>
            <a:endParaRPr lang="en-IN" dirty="0"/>
          </a:p>
        </p:txBody>
      </p:sp>
      <p:sp>
        <p:nvSpPr>
          <p:cNvPr id="21" name="Oval 20"/>
          <p:cNvSpPr/>
          <p:nvPr/>
        </p:nvSpPr>
        <p:spPr>
          <a:xfrm>
            <a:off x="10248206" y="982285"/>
            <a:ext cx="1399994" cy="973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signature</a:t>
            </a:r>
            <a:endParaRPr lang="en-IN" dirty="0"/>
          </a:p>
        </p:txBody>
      </p:sp>
      <p:sp>
        <p:nvSpPr>
          <p:cNvPr id="22" name="Cross 21"/>
          <p:cNvSpPr/>
          <p:nvPr/>
        </p:nvSpPr>
        <p:spPr>
          <a:xfrm>
            <a:off x="6335706" y="1319642"/>
            <a:ext cx="367139" cy="304799"/>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Cross 22"/>
          <p:cNvSpPr/>
          <p:nvPr/>
        </p:nvSpPr>
        <p:spPr>
          <a:xfrm>
            <a:off x="8071676" y="1326570"/>
            <a:ext cx="367139" cy="3131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Cross 23"/>
          <p:cNvSpPr/>
          <p:nvPr/>
        </p:nvSpPr>
        <p:spPr>
          <a:xfrm>
            <a:off x="9798629" y="1294010"/>
            <a:ext cx="367139" cy="3131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717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121285"/>
            <a:ext cx="10515599" cy="716915"/>
          </a:xfrm>
        </p:spPr>
        <p:txBody>
          <a:bodyPr/>
          <a:lstStyle/>
          <a:p>
            <a:r>
              <a:rPr lang="en-US" dirty="0"/>
              <a:t>References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9</a:t>
            </a:fld>
            <a:endParaRPr lang="en-US" sz="1200" b="0" i="0" u="none" strike="noStrike" cap="none">
              <a:solidFill>
                <a:srgbClr val="888888"/>
              </a:solidFill>
              <a:latin typeface="Calibri"/>
              <a:ea typeface="Calibri"/>
              <a:cs typeface="Calibri"/>
              <a:sym typeface="Calibri"/>
            </a:endParaRPr>
          </a:p>
        </p:txBody>
      </p:sp>
      <p:sp>
        <p:nvSpPr>
          <p:cNvPr id="8" name="Text Placeholder 2"/>
          <p:cNvSpPr>
            <a:spLocks noGrp="1"/>
          </p:cNvSpPr>
          <p:nvPr>
            <p:ph type="body" idx="1"/>
          </p:nvPr>
        </p:nvSpPr>
        <p:spPr>
          <a:xfrm>
            <a:off x="579120" y="838200"/>
            <a:ext cx="10911841" cy="7559039"/>
          </a:xfrm>
        </p:spPr>
        <p:txBody>
          <a:bodyPr/>
          <a:lstStyle/>
          <a:p>
            <a:pPr marL="635000" indent="-457200">
              <a:buFont typeface="+mj-lt"/>
              <a:buAutoNum type="arabicPeriod"/>
            </a:pPr>
            <a:r>
              <a:rPr lang="en-US" sz="2400" dirty="0"/>
              <a:t>Medical Concepts (attached)</a:t>
            </a:r>
            <a:endParaRPr lang="en-IN" sz="2400" dirty="0"/>
          </a:p>
          <a:p>
            <a:pPr marL="635000" indent="-457200">
              <a:buFont typeface="+mj-lt"/>
              <a:buAutoNum type="arabicPeriod"/>
            </a:pPr>
            <a:r>
              <a:rPr lang="en-IN" sz="2400" dirty="0" err="1"/>
              <a:t>Wolpert</a:t>
            </a:r>
            <a:r>
              <a:rPr lang="en-IN" sz="2400" dirty="0"/>
              <a:t>, D.H.: Stacked generalization. Neural Networks 5(2) (1992) 241–260</a:t>
            </a:r>
          </a:p>
          <a:p>
            <a:pPr marL="635000" indent="-457200">
              <a:buFont typeface="+mj-lt"/>
              <a:buAutoNum type="arabicPeriod"/>
            </a:pPr>
            <a:r>
              <a:rPr lang="en-IN" sz="2400" dirty="0"/>
              <a:t>Sill, Joseph; </a:t>
            </a:r>
            <a:r>
              <a:rPr lang="en-IN" sz="2400" dirty="0" err="1"/>
              <a:t>Takacs</a:t>
            </a:r>
            <a:r>
              <a:rPr lang="en-IN" sz="2400" dirty="0"/>
              <a:t>, Gabor; Mackey, Lester; Lin, David: Feature-Weighted Linear Stacking</a:t>
            </a:r>
          </a:p>
        </p:txBody>
      </p:sp>
    </p:spTree>
    <p:extLst>
      <p:ext uri="{BB962C8B-B14F-4D97-AF65-F5344CB8AC3E}">
        <p14:creationId xmlns:p14="http://schemas.microsoft.com/office/powerpoint/2010/main" val="297775999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2417</TotalTime>
  <Words>959</Words>
  <Application>Microsoft Office PowerPoint</Application>
  <PresentationFormat>Widescreen</PresentationFormat>
  <Paragraphs>77</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CCA – Machine Learning c 17th Oct 2016</vt:lpstr>
      <vt:lpstr>PowerPoint Presentation</vt:lpstr>
      <vt:lpstr>Feature Extraction</vt:lpstr>
      <vt:lpstr>Feature Cleaning</vt:lpstr>
      <vt:lpstr>Machine Learning : Ensemble &amp; Algorithms</vt:lpstr>
      <vt:lpstr>Machine Learning : Ensemble by Stacking</vt:lpstr>
      <vt:lpstr>Machine Learning : Ensemble by Stacking (contd.)</vt:lpstr>
      <vt:lpstr>Feature Importance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XPresso Review c 14th Sep 2016</dc:title>
  <dc:creator>Aditya Agarwal</dc:creator>
  <cp:lastModifiedBy>Bolaka Mukherjee</cp:lastModifiedBy>
  <cp:revision>239</cp:revision>
  <dcterms:modified xsi:type="dcterms:W3CDTF">2016-10-17T13:05:33Z</dcterms:modified>
</cp:coreProperties>
</file>