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7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itya Agarwal" initials="" lastIdx="2" clrIdx="0"/>
  <p:cmAuthor id="1" name="SurendranathReddy Jillella" initials="" lastIdx="4" clrIdx="1"/>
  <p:cmAuthor id="2" name="Koustuv Saha" initials="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E6736-0C85-4713-AD24-94A15BDB27E8}">
  <a:tblStyle styleId="{3AEE6736-0C85-4713-AD24-94A15BDB27E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63" d="100"/>
          <a:sy n="63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459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09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84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75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72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95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91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4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Introductory 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28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Middle Slide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599640" y="2634018"/>
            <a:ext cx="5444319" cy="9007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790" dirty="0">
                <a:solidFill>
                  <a:schemeClr val="lt1"/>
                </a:solidFill>
              </a:rPr>
              <a:t>CCA – PCA &amp; Confidence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3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20" dirty="0"/>
              <a:t>03</a:t>
            </a:r>
            <a:r>
              <a:rPr lang="en-US" sz="1620" baseline="30000" dirty="0"/>
              <a:t>rd</a:t>
            </a:r>
            <a:r>
              <a:rPr lang="en-US" sz="1620" dirty="0"/>
              <a:t> Nov</a:t>
            </a:r>
            <a:r>
              <a:rPr lang="en-US" sz="16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599" cy="859790"/>
          </a:xfrm>
        </p:spPr>
        <p:txBody>
          <a:bodyPr/>
          <a:lstStyle/>
          <a:p>
            <a:r>
              <a:rPr lang="en-US" dirty="0"/>
              <a:t>Current Stats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08694"/>
              </p:ext>
            </p:extLst>
          </p:nvPr>
        </p:nvGraphicFramePr>
        <p:xfrm>
          <a:off x="198120" y="981075"/>
          <a:ext cx="11551921" cy="1257300"/>
        </p:xfrm>
        <a:graphic>
          <a:graphicData uri="http://schemas.openxmlformats.org/drawingml/2006/table">
            <a:tbl>
              <a:tblPr/>
              <a:tblGrid>
                <a:gridCol w="2880360">
                  <a:extLst>
                    <a:ext uri="{9D8B030D-6E8A-4147-A177-3AD203B41FA5}">
                      <a16:colId xmlns:a16="http://schemas.microsoft.com/office/drawing/2014/main" val="543626639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45837811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039996092"/>
                    </a:ext>
                  </a:extLst>
                </a:gridCol>
                <a:gridCol w="2423161">
                  <a:extLst>
                    <a:ext uri="{9D8B030D-6E8A-4147-A177-3AD203B41FA5}">
                      <a16:colId xmlns:a16="http://schemas.microsoft.com/office/drawing/2014/main" val="3252644324"/>
                    </a:ext>
                  </a:extLst>
                </a:gridCol>
              </a:tblGrid>
              <a:tr h="27999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training descriptions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features from BOW+W2V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Features after cleaning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Taken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060524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15 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95909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40 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185284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3926 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37638"/>
                  </a:ext>
                </a:extLst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199" y="2444751"/>
            <a:ext cx="10911841" cy="3002281"/>
          </a:xfrm>
        </p:spPr>
        <p:txBody>
          <a:bodyPr/>
          <a:lstStyle/>
          <a:p>
            <a:r>
              <a:rPr lang="en-US" sz="2400" dirty="0"/>
              <a:t>Currently features are extracted from Bag Of Words (BOW) and Word2Vec (W2V)</a:t>
            </a:r>
          </a:p>
          <a:p>
            <a:r>
              <a:rPr lang="en-US" sz="2400" dirty="0"/>
              <a:t>Number of BOW features ∝ Number of training descriptions</a:t>
            </a:r>
          </a:p>
          <a:p>
            <a:r>
              <a:rPr lang="en-US" sz="2400" dirty="0"/>
              <a:t>Number of W2V (generic) features = 149 (fixed)</a:t>
            </a:r>
          </a:p>
          <a:p>
            <a:r>
              <a:rPr lang="en-US" sz="2400" dirty="0"/>
              <a:t>Currently Feature cleaning involves:</a:t>
            </a:r>
          </a:p>
          <a:p>
            <a:pPr lvl="1"/>
            <a:r>
              <a:rPr lang="en-US" sz="2000" dirty="0"/>
              <a:t>Removing Zero Variance features (Configurable cut-off of 0.03)</a:t>
            </a:r>
          </a:p>
          <a:p>
            <a:pPr lvl="1"/>
            <a:r>
              <a:rPr lang="en-US" sz="2000" dirty="0"/>
              <a:t>Removing Pair-wise correlated features (Configurable cut-off of 1)</a:t>
            </a:r>
          </a:p>
          <a:p>
            <a:r>
              <a:rPr lang="en-US" sz="2400" dirty="0"/>
              <a:t>With growing number of training descriptions, feature cleaning is taking very long</a:t>
            </a:r>
          </a:p>
          <a:p>
            <a:pPr marL="177800" indent="0">
              <a:buNone/>
            </a:pPr>
            <a:r>
              <a:rPr lang="en-US" sz="2400" b="1" dirty="0"/>
              <a:t>The scope of this document is to explore options for dimensionality reduction on large datasets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2400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Dimensionality reduction techniques: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838200"/>
            <a:ext cx="10911841" cy="7559039"/>
          </a:xfrm>
        </p:spPr>
        <p:txBody>
          <a:bodyPr/>
          <a:lstStyle/>
          <a:p>
            <a:pPr marL="177800" indent="0">
              <a:buNone/>
            </a:pPr>
            <a:r>
              <a:rPr lang="en-US" sz="2400" b="1" dirty="0"/>
              <a:t>Principal Component Analysis (PCA):</a:t>
            </a:r>
          </a:p>
          <a:p>
            <a:pPr marL="152400" indent="0">
              <a:buNone/>
            </a:pPr>
            <a:r>
              <a:rPr lang="en-IN" sz="2400" b="1" dirty="0" err="1"/>
              <a:t>sklearn.decomposition.PCA</a:t>
            </a:r>
            <a:r>
              <a:rPr lang="en-IN" sz="2400" dirty="0"/>
              <a:t> looks for a combination of features that capture well the variance of the original features. Linear dimensionality reduction using Singular Value Decomposition of the data to project it to a lower dimensional space.</a:t>
            </a:r>
          </a:p>
          <a:p>
            <a:pPr marL="152400" indent="0">
              <a:buNone/>
            </a:pPr>
            <a:r>
              <a:rPr lang="en-US" sz="2400" dirty="0"/>
              <a:t>The issue with PCA however is that we will loose out on the Feature Importance per charge class description. </a:t>
            </a:r>
            <a:endParaRPr lang="en-IN" sz="2400" dirty="0"/>
          </a:p>
          <a:p>
            <a:pPr lvl="1"/>
            <a:endParaRPr lang="en-IN" sz="2000" dirty="0"/>
          </a:p>
          <a:p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06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Comparison of techniques: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1143001"/>
            <a:ext cx="10911841" cy="490728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77800" indent="0">
              <a:buNone/>
            </a:pPr>
            <a:endParaRPr lang="en-IN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5387"/>
              </p:ext>
            </p:extLst>
          </p:nvPr>
        </p:nvGraphicFramePr>
        <p:xfrm>
          <a:off x="579120" y="1143001"/>
          <a:ext cx="10698485" cy="2514600"/>
        </p:xfrm>
        <a:graphic>
          <a:graphicData uri="http://schemas.openxmlformats.org/drawingml/2006/table">
            <a:tbl>
              <a:tblPr/>
              <a:tblGrid>
                <a:gridCol w="3852334">
                  <a:extLst>
                    <a:ext uri="{9D8B030D-6E8A-4147-A177-3AD203B41FA5}">
                      <a16:colId xmlns:a16="http://schemas.microsoft.com/office/drawing/2014/main" val="3178781153"/>
                    </a:ext>
                  </a:extLst>
                </a:gridCol>
                <a:gridCol w="1893148">
                  <a:extLst>
                    <a:ext uri="{9D8B030D-6E8A-4147-A177-3AD203B41FA5}">
                      <a16:colId xmlns:a16="http://schemas.microsoft.com/office/drawing/2014/main" val="2825572242"/>
                    </a:ext>
                  </a:extLst>
                </a:gridCol>
                <a:gridCol w="1783081">
                  <a:extLst>
                    <a:ext uri="{9D8B030D-6E8A-4147-A177-3AD203B41FA5}">
                      <a16:colId xmlns:a16="http://schemas.microsoft.com/office/drawing/2014/main" val="3787361127"/>
                    </a:ext>
                  </a:extLst>
                </a:gridCol>
                <a:gridCol w="1783081">
                  <a:extLst>
                    <a:ext uri="{9D8B030D-6E8A-4147-A177-3AD203B41FA5}">
                      <a16:colId xmlns:a16="http://schemas.microsoft.com/office/drawing/2014/main" val="1587597419"/>
                    </a:ext>
                  </a:extLst>
                </a:gridCol>
                <a:gridCol w="1386841">
                  <a:extLst>
                    <a:ext uri="{9D8B030D-6E8A-4147-A177-3AD203B41FA5}">
                      <a16:colId xmlns:a16="http://schemas.microsoft.com/office/drawing/2014/main" val="298575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Current (PWC)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PCA_90_Run1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PCA_90_Run2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PCA_99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67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features selected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99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for cleaning by PWC/PCA (sec)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159.9299941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58.97085595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54.66009808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59.25737906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2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for training classifiers (sec)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647.202193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498.7321892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572.717412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1543.589445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40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 for learning (sec)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898.1960709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654.396553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723.7728341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1768.15386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277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919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83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25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7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Confidence Calculation: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1143001"/>
            <a:ext cx="10911841" cy="490728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77800" indent="0">
              <a:buNone/>
            </a:pPr>
            <a:endParaRPr lang="en-IN" sz="24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79118" y="836932"/>
            <a:ext cx="10911841" cy="4679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/>
              <a:t>We are getting 9 classifications (including </a:t>
            </a:r>
            <a:r>
              <a:rPr lang="en-US" sz="2400" dirty="0" err="1"/>
              <a:t>Jaro</a:t>
            </a:r>
            <a:r>
              <a:rPr lang="en-US" sz="2400" dirty="0"/>
              <a:t>) along with respective 9 probabilities. </a:t>
            </a:r>
          </a:p>
          <a:p>
            <a:r>
              <a:rPr lang="en-US" sz="2400" dirty="0"/>
              <a:t>We are doing simple voting on the nine classifications to get voted output. Wherever a tie is encountered, the average probability decides the voted output.</a:t>
            </a:r>
          </a:p>
          <a:p>
            <a:r>
              <a:rPr lang="en-US" sz="2400" dirty="0"/>
              <a:t>To compute the overall confidence, we are calculating binary columns for each classifier. If the classified charge class matches with voted </a:t>
            </a:r>
            <a:r>
              <a:rPr lang="en-US" sz="2400" dirty="0"/>
              <a:t>charge class then its 1 otherwise 0.</a:t>
            </a:r>
          </a:p>
          <a:p>
            <a:r>
              <a:rPr lang="en-US" sz="2400" b="1" dirty="0"/>
              <a:t>Confidence Score = ∑ (Probability x Binary)/No. of classifiers</a:t>
            </a:r>
            <a:endParaRPr lang="en-US" sz="2400" dirty="0"/>
          </a:p>
          <a:p>
            <a:pPr marL="177800" indent="0">
              <a:buFont typeface="Arial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614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Confidence Calculation Example 1: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1143001"/>
            <a:ext cx="10911841" cy="490728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77800" indent="0">
              <a:buNone/>
            </a:pPr>
            <a:endParaRPr lang="en-IN" sz="24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26720" y="836933"/>
            <a:ext cx="10667999" cy="11747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buNone/>
            </a:pPr>
            <a:r>
              <a:rPr lang="de-DE" sz="2400" b="1" dirty="0"/>
              <a:t>03600007 - RB 4 WEST ICU SURG</a:t>
            </a:r>
            <a:endParaRPr lang="en-US" sz="2400" b="1" dirty="0"/>
          </a:p>
          <a:p>
            <a:pPr marL="177800" indent="0">
              <a:buFont typeface="Arial"/>
              <a:buNone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0" y="1366790"/>
            <a:ext cx="8016250" cy="48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Confidence Calculation Example 2: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1143001"/>
            <a:ext cx="10911841" cy="490728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77800" indent="0">
              <a:buNone/>
            </a:pPr>
            <a:endParaRPr lang="en-IN" sz="24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41958" y="836932"/>
            <a:ext cx="10911841" cy="4737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buNone/>
            </a:pPr>
            <a:r>
              <a:rPr lang="en-IN" sz="2400" b="1" dirty="0"/>
              <a:t>D5W 1/2NS 1000ML/20MEQ KCL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06704"/>
            <a:ext cx="8382000" cy="454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2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847" y="2514601"/>
            <a:ext cx="7886700" cy="685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77A0-5784-497B-855F-2E828AF599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5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385</Words>
  <Application>Microsoft Office PowerPoint</Application>
  <PresentationFormat>Widescreen</PresentationFormat>
  <Paragraphs>104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CCA – PCA &amp; Confidence c 03rd Nov 2016</vt:lpstr>
      <vt:lpstr>Current Stats</vt:lpstr>
      <vt:lpstr>Dimensionality reduction techniques:</vt:lpstr>
      <vt:lpstr>Comparison of techniques:</vt:lpstr>
      <vt:lpstr>Confidence Calculation:</vt:lpstr>
      <vt:lpstr>Confidence Calculation Example 1:</vt:lpstr>
      <vt:lpstr>Confidence Calculation Example 2: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XPresso Review c 14th Sep 2016</dc:title>
  <dc:creator>Aditya Agarwal</dc:creator>
  <cp:lastModifiedBy>Bolaka Mukherjee</cp:lastModifiedBy>
  <cp:revision>168</cp:revision>
  <dcterms:modified xsi:type="dcterms:W3CDTF">2016-11-03T11:48:02Z</dcterms:modified>
</cp:coreProperties>
</file>