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98" r:id="rId3"/>
    <p:sldId id="308" r:id="rId4"/>
    <p:sldId id="309" r:id="rId5"/>
    <p:sldId id="302" r:id="rId6"/>
    <p:sldId id="306" r:id="rId7"/>
    <p:sldId id="303" r:id="rId8"/>
    <p:sldId id="30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itya Agarwal" initials="" lastIdx="2" clrIdx="0"/>
  <p:cmAuthor id="1" name="SurendranathReddy Jillella" initials="" lastIdx="4" clrIdx="1"/>
  <p:cmAuthor id="2" name="Koustuv Saha" initials="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E6736-0C85-4713-AD24-94A15BDB27E8}">
  <a:tblStyle styleId="{3AEE6736-0C85-4713-AD24-94A15BDB27E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7" autoAdjust="0"/>
    <p:restoredTop sz="94434" autoAdjust="0"/>
  </p:normalViewPr>
  <p:slideViewPr>
    <p:cSldViewPr snapToGrid="0">
      <p:cViewPr varScale="1">
        <p:scale>
          <a:sx n="58" d="100"/>
          <a:sy n="58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459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09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 Introductory 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28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Middle Slide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599640" y="2634018"/>
            <a:ext cx="5444319" cy="9007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790" dirty="0">
                <a:solidFill>
                  <a:schemeClr val="lt1"/>
                </a:solidFill>
              </a:rPr>
              <a:t>Charge Class Classification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20" dirty="0"/>
              <a:t>14</a:t>
            </a:r>
            <a:r>
              <a:rPr lang="en-US" sz="1620" baseline="30000" dirty="0"/>
              <a:t>th</a:t>
            </a:r>
            <a:r>
              <a:rPr lang="en-US" sz="1620" dirty="0"/>
              <a:t> Nov</a:t>
            </a:r>
            <a:r>
              <a:rPr lang="en-US" sz="16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886"/>
            <a:ext cx="10515599" cy="494684"/>
          </a:xfrm>
        </p:spPr>
        <p:txBody>
          <a:bodyPr/>
          <a:lstStyle/>
          <a:p>
            <a:r>
              <a:rPr lang="en-US" sz="2800" dirty="0"/>
              <a:t>Solution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062" y="952169"/>
            <a:ext cx="10515599" cy="5271210"/>
          </a:xfrm>
        </p:spPr>
        <p:txBody>
          <a:bodyPr/>
          <a:lstStyle/>
          <a:p>
            <a:pPr marL="692150" indent="-514350">
              <a:buAutoNum type="arabicPeriod"/>
            </a:pPr>
            <a:r>
              <a:rPr lang="en-US" sz="2000" b="1" dirty="0"/>
              <a:t>Tighten Algorithm [11/23]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/>
              <a:t>Syntactic * – </a:t>
            </a:r>
            <a:r>
              <a:rPr lang="en-US" sz="1800" dirty="0" err="1"/>
              <a:t>Jaro</a:t>
            </a:r>
            <a:r>
              <a:rPr lang="en-US" sz="1800" dirty="0"/>
              <a:t> and </a:t>
            </a:r>
            <a:r>
              <a:rPr lang="en-US" sz="1800" dirty="0" err="1"/>
              <a:t>Levenshtein</a:t>
            </a:r>
            <a:r>
              <a:rPr lang="en-US" sz="1800" dirty="0"/>
              <a:t> distance/ </a:t>
            </a:r>
            <a:r>
              <a:rPr lang="en-US" sz="1800" dirty="0" err="1"/>
              <a:t>Damerau</a:t>
            </a:r>
            <a:r>
              <a:rPr lang="en-US" sz="1800" dirty="0"/>
              <a:t>–</a:t>
            </a:r>
            <a:r>
              <a:rPr lang="en-US" sz="1800" dirty="0" err="1"/>
              <a:t>Levenshtein</a:t>
            </a:r>
            <a:r>
              <a:rPr lang="en-US" sz="1800" dirty="0"/>
              <a:t> distance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/>
              <a:t>Semantic – Logistic and Deep Neural Network (boost confidence here)</a:t>
            </a:r>
          </a:p>
          <a:p>
            <a:pPr marL="177800" indent="0">
              <a:buNone/>
            </a:pPr>
            <a:r>
              <a:rPr lang="en-US" sz="1600" i="1" dirty="0"/>
              <a:t>*Note: This website provides comparison of syntactic algorithm (</a:t>
            </a:r>
            <a:r>
              <a:rPr lang="en-US" sz="1600" i="1" u="sng" dirty="0"/>
              <a:t>https://asecuritysite.com/forensics/simstring</a:t>
            </a:r>
            <a:r>
              <a:rPr lang="en-US" sz="1600" i="1" dirty="0"/>
              <a:t>)</a:t>
            </a:r>
            <a:endParaRPr lang="en-US" sz="2000" dirty="0"/>
          </a:p>
          <a:p>
            <a:pPr marL="177800" indent="0">
              <a:buNone/>
            </a:pPr>
            <a:endParaRPr lang="en-US" sz="800" dirty="0"/>
          </a:p>
          <a:p>
            <a:pPr marL="177800" indent="0">
              <a:buNone/>
            </a:pPr>
            <a:r>
              <a:rPr lang="en-US" sz="2000" b="1" dirty="0"/>
              <a:t>2.</a:t>
            </a:r>
            <a:r>
              <a:rPr lang="en-US" sz="2000" dirty="0"/>
              <a:t>     </a:t>
            </a:r>
            <a:r>
              <a:rPr lang="en-US" sz="2000" b="1" dirty="0"/>
              <a:t>Batch Processing (bypass UI) [11/15]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/>
              <a:t>Manipulating tables – Manually rectify the data and push it to relevant tables in bulk for learning to happen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/>
              <a:t>Classification (by Claim ID) – club similar descriptions with minor difference under same claim id and pass it through application. Made the correction wherever applicable.</a:t>
            </a:r>
          </a:p>
          <a:p>
            <a:pPr marL="177800" indent="0">
              <a:buNone/>
            </a:pPr>
            <a:endParaRPr lang="en-US" sz="900" b="1" dirty="0"/>
          </a:p>
          <a:p>
            <a:pPr marL="177800" indent="0">
              <a:buNone/>
            </a:pPr>
            <a:r>
              <a:rPr lang="en-US" sz="2000" b="1" dirty="0"/>
              <a:t>3.</a:t>
            </a:r>
            <a:r>
              <a:rPr lang="en-US" sz="2000" dirty="0"/>
              <a:t>     </a:t>
            </a:r>
            <a:r>
              <a:rPr lang="en-US" sz="2000" b="1" dirty="0"/>
              <a:t>Performance improvements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>
                <a:solidFill>
                  <a:schemeClr val="tx1"/>
                </a:solidFill>
              </a:rPr>
              <a:t>Capture intermediate files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>
                <a:solidFill>
                  <a:schemeClr val="tx1"/>
                </a:solidFill>
              </a:rPr>
              <a:t>Indexing tables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>
                <a:solidFill>
                  <a:schemeClr val="tx1"/>
                </a:solidFill>
              </a:rPr>
              <a:t>Log performance metric</a:t>
            </a:r>
          </a:p>
          <a:p>
            <a:pPr marL="1149350" lvl="1" indent="-514350">
              <a:buFont typeface="+mj-lt"/>
              <a:buAutoNum type="alphaLcParenR"/>
            </a:pPr>
            <a:r>
              <a:rPr lang="en-US" sz="1800" dirty="0">
                <a:solidFill>
                  <a:schemeClr val="tx1"/>
                </a:solidFill>
              </a:rPr>
              <a:t>Reduce learning time – remove cross-correlation, window the system / incremental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16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080" y="1039640"/>
            <a:ext cx="2271718" cy="15610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11" y="3066696"/>
            <a:ext cx="5063776" cy="1535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41" y="4718219"/>
            <a:ext cx="8528460" cy="1573704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9546466" y="415636"/>
            <a:ext cx="2373985" cy="18519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NORMALIZATION PROCESS</a:t>
            </a:r>
          </a:p>
          <a:p>
            <a:pPr algn="ctr"/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small" dirty="0"/>
              <a:t>Abbreviation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small" dirty="0"/>
              <a:t>Spelling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small" dirty="0"/>
              <a:t>Spelling Suggestions</a:t>
            </a:r>
            <a:endParaRPr lang="en-IN" cap="small" dirty="0"/>
          </a:p>
        </p:txBody>
      </p:sp>
      <p:sp>
        <p:nvSpPr>
          <p:cNvPr id="24" name="Flowchart: Process 23"/>
          <p:cNvSpPr/>
          <p:nvPr/>
        </p:nvSpPr>
        <p:spPr>
          <a:xfrm>
            <a:off x="3639761" y="2817467"/>
            <a:ext cx="1989221" cy="17848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CLASSIFICATION ENGINE</a:t>
            </a:r>
          </a:p>
          <a:p>
            <a:pPr algn="ctr"/>
            <a:r>
              <a:rPr lang="en-US" cap="small" dirty="0"/>
              <a:t>Classify Descriptions using semantic &amp; syntactic algorithms</a:t>
            </a:r>
            <a:endParaRPr lang="en-IN" cap="small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296886"/>
            <a:ext cx="10515599" cy="494684"/>
          </a:xfrm>
        </p:spPr>
        <p:txBody>
          <a:bodyPr/>
          <a:lstStyle/>
          <a:p>
            <a:r>
              <a:rPr lang="en-US" sz="2800" dirty="0"/>
              <a:t>High Level Flow Diagram of Classification process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71" y="884201"/>
            <a:ext cx="2190360" cy="2238766"/>
          </a:xfrm>
          <a:prstGeom prst="rect">
            <a:avLst/>
          </a:prstGeom>
        </p:spPr>
      </p:pic>
      <p:sp>
        <p:nvSpPr>
          <p:cNvPr id="28" name="Flowchart: Process 27"/>
          <p:cNvSpPr/>
          <p:nvPr/>
        </p:nvSpPr>
        <p:spPr>
          <a:xfrm>
            <a:off x="3631777" y="791570"/>
            <a:ext cx="1989221" cy="1910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cap="small" dirty="0"/>
              <a:t>SYNTACTIC MATCH</a:t>
            </a:r>
            <a:endParaRPr lang="en-US" u="sng" cap="small" dirty="0"/>
          </a:p>
          <a:p>
            <a:pPr algn="ctr"/>
            <a:r>
              <a:rPr lang="en-US" cap="small" dirty="0"/>
              <a:t>Original Descriptions are filtered using syntactic match greater than 0.85</a:t>
            </a:r>
            <a:endParaRPr lang="en-IN" cap="small" dirty="0"/>
          </a:p>
        </p:txBody>
      </p:sp>
      <p:sp>
        <p:nvSpPr>
          <p:cNvPr id="33" name="Arrow: Right 32"/>
          <p:cNvSpPr/>
          <p:nvPr/>
        </p:nvSpPr>
        <p:spPr>
          <a:xfrm>
            <a:off x="5727260" y="1703148"/>
            <a:ext cx="593558" cy="30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/>
          <p:cNvSpPr/>
          <p:nvPr/>
        </p:nvSpPr>
        <p:spPr>
          <a:xfrm>
            <a:off x="8781226" y="1704524"/>
            <a:ext cx="593558" cy="30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Down 34"/>
          <p:cNvSpPr/>
          <p:nvPr/>
        </p:nvSpPr>
        <p:spPr>
          <a:xfrm>
            <a:off x="10574788" y="2402286"/>
            <a:ext cx="317340" cy="548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Left 35"/>
          <p:cNvSpPr/>
          <p:nvPr/>
        </p:nvSpPr>
        <p:spPr>
          <a:xfrm>
            <a:off x="5695176" y="3598836"/>
            <a:ext cx="699820" cy="3796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Left-Up 37"/>
          <p:cNvSpPr/>
          <p:nvPr/>
        </p:nvSpPr>
        <p:spPr>
          <a:xfrm>
            <a:off x="2865881" y="3754919"/>
            <a:ext cx="659633" cy="603869"/>
          </a:xfrm>
          <a:prstGeom prst="leftUpArrow">
            <a:avLst/>
          </a:prstGeom>
          <a:scene3d>
            <a:camera prst="orthographicFront">
              <a:rot lat="1080000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/>
          <p:cNvSpPr/>
          <p:nvPr/>
        </p:nvSpPr>
        <p:spPr>
          <a:xfrm>
            <a:off x="2866537" y="1669929"/>
            <a:ext cx="593558" cy="30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Right 39"/>
          <p:cNvSpPr/>
          <p:nvPr/>
        </p:nvSpPr>
        <p:spPr>
          <a:xfrm>
            <a:off x="9003799" y="5354853"/>
            <a:ext cx="593558" cy="30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/>
          <p:cNvSpPr/>
          <p:nvPr/>
        </p:nvSpPr>
        <p:spPr>
          <a:xfrm>
            <a:off x="9750101" y="5225931"/>
            <a:ext cx="1142027" cy="5561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/>
              <a:t>Contd.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10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6" y="527829"/>
            <a:ext cx="7575637" cy="13978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8" y="5058050"/>
            <a:ext cx="1996271" cy="13237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193" y="5059372"/>
            <a:ext cx="2433952" cy="131305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55572" y="82121"/>
            <a:ext cx="10515599" cy="494684"/>
          </a:xfrm>
        </p:spPr>
        <p:txBody>
          <a:bodyPr/>
          <a:lstStyle/>
          <a:p>
            <a:r>
              <a:rPr lang="en-US" sz="2800" dirty="0"/>
              <a:t>High Level Flow Diagram of Manual Review and Learning process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8226568" y="1019577"/>
            <a:ext cx="593558" cy="30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/>
          <p:cNvSpPr/>
          <p:nvPr/>
        </p:nvSpPr>
        <p:spPr>
          <a:xfrm>
            <a:off x="10265830" y="1621013"/>
            <a:ext cx="256831" cy="410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370" y="3882397"/>
            <a:ext cx="7196910" cy="1292028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2116087" y="2767352"/>
            <a:ext cx="348782" cy="4157148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-Up 27"/>
          <p:cNvSpPr/>
          <p:nvPr/>
        </p:nvSpPr>
        <p:spPr>
          <a:xfrm>
            <a:off x="2488298" y="2233931"/>
            <a:ext cx="659633" cy="603869"/>
          </a:xfrm>
          <a:prstGeom prst="leftUpArrow">
            <a:avLst/>
          </a:prstGeom>
          <a:scene3d>
            <a:camera prst="orthographicFront">
              <a:rot lat="1080000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/>
          <p:cNvSpPr/>
          <p:nvPr/>
        </p:nvSpPr>
        <p:spPr>
          <a:xfrm>
            <a:off x="179582" y="2943058"/>
            <a:ext cx="2880915" cy="14727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LEARNING PIPELINE</a:t>
            </a:r>
          </a:p>
          <a:p>
            <a:pPr algn="ctr"/>
            <a:r>
              <a:rPr lang="en-US" cap="small" dirty="0"/>
              <a:t>Add Original, Normalized description &amp; Charge Class having confidence &lt; 1 to Training Data, Update Abbreviation &amp; Spelling Corpora</a:t>
            </a:r>
            <a:endParaRPr lang="en-IN" dirty="0"/>
          </a:p>
        </p:txBody>
      </p:sp>
      <p:sp>
        <p:nvSpPr>
          <p:cNvPr id="30" name="Flowchart: Process 29"/>
          <p:cNvSpPr/>
          <p:nvPr/>
        </p:nvSpPr>
        <p:spPr>
          <a:xfrm>
            <a:off x="9034296" y="494499"/>
            <a:ext cx="2719900" cy="10690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USER INTERFACE</a:t>
            </a:r>
          </a:p>
          <a:p>
            <a:pPr algn="ctr"/>
            <a:r>
              <a:rPr lang="en-US" cap="small" dirty="0"/>
              <a:t>Review Normalized Descriptions &amp; Charge Class</a:t>
            </a:r>
            <a:endParaRPr lang="en-IN" cap="smal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860" y="2077636"/>
            <a:ext cx="8764420" cy="1476746"/>
          </a:xfrm>
          <a:prstGeom prst="rect">
            <a:avLst/>
          </a:prstGeom>
        </p:spPr>
      </p:pic>
      <p:sp>
        <p:nvSpPr>
          <p:cNvPr id="31" name="Arrow: Down 30"/>
          <p:cNvSpPr/>
          <p:nvPr/>
        </p:nvSpPr>
        <p:spPr>
          <a:xfrm>
            <a:off x="1491624" y="4481493"/>
            <a:ext cx="254050" cy="290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/>
          <p:cNvSpPr/>
          <p:nvPr/>
        </p:nvSpPr>
        <p:spPr>
          <a:xfrm>
            <a:off x="3373118" y="4076188"/>
            <a:ext cx="1086235" cy="243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/>
          <p:cNvSpPr/>
          <p:nvPr/>
        </p:nvSpPr>
        <p:spPr>
          <a:xfrm>
            <a:off x="5420388" y="5715899"/>
            <a:ext cx="1446415" cy="6317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/>
              <a:t>Central DB</a:t>
            </a:r>
            <a:endParaRPr lang="en-IN" dirty="0"/>
          </a:p>
        </p:txBody>
      </p:sp>
      <p:sp>
        <p:nvSpPr>
          <p:cNvPr id="33" name="Arrow: Right 32"/>
          <p:cNvSpPr/>
          <p:nvPr/>
        </p:nvSpPr>
        <p:spPr>
          <a:xfrm>
            <a:off x="4615495" y="5881564"/>
            <a:ext cx="593558" cy="30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Down 33"/>
          <p:cNvSpPr/>
          <p:nvPr/>
        </p:nvSpPr>
        <p:spPr>
          <a:xfrm>
            <a:off x="6015179" y="5240037"/>
            <a:ext cx="256831" cy="410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237860" y="3839509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/>
              <a:t>Training Data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721809" y="4469522"/>
            <a:ext cx="302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/>
              <a:t>Abbreviation &amp; Spelling Corpora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06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886"/>
            <a:ext cx="10515599" cy="494684"/>
          </a:xfrm>
        </p:spPr>
        <p:txBody>
          <a:bodyPr/>
          <a:lstStyle/>
          <a:p>
            <a:r>
              <a:rPr lang="en-US" sz="2800" dirty="0"/>
              <a:t>Batch Processing (bypass UI)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062" y="952169"/>
            <a:ext cx="10515599" cy="5077156"/>
          </a:xfrm>
        </p:spPr>
        <p:txBody>
          <a:bodyPr/>
          <a:lstStyle/>
          <a:p>
            <a:pPr marL="177800" indent="0">
              <a:buNone/>
            </a:pPr>
            <a:r>
              <a:rPr lang="en-US" sz="2000" b="1" dirty="0"/>
              <a:t>Tables to be updated in order to reflect learning</a:t>
            </a:r>
          </a:p>
          <a:p>
            <a:pPr marL="1092200" lvl="1" indent="-457200">
              <a:buAutoNum type="alphaLcParenR"/>
            </a:pPr>
            <a:r>
              <a:rPr lang="en-US" sz="1600" dirty="0"/>
              <a:t>ABBR_CORPUS</a:t>
            </a:r>
          </a:p>
          <a:p>
            <a:pPr marL="1092200" lvl="1" indent="-457200">
              <a:buAutoNum type="alphaLcParenR"/>
            </a:pPr>
            <a:r>
              <a:rPr lang="en-US" sz="1600" dirty="0"/>
              <a:t>SPELL_CORR_CORPUS</a:t>
            </a:r>
          </a:p>
          <a:p>
            <a:pPr marL="1092200" lvl="1" indent="-457200">
              <a:buAutoNum type="alphaLcParenR"/>
            </a:pPr>
            <a:r>
              <a:rPr lang="en-US" sz="1600" dirty="0"/>
              <a:t>TRNG_TABLE</a:t>
            </a:r>
          </a:p>
          <a:p>
            <a:pPr marL="177800" indent="0">
              <a:buNone/>
            </a:pPr>
            <a:r>
              <a:rPr lang="en-US" sz="2000" b="1" dirty="0"/>
              <a:t>In order to update table (a) and (b), we need to know</a:t>
            </a:r>
          </a:p>
          <a:p>
            <a:pPr marL="1149350" lvl="1" indent="-514350">
              <a:buAutoNum type="romanLcParenBoth"/>
            </a:pPr>
            <a:r>
              <a:rPr lang="en-US" sz="1800" dirty="0"/>
              <a:t>What is the incorrect form in description? i.e. words not present in dictionary</a:t>
            </a:r>
          </a:p>
          <a:p>
            <a:pPr marL="1149350" lvl="1" indent="-514350">
              <a:buAutoNum type="romanLcParenBoth"/>
            </a:pPr>
            <a:r>
              <a:rPr lang="en-US" sz="1800" dirty="0"/>
              <a:t>What is the correction required?</a:t>
            </a:r>
          </a:p>
          <a:p>
            <a:pPr marL="177800" lvl="0" indent="0"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</a:rPr>
              <a:t>e.g. </a:t>
            </a:r>
          </a:p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 Original description: LEVEL IV-SURG PATH GROSS/MICRO </a:t>
            </a:r>
          </a:p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 Normalized description: level intravenous surgical path gross/microscopic </a:t>
            </a:r>
          </a:p>
          <a:p>
            <a:pPr marL="177800" lvl="0" indent="0"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</a:rPr>
              <a:t>Things to be added in ABBR_CORPUS / SPELL_CORR_CORPUS (if not already present)</a:t>
            </a:r>
          </a:p>
          <a:p>
            <a:pPr marL="520700" lvl="0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</a:rPr>
              <a:t> IV : intravenous</a:t>
            </a:r>
          </a:p>
          <a:p>
            <a:pPr marL="520700" lvl="0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</a:rPr>
              <a:t>SURG : surgical</a:t>
            </a:r>
          </a:p>
          <a:p>
            <a:pPr marL="520700" lvl="0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</a:rPr>
              <a:t> MICRO: microscopic</a:t>
            </a:r>
          </a:p>
          <a:p>
            <a:pPr marL="177800" indent="0">
              <a:buNone/>
            </a:pPr>
            <a:r>
              <a:rPr lang="en-US" sz="2000" b="1" dirty="0"/>
              <a:t>In order to update table (c), we need</a:t>
            </a:r>
          </a:p>
          <a:p>
            <a:pPr marL="1149350" lvl="1" indent="-514350">
              <a:buAutoNum type="romanLcParenBoth"/>
            </a:pPr>
            <a:r>
              <a:rPr lang="en-US" sz="1800" dirty="0"/>
              <a:t>Normalized description – To normalize the description table (a) and (b) will be used</a:t>
            </a:r>
          </a:p>
          <a:p>
            <a:pPr marL="1149350" lvl="1" indent="-514350">
              <a:buAutoNum type="romanLcParenBoth"/>
            </a:pPr>
            <a:r>
              <a:rPr lang="en-US" sz="1800" dirty="0"/>
              <a:t>Charge Class – We  should be knowing this before hand.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69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886"/>
            <a:ext cx="10515599" cy="494684"/>
          </a:xfrm>
        </p:spPr>
        <p:txBody>
          <a:bodyPr/>
          <a:lstStyle/>
          <a:p>
            <a:r>
              <a:rPr lang="en-US" sz="2800" dirty="0"/>
              <a:t>Normalization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39304" y="1316426"/>
            <a:ext cx="8575734" cy="3241286"/>
            <a:chOff x="1937458" y="1540760"/>
            <a:chExt cx="8575734" cy="3241286"/>
          </a:xfrm>
        </p:grpSpPr>
        <p:sp>
          <p:nvSpPr>
            <p:cNvPr id="17" name="Freeform 16"/>
            <p:cNvSpPr/>
            <p:nvPr/>
          </p:nvSpPr>
          <p:spPr>
            <a:xfrm>
              <a:off x="1937458" y="1574645"/>
              <a:ext cx="1868267" cy="2203200"/>
            </a:xfrm>
            <a:custGeom>
              <a:avLst/>
              <a:gdLst>
                <a:gd name="connsiteX0" fmla="*/ 0 w 1868267"/>
                <a:gd name="connsiteY0" fmla="*/ 186827 h 2203200"/>
                <a:gd name="connsiteX1" fmla="*/ 186827 w 1868267"/>
                <a:gd name="connsiteY1" fmla="*/ 0 h 2203200"/>
                <a:gd name="connsiteX2" fmla="*/ 1681440 w 1868267"/>
                <a:gd name="connsiteY2" fmla="*/ 0 h 2203200"/>
                <a:gd name="connsiteX3" fmla="*/ 1868267 w 1868267"/>
                <a:gd name="connsiteY3" fmla="*/ 186827 h 2203200"/>
                <a:gd name="connsiteX4" fmla="*/ 1868267 w 1868267"/>
                <a:gd name="connsiteY4" fmla="*/ 2016373 h 2203200"/>
                <a:gd name="connsiteX5" fmla="*/ 1681440 w 1868267"/>
                <a:gd name="connsiteY5" fmla="*/ 2203200 h 2203200"/>
                <a:gd name="connsiteX6" fmla="*/ 186827 w 1868267"/>
                <a:gd name="connsiteY6" fmla="*/ 2203200 h 2203200"/>
                <a:gd name="connsiteX7" fmla="*/ 0 w 1868267"/>
                <a:gd name="connsiteY7" fmla="*/ 2016373 h 2203200"/>
                <a:gd name="connsiteX8" fmla="*/ 0 w 1868267"/>
                <a:gd name="connsiteY8" fmla="*/ 186827 h 2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267" h="2203200">
                  <a:moveTo>
                    <a:pt x="0" y="186827"/>
                  </a:moveTo>
                  <a:cubicBezTo>
                    <a:pt x="0" y="83645"/>
                    <a:pt x="83645" y="0"/>
                    <a:pt x="186827" y="0"/>
                  </a:cubicBezTo>
                  <a:lnTo>
                    <a:pt x="1681440" y="0"/>
                  </a:lnTo>
                  <a:cubicBezTo>
                    <a:pt x="1784622" y="0"/>
                    <a:pt x="1868267" y="83645"/>
                    <a:pt x="1868267" y="186827"/>
                  </a:cubicBezTo>
                  <a:lnTo>
                    <a:pt x="1868267" y="2016373"/>
                  </a:lnTo>
                  <a:cubicBezTo>
                    <a:pt x="1868267" y="2119555"/>
                    <a:pt x="1784622" y="2203200"/>
                    <a:pt x="1681440" y="2203200"/>
                  </a:cubicBezTo>
                  <a:lnTo>
                    <a:pt x="186827" y="2203200"/>
                  </a:lnTo>
                  <a:cubicBezTo>
                    <a:pt x="83645" y="2203200"/>
                    <a:pt x="0" y="2119555"/>
                    <a:pt x="0" y="2016373"/>
                  </a:cubicBezTo>
                  <a:lnTo>
                    <a:pt x="0" y="1868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80298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/>
                <a:t>Abbreviation Check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222902" y="2250027"/>
              <a:ext cx="2147050" cy="2532019"/>
            </a:xfrm>
            <a:custGeom>
              <a:avLst/>
              <a:gdLst>
                <a:gd name="connsiteX0" fmla="*/ 0 w 2147050"/>
                <a:gd name="connsiteY0" fmla="*/ 41992 h 419917"/>
                <a:gd name="connsiteX1" fmla="*/ 41992 w 2147050"/>
                <a:gd name="connsiteY1" fmla="*/ 0 h 419917"/>
                <a:gd name="connsiteX2" fmla="*/ 2105058 w 2147050"/>
                <a:gd name="connsiteY2" fmla="*/ 0 h 419917"/>
                <a:gd name="connsiteX3" fmla="*/ 2147050 w 2147050"/>
                <a:gd name="connsiteY3" fmla="*/ 41992 h 419917"/>
                <a:gd name="connsiteX4" fmla="*/ 2147050 w 2147050"/>
                <a:gd name="connsiteY4" fmla="*/ 377925 h 419917"/>
                <a:gd name="connsiteX5" fmla="*/ 2105058 w 2147050"/>
                <a:gd name="connsiteY5" fmla="*/ 419917 h 419917"/>
                <a:gd name="connsiteX6" fmla="*/ 41992 w 2147050"/>
                <a:gd name="connsiteY6" fmla="*/ 419917 h 419917"/>
                <a:gd name="connsiteX7" fmla="*/ 0 w 2147050"/>
                <a:gd name="connsiteY7" fmla="*/ 377925 h 419917"/>
                <a:gd name="connsiteX8" fmla="*/ 0 w 2147050"/>
                <a:gd name="connsiteY8" fmla="*/ 41992 h 41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7050" h="419917">
                  <a:moveTo>
                    <a:pt x="0" y="41992"/>
                  </a:moveTo>
                  <a:cubicBezTo>
                    <a:pt x="0" y="18800"/>
                    <a:pt x="18800" y="0"/>
                    <a:pt x="41992" y="0"/>
                  </a:cubicBezTo>
                  <a:lnTo>
                    <a:pt x="2105058" y="0"/>
                  </a:lnTo>
                  <a:cubicBezTo>
                    <a:pt x="2128250" y="0"/>
                    <a:pt x="2147050" y="18800"/>
                    <a:pt x="2147050" y="41992"/>
                  </a:cubicBezTo>
                  <a:lnTo>
                    <a:pt x="2147050" y="377925"/>
                  </a:lnTo>
                  <a:cubicBezTo>
                    <a:pt x="2147050" y="401117"/>
                    <a:pt x="2128250" y="419917"/>
                    <a:pt x="2105058" y="419917"/>
                  </a:cubicBezTo>
                  <a:lnTo>
                    <a:pt x="41992" y="419917"/>
                  </a:lnTo>
                  <a:cubicBezTo>
                    <a:pt x="18800" y="419917"/>
                    <a:pt x="0" y="401117"/>
                    <a:pt x="0" y="377925"/>
                  </a:cubicBezTo>
                  <a:lnTo>
                    <a:pt x="0" y="4199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867" tIns="111867" rIns="111867" bIns="111867" numCol="1" spcCol="1270" anchor="t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Each word in description is matched with abbreviation present in abbreviation corpus table.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In case if multiple expansions are present for the same abbreviation then decision is taken based on bi-gram frequency*</a:t>
              </a:r>
            </a:p>
          </p:txBody>
        </p:sp>
        <p:sp>
          <p:nvSpPr>
            <p:cNvPr id="19" name="Freeform 18"/>
            <p:cNvSpPr/>
            <p:nvPr/>
          </p:nvSpPr>
          <p:spPr>
            <a:xfrm rot="21562434">
              <a:off x="4228585" y="1740527"/>
              <a:ext cx="653281" cy="464690"/>
            </a:xfrm>
            <a:custGeom>
              <a:avLst/>
              <a:gdLst>
                <a:gd name="connsiteX0" fmla="*/ 0 w 653281"/>
                <a:gd name="connsiteY0" fmla="*/ 92938 h 464690"/>
                <a:gd name="connsiteX1" fmla="*/ 420936 w 653281"/>
                <a:gd name="connsiteY1" fmla="*/ 92938 h 464690"/>
                <a:gd name="connsiteX2" fmla="*/ 420936 w 653281"/>
                <a:gd name="connsiteY2" fmla="*/ 0 h 464690"/>
                <a:gd name="connsiteX3" fmla="*/ 653281 w 653281"/>
                <a:gd name="connsiteY3" fmla="*/ 232345 h 464690"/>
                <a:gd name="connsiteX4" fmla="*/ 420936 w 653281"/>
                <a:gd name="connsiteY4" fmla="*/ 464690 h 464690"/>
                <a:gd name="connsiteX5" fmla="*/ 420936 w 653281"/>
                <a:gd name="connsiteY5" fmla="*/ 371752 h 464690"/>
                <a:gd name="connsiteX6" fmla="*/ 0 w 653281"/>
                <a:gd name="connsiteY6" fmla="*/ 371752 h 464690"/>
                <a:gd name="connsiteX7" fmla="*/ 0 w 653281"/>
                <a:gd name="connsiteY7" fmla="*/ 92938 h 46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281" h="464690">
                  <a:moveTo>
                    <a:pt x="0" y="92938"/>
                  </a:moveTo>
                  <a:lnTo>
                    <a:pt x="420936" y="92938"/>
                  </a:lnTo>
                  <a:lnTo>
                    <a:pt x="420936" y="0"/>
                  </a:lnTo>
                  <a:lnTo>
                    <a:pt x="653281" y="232345"/>
                  </a:lnTo>
                  <a:lnTo>
                    <a:pt x="420936" y="464690"/>
                  </a:lnTo>
                  <a:lnTo>
                    <a:pt x="420936" y="371752"/>
                  </a:lnTo>
                  <a:lnTo>
                    <a:pt x="0" y="371752"/>
                  </a:lnTo>
                  <a:lnTo>
                    <a:pt x="0" y="9293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2938" rIns="139407" bIns="92937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038259" y="1540760"/>
              <a:ext cx="1868267" cy="2203200"/>
            </a:xfrm>
            <a:custGeom>
              <a:avLst/>
              <a:gdLst>
                <a:gd name="connsiteX0" fmla="*/ 0 w 1868267"/>
                <a:gd name="connsiteY0" fmla="*/ 186827 h 2203200"/>
                <a:gd name="connsiteX1" fmla="*/ 186827 w 1868267"/>
                <a:gd name="connsiteY1" fmla="*/ 0 h 2203200"/>
                <a:gd name="connsiteX2" fmla="*/ 1681440 w 1868267"/>
                <a:gd name="connsiteY2" fmla="*/ 0 h 2203200"/>
                <a:gd name="connsiteX3" fmla="*/ 1868267 w 1868267"/>
                <a:gd name="connsiteY3" fmla="*/ 186827 h 2203200"/>
                <a:gd name="connsiteX4" fmla="*/ 1868267 w 1868267"/>
                <a:gd name="connsiteY4" fmla="*/ 2016373 h 2203200"/>
                <a:gd name="connsiteX5" fmla="*/ 1681440 w 1868267"/>
                <a:gd name="connsiteY5" fmla="*/ 2203200 h 2203200"/>
                <a:gd name="connsiteX6" fmla="*/ 186827 w 1868267"/>
                <a:gd name="connsiteY6" fmla="*/ 2203200 h 2203200"/>
                <a:gd name="connsiteX7" fmla="*/ 0 w 1868267"/>
                <a:gd name="connsiteY7" fmla="*/ 2016373 h 2203200"/>
                <a:gd name="connsiteX8" fmla="*/ 0 w 1868267"/>
                <a:gd name="connsiteY8" fmla="*/ 186827 h 2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267" h="2203200">
                  <a:moveTo>
                    <a:pt x="0" y="186827"/>
                  </a:moveTo>
                  <a:cubicBezTo>
                    <a:pt x="0" y="83645"/>
                    <a:pt x="83645" y="0"/>
                    <a:pt x="186827" y="0"/>
                  </a:cubicBezTo>
                  <a:lnTo>
                    <a:pt x="1681440" y="0"/>
                  </a:lnTo>
                  <a:cubicBezTo>
                    <a:pt x="1784622" y="0"/>
                    <a:pt x="1868267" y="83645"/>
                    <a:pt x="1868267" y="186827"/>
                  </a:cubicBezTo>
                  <a:lnTo>
                    <a:pt x="1868267" y="2016373"/>
                  </a:lnTo>
                  <a:cubicBezTo>
                    <a:pt x="1868267" y="2119555"/>
                    <a:pt x="1784622" y="2203200"/>
                    <a:pt x="1681440" y="2203200"/>
                  </a:cubicBezTo>
                  <a:lnTo>
                    <a:pt x="186827" y="2203200"/>
                  </a:lnTo>
                  <a:cubicBezTo>
                    <a:pt x="83645" y="2203200"/>
                    <a:pt x="0" y="2119555"/>
                    <a:pt x="0" y="2016373"/>
                  </a:cubicBezTo>
                  <a:lnTo>
                    <a:pt x="0" y="1868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80298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/>
                <a:t>Spelling check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271878" y="2237414"/>
              <a:ext cx="2189946" cy="2544632"/>
            </a:xfrm>
            <a:custGeom>
              <a:avLst/>
              <a:gdLst>
                <a:gd name="connsiteX0" fmla="*/ 0 w 2189946"/>
                <a:gd name="connsiteY0" fmla="*/ 30150 h 301504"/>
                <a:gd name="connsiteX1" fmla="*/ 30150 w 2189946"/>
                <a:gd name="connsiteY1" fmla="*/ 0 h 301504"/>
                <a:gd name="connsiteX2" fmla="*/ 2159796 w 2189946"/>
                <a:gd name="connsiteY2" fmla="*/ 0 h 301504"/>
                <a:gd name="connsiteX3" fmla="*/ 2189946 w 2189946"/>
                <a:gd name="connsiteY3" fmla="*/ 30150 h 301504"/>
                <a:gd name="connsiteX4" fmla="*/ 2189946 w 2189946"/>
                <a:gd name="connsiteY4" fmla="*/ 271354 h 301504"/>
                <a:gd name="connsiteX5" fmla="*/ 2159796 w 2189946"/>
                <a:gd name="connsiteY5" fmla="*/ 301504 h 301504"/>
                <a:gd name="connsiteX6" fmla="*/ 30150 w 2189946"/>
                <a:gd name="connsiteY6" fmla="*/ 301504 h 301504"/>
                <a:gd name="connsiteX7" fmla="*/ 0 w 2189946"/>
                <a:gd name="connsiteY7" fmla="*/ 271354 h 301504"/>
                <a:gd name="connsiteX8" fmla="*/ 0 w 2189946"/>
                <a:gd name="connsiteY8" fmla="*/ 30150 h 30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946" h="301504">
                  <a:moveTo>
                    <a:pt x="0" y="30150"/>
                  </a:moveTo>
                  <a:cubicBezTo>
                    <a:pt x="0" y="13499"/>
                    <a:pt x="13499" y="0"/>
                    <a:pt x="30150" y="0"/>
                  </a:cubicBezTo>
                  <a:lnTo>
                    <a:pt x="2159796" y="0"/>
                  </a:lnTo>
                  <a:cubicBezTo>
                    <a:pt x="2176447" y="0"/>
                    <a:pt x="2189946" y="13499"/>
                    <a:pt x="2189946" y="30150"/>
                  </a:cubicBezTo>
                  <a:lnTo>
                    <a:pt x="2189946" y="271354"/>
                  </a:lnTo>
                  <a:cubicBezTo>
                    <a:pt x="2189946" y="288005"/>
                    <a:pt x="2176447" y="301504"/>
                    <a:pt x="2159796" y="301504"/>
                  </a:cubicBezTo>
                  <a:lnTo>
                    <a:pt x="30150" y="301504"/>
                  </a:lnTo>
                  <a:cubicBezTo>
                    <a:pt x="13499" y="301504"/>
                    <a:pt x="0" y="288005"/>
                    <a:pt x="0" y="271354"/>
                  </a:cubicBezTo>
                  <a:lnTo>
                    <a:pt x="0" y="3015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399" tIns="108399" rIns="108399" bIns="108399" numCol="1" spcCol="1270" anchor="t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Each word after abbreviation check is looked into dictionary to validate its correctness. 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If word(s) in description is not present in dictionary then it will be checked in spell correction corpus to find the correct spelling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308833" y="1708523"/>
              <a:ext cx="694386" cy="464690"/>
            </a:xfrm>
            <a:custGeom>
              <a:avLst/>
              <a:gdLst>
                <a:gd name="connsiteX0" fmla="*/ 0 w 694386"/>
                <a:gd name="connsiteY0" fmla="*/ 92938 h 464690"/>
                <a:gd name="connsiteX1" fmla="*/ 462041 w 694386"/>
                <a:gd name="connsiteY1" fmla="*/ 92938 h 464690"/>
                <a:gd name="connsiteX2" fmla="*/ 462041 w 694386"/>
                <a:gd name="connsiteY2" fmla="*/ 0 h 464690"/>
                <a:gd name="connsiteX3" fmla="*/ 694386 w 694386"/>
                <a:gd name="connsiteY3" fmla="*/ 232345 h 464690"/>
                <a:gd name="connsiteX4" fmla="*/ 462041 w 694386"/>
                <a:gd name="connsiteY4" fmla="*/ 464690 h 464690"/>
                <a:gd name="connsiteX5" fmla="*/ 462041 w 694386"/>
                <a:gd name="connsiteY5" fmla="*/ 371752 h 464690"/>
                <a:gd name="connsiteX6" fmla="*/ 0 w 694386"/>
                <a:gd name="connsiteY6" fmla="*/ 371752 h 464690"/>
                <a:gd name="connsiteX7" fmla="*/ 0 w 694386"/>
                <a:gd name="connsiteY7" fmla="*/ 92938 h 46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4386" h="464690">
                  <a:moveTo>
                    <a:pt x="0" y="92938"/>
                  </a:moveTo>
                  <a:lnTo>
                    <a:pt x="462041" y="92938"/>
                  </a:lnTo>
                  <a:lnTo>
                    <a:pt x="462041" y="0"/>
                  </a:lnTo>
                  <a:lnTo>
                    <a:pt x="694386" y="232345"/>
                  </a:lnTo>
                  <a:lnTo>
                    <a:pt x="462041" y="464690"/>
                  </a:lnTo>
                  <a:lnTo>
                    <a:pt x="462041" y="371752"/>
                  </a:lnTo>
                  <a:lnTo>
                    <a:pt x="0" y="371752"/>
                  </a:lnTo>
                  <a:lnTo>
                    <a:pt x="0" y="9293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2938" rIns="139407" bIns="92937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164748" y="1540760"/>
              <a:ext cx="1868267" cy="2203200"/>
            </a:xfrm>
            <a:custGeom>
              <a:avLst/>
              <a:gdLst>
                <a:gd name="connsiteX0" fmla="*/ 0 w 1868267"/>
                <a:gd name="connsiteY0" fmla="*/ 186827 h 2203200"/>
                <a:gd name="connsiteX1" fmla="*/ 186827 w 1868267"/>
                <a:gd name="connsiteY1" fmla="*/ 0 h 2203200"/>
                <a:gd name="connsiteX2" fmla="*/ 1681440 w 1868267"/>
                <a:gd name="connsiteY2" fmla="*/ 0 h 2203200"/>
                <a:gd name="connsiteX3" fmla="*/ 1868267 w 1868267"/>
                <a:gd name="connsiteY3" fmla="*/ 186827 h 2203200"/>
                <a:gd name="connsiteX4" fmla="*/ 1868267 w 1868267"/>
                <a:gd name="connsiteY4" fmla="*/ 2016373 h 2203200"/>
                <a:gd name="connsiteX5" fmla="*/ 1681440 w 1868267"/>
                <a:gd name="connsiteY5" fmla="*/ 2203200 h 2203200"/>
                <a:gd name="connsiteX6" fmla="*/ 186827 w 1868267"/>
                <a:gd name="connsiteY6" fmla="*/ 2203200 h 2203200"/>
                <a:gd name="connsiteX7" fmla="*/ 0 w 1868267"/>
                <a:gd name="connsiteY7" fmla="*/ 2016373 h 2203200"/>
                <a:gd name="connsiteX8" fmla="*/ 0 w 1868267"/>
                <a:gd name="connsiteY8" fmla="*/ 186827 h 2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267" h="2203200">
                  <a:moveTo>
                    <a:pt x="0" y="186827"/>
                  </a:moveTo>
                  <a:cubicBezTo>
                    <a:pt x="0" y="83645"/>
                    <a:pt x="83645" y="0"/>
                    <a:pt x="186827" y="0"/>
                  </a:cubicBezTo>
                  <a:lnTo>
                    <a:pt x="1681440" y="0"/>
                  </a:lnTo>
                  <a:cubicBezTo>
                    <a:pt x="1784622" y="0"/>
                    <a:pt x="1868267" y="83645"/>
                    <a:pt x="1868267" y="186827"/>
                  </a:cubicBezTo>
                  <a:lnTo>
                    <a:pt x="1868267" y="2016373"/>
                  </a:lnTo>
                  <a:cubicBezTo>
                    <a:pt x="1868267" y="2119555"/>
                    <a:pt x="1784622" y="2203200"/>
                    <a:pt x="1681440" y="2203200"/>
                  </a:cubicBezTo>
                  <a:lnTo>
                    <a:pt x="186827" y="2203200"/>
                  </a:lnTo>
                  <a:cubicBezTo>
                    <a:pt x="83645" y="2203200"/>
                    <a:pt x="0" y="2119555"/>
                    <a:pt x="0" y="2016373"/>
                  </a:cubicBezTo>
                  <a:lnTo>
                    <a:pt x="0" y="1868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802981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/>
                <a:t>Suggestion algorithm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63750" y="2251386"/>
              <a:ext cx="2149442" cy="2530660"/>
            </a:xfrm>
            <a:custGeom>
              <a:avLst/>
              <a:gdLst>
                <a:gd name="connsiteX0" fmla="*/ 0 w 2149442"/>
                <a:gd name="connsiteY0" fmla="*/ 18509 h 185087"/>
                <a:gd name="connsiteX1" fmla="*/ 18509 w 2149442"/>
                <a:gd name="connsiteY1" fmla="*/ 0 h 185087"/>
                <a:gd name="connsiteX2" fmla="*/ 2130933 w 2149442"/>
                <a:gd name="connsiteY2" fmla="*/ 0 h 185087"/>
                <a:gd name="connsiteX3" fmla="*/ 2149442 w 2149442"/>
                <a:gd name="connsiteY3" fmla="*/ 18509 h 185087"/>
                <a:gd name="connsiteX4" fmla="*/ 2149442 w 2149442"/>
                <a:gd name="connsiteY4" fmla="*/ 166578 h 185087"/>
                <a:gd name="connsiteX5" fmla="*/ 2130933 w 2149442"/>
                <a:gd name="connsiteY5" fmla="*/ 185087 h 185087"/>
                <a:gd name="connsiteX6" fmla="*/ 18509 w 2149442"/>
                <a:gd name="connsiteY6" fmla="*/ 185087 h 185087"/>
                <a:gd name="connsiteX7" fmla="*/ 0 w 2149442"/>
                <a:gd name="connsiteY7" fmla="*/ 166578 h 185087"/>
                <a:gd name="connsiteX8" fmla="*/ 0 w 2149442"/>
                <a:gd name="connsiteY8" fmla="*/ 18509 h 18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442" h="185087">
                  <a:moveTo>
                    <a:pt x="0" y="18509"/>
                  </a:moveTo>
                  <a:cubicBezTo>
                    <a:pt x="0" y="8287"/>
                    <a:pt x="8287" y="0"/>
                    <a:pt x="18509" y="0"/>
                  </a:cubicBezTo>
                  <a:lnTo>
                    <a:pt x="2130933" y="0"/>
                  </a:lnTo>
                  <a:cubicBezTo>
                    <a:pt x="2141155" y="0"/>
                    <a:pt x="2149442" y="8287"/>
                    <a:pt x="2149442" y="18509"/>
                  </a:cubicBezTo>
                  <a:lnTo>
                    <a:pt x="2149442" y="166578"/>
                  </a:lnTo>
                  <a:cubicBezTo>
                    <a:pt x="2149442" y="176800"/>
                    <a:pt x="2141155" y="185087"/>
                    <a:pt x="2130933" y="185087"/>
                  </a:cubicBezTo>
                  <a:lnTo>
                    <a:pt x="18509" y="185087"/>
                  </a:lnTo>
                  <a:cubicBezTo>
                    <a:pt x="8287" y="185087"/>
                    <a:pt x="0" y="176800"/>
                    <a:pt x="0" y="166578"/>
                  </a:cubicBezTo>
                  <a:lnTo>
                    <a:pt x="0" y="1850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989" tIns="104989" rIns="104989" bIns="104989" numCol="1" spcCol="1270" anchor="t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If not resolved in spell check step then algorithm will suggest 5 closest words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/>
                <a:t>Word with highest </a:t>
              </a:r>
              <a:r>
                <a:rPr lang="en-US" sz="1400" kern="1200"/>
                <a:t>unigram frequency* </a:t>
              </a:r>
              <a:r>
                <a:rPr lang="en-US" sz="1400" kern="1200" dirty="0"/>
                <a:t>will be taken as suggestion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1443478"/>
            <a:ext cx="153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Original description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66474" y="1766644"/>
            <a:ext cx="574674" cy="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05902" y="1450092"/>
            <a:ext cx="153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Normalized description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201089" y="1766644"/>
            <a:ext cx="574674" cy="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762" y="4730162"/>
            <a:ext cx="1161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*Note: Bi-gram frequency, Unigram frequency: There are static flat files built upon 200K unique descriptions present in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129151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886"/>
            <a:ext cx="10515599" cy="494684"/>
          </a:xfrm>
        </p:spPr>
        <p:txBody>
          <a:bodyPr/>
          <a:lstStyle/>
          <a:p>
            <a:r>
              <a:rPr lang="en-US" sz="2800" dirty="0"/>
              <a:t>Approach: Batch Processing (bypass UI) – Manipulating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062" y="952169"/>
            <a:ext cx="11216826" cy="3719844"/>
          </a:xfrm>
        </p:spPr>
        <p:txBody>
          <a:bodyPr/>
          <a:lstStyle/>
          <a:p>
            <a:pPr marL="177800" indent="0">
              <a:buNone/>
            </a:pPr>
            <a:r>
              <a:rPr lang="en-US" sz="2000" b="1" dirty="0"/>
              <a:t>Step 1: Club similar descriptions with minor differences under same claim id.</a:t>
            </a:r>
          </a:p>
          <a:p>
            <a:pPr marL="177800" indent="0">
              <a:buNone/>
            </a:pPr>
            <a:r>
              <a:rPr lang="en-US" sz="2000" b="1" dirty="0"/>
              <a:t>Step 2: Update abbreviation and spell correction corpus</a:t>
            </a:r>
          </a:p>
          <a:p>
            <a:pPr marL="177800" indent="0">
              <a:buNone/>
            </a:pPr>
            <a:r>
              <a:rPr lang="en-US" sz="1600" dirty="0"/>
              <a:t>In order to update these tables, run all descriptions through normalization process. Output of this process will give us</a:t>
            </a:r>
          </a:p>
          <a:p>
            <a:pPr lvl="1"/>
            <a:r>
              <a:rPr lang="en-US" sz="1600" dirty="0"/>
              <a:t> List of words that needs correction and their suggested correct format</a:t>
            </a:r>
          </a:p>
          <a:p>
            <a:pPr lvl="1"/>
            <a:r>
              <a:rPr lang="en-US" sz="1600" dirty="0"/>
              <a:t> Manual check needs to be made to validate this list</a:t>
            </a:r>
          </a:p>
          <a:p>
            <a:pPr lvl="1"/>
            <a:r>
              <a:rPr lang="en-US" sz="1600" dirty="0"/>
              <a:t> Validated list should be inserted back into abbreviation and spell correction corpus tables</a:t>
            </a:r>
          </a:p>
          <a:p>
            <a:pPr marL="177800" indent="0">
              <a:buNone/>
            </a:pPr>
            <a:r>
              <a:rPr lang="en-US" sz="2000" b="1" dirty="0"/>
              <a:t>Step 3: Obtain correct normalized description </a:t>
            </a:r>
          </a:p>
          <a:p>
            <a:pPr lvl="1"/>
            <a:r>
              <a:rPr lang="en-US" sz="1600" dirty="0"/>
              <a:t> Obtain correct normalized description after updating corpus tables</a:t>
            </a:r>
          </a:p>
          <a:p>
            <a:pPr marL="177800" indent="0">
              <a:buNone/>
            </a:pPr>
            <a:r>
              <a:rPr lang="en-US" sz="2000" b="1" dirty="0"/>
              <a:t>Step 4: Update charge class using a script </a:t>
            </a:r>
          </a:p>
          <a:p>
            <a:pPr lvl="1"/>
            <a:r>
              <a:rPr lang="en-US" sz="1600" dirty="0"/>
              <a:t> Assuming charge class will be known in advance.</a:t>
            </a:r>
          </a:p>
          <a:p>
            <a:pPr marL="177800" indent="0">
              <a:buNone/>
            </a:pPr>
            <a:r>
              <a:rPr lang="en-US" sz="2000" b="1" dirty="0"/>
              <a:t>Step 5: Insert Original description, normalized description and charge class into the TRNG_TABLE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788" y="5037128"/>
            <a:ext cx="97337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note, Current normalization process needs to be tweaked to have an intermediate output. This output will give us </a:t>
            </a:r>
          </a:p>
          <a:p>
            <a:pPr marL="342900" indent="-342900">
              <a:buAutoNum type="arabicPeriod"/>
            </a:pPr>
            <a:r>
              <a:rPr lang="en-US" dirty="0"/>
              <a:t>Incorrect word</a:t>
            </a:r>
          </a:p>
          <a:p>
            <a:pPr marL="342900" indent="-342900">
              <a:buAutoNum type="arabicPeriod"/>
            </a:pPr>
            <a:r>
              <a:rPr lang="en-US" dirty="0"/>
              <a:t>Suggested word (if any)</a:t>
            </a:r>
          </a:p>
        </p:txBody>
      </p:sp>
    </p:spTree>
    <p:extLst>
      <p:ext uri="{BB962C8B-B14F-4D97-AF65-F5344CB8AC3E}">
        <p14:creationId xmlns:p14="http://schemas.microsoft.com/office/powerpoint/2010/main" val="23208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825"/>
            <a:ext cx="10515599" cy="132556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3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670</Words>
  <Application>Microsoft Office PowerPoint</Application>
  <PresentationFormat>Widescreen</PresentationFormat>
  <Paragraphs>90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Charge Class Classification 14th Nov 2016</vt:lpstr>
      <vt:lpstr>Solution Steps</vt:lpstr>
      <vt:lpstr>High Level Flow Diagram of Classification process</vt:lpstr>
      <vt:lpstr>High Level Flow Diagram of Manual Review and Learning process</vt:lpstr>
      <vt:lpstr>Batch Processing (bypass UI)</vt:lpstr>
      <vt:lpstr>Normalization Process</vt:lpstr>
      <vt:lpstr>Approach: Batch Processing (bypass UI) – Manipulating tables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XPresso Review c 14th Sep 2016</dc:title>
  <dc:creator>Aditya Agarwal</dc:creator>
  <cp:lastModifiedBy>Bolaka Mukherjee</cp:lastModifiedBy>
  <cp:revision>277</cp:revision>
  <dcterms:modified xsi:type="dcterms:W3CDTF">2016-11-15T11:12:05Z</dcterms:modified>
</cp:coreProperties>
</file>