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10F451-11BC-4563-BB0D-335871240A44}" v="5" dt="2024-08-30T10:10:46.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i Bandi" userId="121992044ede802a" providerId="LiveId" clId="{8110F451-11BC-4563-BB0D-335871240A44}"/>
    <pc:docChg chg="custSel addSld modSld sldOrd">
      <pc:chgData name="Shashi Bandi" userId="121992044ede802a" providerId="LiveId" clId="{8110F451-11BC-4563-BB0D-335871240A44}" dt="2024-08-30T10:11:28.800" v="117" actId="207"/>
      <pc:docMkLst>
        <pc:docMk/>
      </pc:docMkLst>
      <pc:sldChg chg="addSp delSp modSp new mod ord modClrScheme chgLayout">
        <pc:chgData name="Shashi Bandi" userId="121992044ede802a" providerId="LiveId" clId="{8110F451-11BC-4563-BB0D-335871240A44}" dt="2024-08-30T10:11:28.800" v="117" actId="207"/>
        <pc:sldMkLst>
          <pc:docMk/>
          <pc:sldMk cId="403585484" sldId="267"/>
        </pc:sldMkLst>
        <pc:spChg chg="del mod ord">
          <ac:chgData name="Shashi Bandi" userId="121992044ede802a" providerId="LiveId" clId="{8110F451-11BC-4563-BB0D-335871240A44}" dt="2024-08-30T10:02:58.227" v="1" actId="700"/>
          <ac:spMkLst>
            <pc:docMk/>
            <pc:sldMk cId="403585484" sldId="267"/>
            <ac:spMk id="2" creationId="{CFE179CD-D1D0-78EF-EF5F-790504681F50}"/>
          </ac:spMkLst>
        </pc:spChg>
        <pc:spChg chg="del">
          <ac:chgData name="Shashi Bandi" userId="121992044ede802a" providerId="LiveId" clId="{8110F451-11BC-4563-BB0D-335871240A44}" dt="2024-08-30T10:02:58.227" v="1" actId="700"/>
          <ac:spMkLst>
            <pc:docMk/>
            <pc:sldMk cId="403585484" sldId="267"/>
            <ac:spMk id="3" creationId="{A5E23992-3859-52AA-43BC-E5BFFAF32C7C}"/>
          </ac:spMkLst>
        </pc:spChg>
        <pc:spChg chg="del mod ord">
          <ac:chgData name="Shashi Bandi" userId="121992044ede802a" providerId="LiveId" clId="{8110F451-11BC-4563-BB0D-335871240A44}" dt="2024-08-30T10:02:58.227" v="1" actId="700"/>
          <ac:spMkLst>
            <pc:docMk/>
            <pc:sldMk cId="403585484" sldId="267"/>
            <ac:spMk id="4" creationId="{80636AD1-57F6-8670-15AF-97B9C29D97C4}"/>
          </ac:spMkLst>
        </pc:spChg>
        <pc:spChg chg="add mod ord">
          <ac:chgData name="Shashi Bandi" userId="121992044ede802a" providerId="LiveId" clId="{8110F451-11BC-4563-BB0D-335871240A44}" dt="2024-08-30T10:11:28.800" v="117" actId="207"/>
          <ac:spMkLst>
            <pc:docMk/>
            <pc:sldMk cId="403585484" sldId="267"/>
            <ac:spMk id="5" creationId="{9A43C390-A123-AE9B-392B-965C76EF2779}"/>
          </ac:spMkLst>
        </pc:spChg>
        <pc:spChg chg="add mod ord">
          <ac:chgData name="Shashi Bandi" userId="121992044ede802a" providerId="LiveId" clId="{8110F451-11BC-4563-BB0D-335871240A44}" dt="2024-08-30T10:11:17.283" v="116" actId="14100"/>
          <ac:spMkLst>
            <pc:docMk/>
            <pc:sldMk cId="403585484" sldId="267"/>
            <ac:spMk id="6" creationId="{25F0B0CC-C039-DF5A-77EC-44368599EC4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g"/><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2C9D76-FF3A-E80E-6BCC-B970280CA5F5}"/>
              </a:ext>
            </a:extLst>
          </p:cNvPr>
          <p:cNvSpPr>
            <a:spLocks noGrp="1"/>
          </p:cNvSpPr>
          <p:nvPr>
            <p:ph type="title"/>
          </p:nvPr>
        </p:nvSpPr>
        <p:spPr>
          <a:xfrm>
            <a:off x="2173815" y="246355"/>
            <a:ext cx="8915399" cy="3117040"/>
          </a:xfrm>
        </p:spPr>
        <p:txBody>
          <a:bodyPr/>
          <a:lstStyle/>
          <a:p>
            <a:pPr algn="ctr"/>
            <a:r>
              <a:rPr lang="en-US" sz="4800" b="1" dirty="0">
                <a:solidFill>
                  <a:schemeClr val="tx1"/>
                </a:solidFill>
                <a:latin typeface="Times New Roman" panose="02020603050405020304" pitchFamily="18" charset="0"/>
                <a:cs typeface="Times New Roman" panose="02020603050405020304" pitchFamily="18" charset="0"/>
              </a:rPr>
              <a:t>NATIONAL  INSTITUTE OF TECHNOLOGY SIKKIM</a:t>
            </a:r>
            <a:br>
              <a:rPr lang="en-IN" sz="4800" b="1"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5" name="Text Placeholder 4">
            <a:extLst>
              <a:ext uri="{FF2B5EF4-FFF2-40B4-BE49-F238E27FC236}">
                <a16:creationId xmlns:a16="http://schemas.microsoft.com/office/drawing/2014/main" id="{221B2EE0-1715-D264-B7D8-C0C7C8DCAA55}"/>
              </a:ext>
            </a:extLst>
          </p:cNvPr>
          <p:cNvSpPr>
            <a:spLocks noGrp="1"/>
          </p:cNvSpPr>
          <p:nvPr>
            <p:ph type="body" idx="1"/>
          </p:nvPr>
        </p:nvSpPr>
        <p:spPr>
          <a:xfrm>
            <a:off x="865239" y="3497262"/>
            <a:ext cx="8915399" cy="1555864"/>
          </a:xfrm>
        </p:spPr>
        <p:txBody>
          <a:bodyPr>
            <a:noAutofit/>
          </a:bodyPr>
          <a:lstStyle/>
          <a:p>
            <a:pPr algn="ctr"/>
            <a:r>
              <a:rPr lang="en-US" sz="5400" b="1" dirty="0">
                <a:solidFill>
                  <a:schemeClr val="tx1"/>
                </a:solidFill>
                <a:latin typeface="Arial" panose="020B0604020202020204" pitchFamily="34" charset="0"/>
                <a:cs typeface="Arial" panose="020B0604020202020204" pitchFamily="34" charset="0"/>
              </a:rPr>
              <a:t>Ground Water Level Predictor</a:t>
            </a:r>
            <a:endParaRPr lang="en-IN" sz="5400" dirty="0">
              <a:solidFill>
                <a:schemeClr val="tx1"/>
              </a:solidFill>
            </a:endParaRPr>
          </a:p>
        </p:txBody>
      </p:sp>
      <p:pic>
        <p:nvPicPr>
          <p:cNvPr id="6" name="Picture 5">
            <a:extLst>
              <a:ext uri="{FF2B5EF4-FFF2-40B4-BE49-F238E27FC236}">
                <a16:creationId xmlns:a16="http://schemas.microsoft.com/office/drawing/2014/main" id="{F57FA989-D973-CDC6-2974-8F3B743D5E10}"/>
              </a:ext>
            </a:extLst>
          </p:cNvPr>
          <p:cNvPicPr>
            <a:picLocks noChangeAspect="1"/>
          </p:cNvPicPr>
          <p:nvPr/>
        </p:nvPicPr>
        <p:blipFill>
          <a:blip r:embed="rId2"/>
          <a:stretch>
            <a:fillRect/>
          </a:stretch>
        </p:blipFill>
        <p:spPr>
          <a:xfrm>
            <a:off x="1102786" y="757415"/>
            <a:ext cx="1234440" cy="1047460"/>
          </a:xfrm>
          <a:prstGeom prst="rect">
            <a:avLst/>
          </a:prstGeom>
        </p:spPr>
      </p:pic>
      <p:pic>
        <p:nvPicPr>
          <p:cNvPr id="10" name="Picture 9">
            <a:extLst>
              <a:ext uri="{FF2B5EF4-FFF2-40B4-BE49-F238E27FC236}">
                <a16:creationId xmlns:a16="http://schemas.microsoft.com/office/drawing/2014/main" id="{A5A0ADD9-922D-A4F6-3991-92D767DB3E5C}"/>
              </a:ext>
            </a:extLst>
          </p:cNvPr>
          <p:cNvPicPr>
            <a:picLocks noChangeAspect="1"/>
          </p:cNvPicPr>
          <p:nvPr/>
        </p:nvPicPr>
        <p:blipFill>
          <a:blip r:embed="rId3"/>
          <a:stretch>
            <a:fillRect/>
          </a:stretch>
        </p:blipFill>
        <p:spPr>
          <a:xfrm>
            <a:off x="8711382" y="3833753"/>
            <a:ext cx="3175818" cy="2706479"/>
          </a:xfrm>
          <a:prstGeom prst="rect">
            <a:avLst/>
          </a:prstGeom>
        </p:spPr>
      </p:pic>
      <p:sp>
        <p:nvSpPr>
          <p:cNvPr id="11" name="Oval 10" descr="Your startup LOGO">
            <a:extLst>
              <a:ext uri="{FF2B5EF4-FFF2-40B4-BE49-F238E27FC236}">
                <a16:creationId xmlns:a16="http://schemas.microsoft.com/office/drawing/2014/main" id="{0973E88B-E470-BF0B-687F-036C42DE35BE}"/>
              </a:ext>
              <a:ext uri="{C183D7F6-B498-43B3-948B-1728B52AA6E4}">
                <adec:decorative xmlns:adec="http://schemas.microsoft.com/office/drawing/2017/decorative" val="0"/>
              </a:ext>
            </a:extLst>
          </p:cNvPr>
          <p:cNvSpPr/>
          <p:nvPr/>
        </p:nvSpPr>
        <p:spPr>
          <a:xfrm>
            <a:off x="10563709" y="132484"/>
            <a:ext cx="1440116" cy="75548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 </a:t>
            </a:r>
            <a:r>
              <a:rPr lang="en-US" dirty="0" err="1"/>
              <a:t>Inno</a:t>
            </a:r>
            <a:r>
              <a:rPr lang="en-US" dirty="0"/>
              <a:t>-Hustlers</a:t>
            </a:r>
            <a:endParaRPr lang="en-IN" dirty="0"/>
          </a:p>
        </p:txBody>
      </p:sp>
      <p:pic>
        <p:nvPicPr>
          <p:cNvPr id="12" name="Google Shape;93;p2">
            <a:extLst>
              <a:ext uri="{FF2B5EF4-FFF2-40B4-BE49-F238E27FC236}">
                <a16:creationId xmlns:a16="http://schemas.microsoft.com/office/drawing/2014/main" id="{AE272930-9DAE-A3D1-47C1-51738067EBD4}"/>
              </a:ext>
            </a:extLst>
          </p:cNvPr>
          <p:cNvPicPr preferRelativeResize="0"/>
          <p:nvPr/>
        </p:nvPicPr>
        <p:blipFill rotWithShape="1">
          <a:blip r:embed="rId4">
            <a:alphaModFix/>
          </a:blip>
          <a:srcRect/>
          <a:stretch/>
        </p:blipFill>
        <p:spPr>
          <a:xfrm>
            <a:off x="163349" y="83307"/>
            <a:ext cx="1556657" cy="674108"/>
          </a:xfrm>
          <a:prstGeom prst="rect">
            <a:avLst/>
          </a:prstGeom>
          <a:noFill/>
          <a:ln>
            <a:noFill/>
          </a:ln>
        </p:spPr>
      </p:pic>
    </p:spTree>
    <p:extLst>
      <p:ext uri="{BB962C8B-B14F-4D97-AF65-F5344CB8AC3E}">
        <p14:creationId xmlns:p14="http://schemas.microsoft.com/office/powerpoint/2010/main" val="3380632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E328-3273-9AD2-E0AA-BC106C4C5F9D}"/>
              </a:ext>
            </a:extLst>
          </p:cNvPr>
          <p:cNvSpPr>
            <a:spLocks noGrp="1"/>
          </p:cNvSpPr>
          <p:nvPr>
            <p:ph type="title"/>
          </p:nvPr>
        </p:nvSpPr>
        <p:spPr>
          <a:xfrm>
            <a:off x="2589212" y="446088"/>
            <a:ext cx="6692440" cy="567760"/>
          </a:xfrm>
        </p:spPr>
        <p:txBody>
          <a:bodyPr>
            <a:noAutofit/>
          </a:bodyPr>
          <a:lstStyle/>
          <a:p>
            <a:r>
              <a:rPr lang="en-IN" sz="3600" b="1" u="sng" dirty="0">
                <a:latin typeface="Times New Roman" panose="02020603050405020304" pitchFamily="18" charset="0"/>
                <a:cs typeface="Times New Roman" panose="02020603050405020304" pitchFamily="18" charset="0"/>
              </a:rPr>
              <a:t>Diagrammatic Representation:</a:t>
            </a:r>
          </a:p>
        </p:txBody>
      </p:sp>
      <p:pic>
        <p:nvPicPr>
          <p:cNvPr id="5" name="Content Placeholder 4">
            <a:extLst>
              <a:ext uri="{FF2B5EF4-FFF2-40B4-BE49-F238E27FC236}">
                <a16:creationId xmlns:a16="http://schemas.microsoft.com/office/drawing/2014/main" id="{4E40904D-5253-C528-D289-C96AD271CDEA}"/>
              </a:ext>
            </a:extLst>
          </p:cNvPr>
          <p:cNvPicPr>
            <a:picLocks noGrp="1" noChangeAspect="1"/>
          </p:cNvPicPr>
          <p:nvPr>
            <p:ph idx="1"/>
          </p:nvPr>
        </p:nvPicPr>
        <p:blipFill>
          <a:blip r:embed="rId2"/>
          <a:stretch>
            <a:fillRect/>
          </a:stretch>
        </p:blipFill>
        <p:spPr>
          <a:xfrm>
            <a:off x="1557341" y="1643408"/>
            <a:ext cx="2063742" cy="1736725"/>
          </a:xfrm>
        </p:spPr>
      </p:pic>
      <p:sp>
        <p:nvSpPr>
          <p:cNvPr id="6" name="Text Placeholder 5">
            <a:extLst>
              <a:ext uri="{FF2B5EF4-FFF2-40B4-BE49-F238E27FC236}">
                <a16:creationId xmlns:a16="http://schemas.microsoft.com/office/drawing/2014/main" id="{39AE864C-6735-32A6-6651-BFD6EAE4A69C}"/>
              </a:ext>
            </a:extLst>
          </p:cNvPr>
          <p:cNvSpPr>
            <a:spLocks noGrp="1"/>
          </p:cNvSpPr>
          <p:nvPr>
            <p:ph type="body" sz="half" idx="2"/>
          </p:nvPr>
        </p:nvSpPr>
        <p:spPr>
          <a:xfrm>
            <a:off x="1448263" y="3477868"/>
            <a:ext cx="1854969" cy="678427"/>
          </a:xfrm>
        </p:spPr>
        <p:txBody>
          <a:bodyPr>
            <a:noAutofit/>
          </a:bodyPr>
          <a:lstStyle/>
          <a:p>
            <a:pPr algn="ctr"/>
            <a:r>
              <a:rPr lang="en-IN" sz="1800" dirty="0">
                <a:solidFill>
                  <a:schemeClr val="tx1"/>
                </a:solidFill>
                <a:latin typeface="Times New Roman" panose="02020603050405020304" pitchFamily="18" charset="0"/>
                <a:cs typeface="Times New Roman" panose="02020603050405020304" pitchFamily="18" charset="0"/>
              </a:rPr>
              <a:t>Acoustic Wave</a:t>
            </a:r>
          </a:p>
          <a:p>
            <a:pPr algn="ctr"/>
            <a:r>
              <a:rPr lang="en-IN" sz="1800" dirty="0">
                <a:solidFill>
                  <a:schemeClr val="tx1"/>
                </a:solidFill>
                <a:latin typeface="Times New Roman" panose="02020603050405020304" pitchFamily="18" charset="0"/>
                <a:cs typeface="Times New Roman" panose="02020603050405020304" pitchFamily="18" charset="0"/>
              </a:rPr>
              <a:t> Generator</a:t>
            </a:r>
          </a:p>
        </p:txBody>
      </p:sp>
      <p:pic>
        <p:nvPicPr>
          <p:cNvPr id="7" name="Picture 6">
            <a:extLst>
              <a:ext uri="{FF2B5EF4-FFF2-40B4-BE49-F238E27FC236}">
                <a16:creationId xmlns:a16="http://schemas.microsoft.com/office/drawing/2014/main" id="{003DBFF8-4FE1-EE55-97C5-2C0AD4D7F3A4}"/>
              </a:ext>
            </a:extLst>
          </p:cNvPr>
          <p:cNvPicPr>
            <a:picLocks noChangeAspect="1"/>
          </p:cNvPicPr>
          <p:nvPr/>
        </p:nvPicPr>
        <p:blipFill>
          <a:blip r:embed="rId3"/>
          <a:stretch>
            <a:fillRect/>
          </a:stretch>
        </p:blipFill>
        <p:spPr>
          <a:xfrm>
            <a:off x="3902076" y="3891619"/>
            <a:ext cx="2957345" cy="2520293"/>
          </a:xfrm>
          <a:prstGeom prst="rect">
            <a:avLst/>
          </a:prstGeom>
        </p:spPr>
      </p:pic>
      <p:pic>
        <p:nvPicPr>
          <p:cNvPr id="9" name="Picture 8">
            <a:extLst>
              <a:ext uri="{FF2B5EF4-FFF2-40B4-BE49-F238E27FC236}">
                <a16:creationId xmlns:a16="http://schemas.microsoft.com/office/drawing/2014/main" id="{FD6B2C2F-230B-701B-BC2C-CB6E56C6D7E3}"/>
              </a:ext>
            </a:extLst>
          </p:cNvPr>
          <p:cNvPicPr>
            <a:picLocks noChangeAspect="1"/>
          </p:cNvPicPr>
          <p:nvPr/>
        </p:nvPicPr>
        <p:blipFill>
          <a:blip r:embed="rId4"/>
          <a:stretch>
            <a:fillRect/>
          </a:stretch>
        </p:blipFill>
        <p:spPr>
          <a:xfrm>
            <a:off x="8318091" y="1113778"/>
            <a:ext cx="3608590" cy="2484969"/>
          </a:xfrm>
          <a:prstGeom prst="rect">
            <a:avLst/>
          </a:prstGeom>
        </p:spPr>
      </p:pic>
      <p:sp>
        <p:nvSpPr>
          <p:cNvPr id="12" name="TextBox 11">
            <a:extLst>
              <a:ext uri="{FF2B5EF4-FFF2-40B4-BE49-F238E27FC236}">
                <a16:creationId xmlns:a16="http://schemas.microsoft.com/office/drawing/2014/main" id="{B465F0E9-8DE6-BB0A-BE45-0BBD805626B4}"/>
              </a:ext>
            </a:extLst>
          </p:cNvPr>
          <p:cNvSpPr txBox="1"/>
          <p:nvPr/>
        </p:nvSpPr>
        <p:spPr>
          <a:xfrm>
            <a:off x="8527937" y="3598747"/>
            <a:ext cx="3398743" cy="2585323"/>
          </a:xfrm>
          <a:prstGeom prst="rect">
            <a:avLst/>
          </a:prstGeom>
          <a:noFill/>
        </p:spPr>
        <p:txBody>
          <a:bodyPr wrap="square">
            <a:spAutoFit/>
          </a:bodyPr>
          <a:lstStyle/>
          <a:p>
            <a:r>
              <a:rPr lang="en-IN" sz="1800" dirty="0">
                <a:solidFill>
                  <a:schemeClr val="tx1"/>
                </a:solidFill>
              </a:rPr>
              <a:t> </a:t>
            </a:r>
            <a:r>
              <a:rPr lang="en-IN" sz="1800" dirty="0">
                <a:solidFill>
                  <a:schemeClr val="tx1"/>
                </a:solidFill>
                <a:latin typeface="Times New Roman" panose="02020603050405020304" pitchFamily="18" charset="0"/>
                <a:cs typeface="Times New Roman" panose="02020603050405020304" pitchFamily="18" charset="0"/>
              </a:rPr>
              <a:t>1.ultrasonic power supply;</a:t>
            </a:r>
          </a:p>
          <a:p>
            <a:r>
              <a:rPr lang="en-IN" sz="1800" dirty="0">
                <a:solidFill>
                  <a:schemeClr val="tx1"/>
                </a:solidFill>
                <a:latin typeface="Times New Roman" panose="02020603050405020304" pitchFamily="18" charset="0"/>
                <a:cs typeface="Times New Roman" panose="02020603050405020304" pitchFamily="18" charset="0"/>
              </a:rPr>
              <a:t> 2. transducer; </a:t>
            </a:r>
          </a:p>
          <a:p>
            <a:r>
              <a:rPr lang="en-IN" sz="1800" dirty="0">
                <a:solidFill>
                  <a:schemeClr val="tx1"/>
                </a:solidFill>
                <a:latin typeface="Times New Roman" panose="02020603050405020304" pitchFamily="18" charset="0"/>
                <a:cs typeface="Times New Roman" panose="02020603050405020304" pitchFamily="18" charset="0"/>
              </a:rPr>
              <a:t> 3</a:t>
            </a:r>
            <a:r>
              <a:rPr lang="en-IN" dirty="0">
                <a:latin typeface="Times New Roman" panose="02020603050405020304" pitchFamily="18" charset="0"/>
                <a:cs typeface="Times New Roman" panose="02020603050405020304" pitchFamily="18" charset="0"/>
              </a:rPr>
              <a:t>.</a:t>
            </a:r>
            <a:r>
              <a:rPr lang="en-IN" sz="1800" dirty="0">
                <a:solidFill>
                  <a:schemeClr val="tx1"/>
                </a:solidFill>
                <a:latin typeface="Times New Roman" panose="02020603050405020304" pitchFamily="18" charset="0"/>
                <a:cs typeface="Times New Roman" panose="02020603050405020304" pitchFamily="18" charset="0"/>
              </a:rPr>
              <a:t> booster 1:2.0; </a:t>
            </a:r>
          </a:p>
          <a:p>
            <a:r>
              <a:rPr lang="en-IN" sz="1800" dirty="0">
                <a:solidFill>
                  <a:schemeClr val="tx1"/>
                </a:solidFill>
                <a:latin typeface="Times New Roman" panose="02020603050405020304" pitchFamily="18" charset="0"/>
                <a:cs typeface="Times New Roman" panose="02020603050405020304" pitchFamily="18" charset="0"/>
              </a:rPr>
              <a:t> 4.acoustic radiator;</a:t>
            </a:r>
          </a:p>
          <a:p>
            <a:r>
              <a:rPr lang="en-IN" sz="1800" dirty="0">
                <a:solidFill>
                  <a:schemeClr val="tx1"/>
                </a:solidFill>
                <a:latin typeface="Times New Roman" panose="02020603050405020304" pitchFamily="18" charset="0"/>
                <a:cs typeface="Times New Roman" panose="02020603050405020304" pitchFamily="18" charset="0"/>
              </a:rPr>
              <a:t> 5. liquid media;</a:t>
            </a:r>
          </a:p>
          <a:p>
            <a:r>
              <a:rPr lang="en-IN" sz="1800" dirty="0">
                <a:solidFill>
                  <a:schemeClr val="tx1"/>
                </a:solidFill>
                <a:latin typeface="Times New Roman" panose="02020603050405020304" pitchFamily="18" charset="0"/>
                <a:cs typeface="Times New Roman" panose="02020603050405020304" pitchFamily="18" charset="0"/>
              </a:rPr>
              <a:t> 6. chamber;</a:t>
            </a:r>
          </a:p>
          <a:p>
            <a:r>
              <a:rPr lang="en-IN" sz="1800" dirty="0">
                <a:solidFill>
                  <a:schemeClr val="tx1"/>
                </a:solidFill>
                <a:latin typeface="Times New Roman" panose="02020603050405020304" pitchFamily="18" charset="0"/>
                <a:cs typeface="Times New Roman" panose="02020603050405020304" pitchFamily="18" charset="0"/>
              </a:rPr>
              <a:t> 7</a:t>
            </a:r>
            <a:r>
              <a:rPr lang="en-IN" dirty="0">
                <a:latin typeface="Times New Roman" panose="02020603050405020304" pitchFamily="18" charset="0"/>
                <a:cs typeface="Times New Roman" panose="02020603050405020304" pitchFamily="18" charset="0"/>
              </a:rPr>
              <a:t>.</a:t>
            </a:r>
            <a:r>
              <a:rPr lang="en-IN" sz="1800" dirty="0">
                <a:solidFill>
                  <a:schemeClr val="tx1"/>
                </a:solidFill>
                <a:latin typeface="Times New Roman" panose="02020603050405020304" pitchFamily="18" charset="0"/>
                <a:cs typeface="Times New Roman" panose="02020603050405020304" pitchFamily="18" charset="0"/>
              </a:rPr>
              <a:t> piezoelectric sensor;</a:t>
            </a:r>
          </a:p>
          <a:p>
            <a:r>
              <a:rPr lang="en-IN" sz="1800" dirty="0">
                <a:solidFill>
                  <a:schemeClr val="tx1"/>
                </a:solidFill>
                <a:latin typeface="Times New Roman" panose="02020603050405020304" pitchFamily="18" charset="0"/>
                <a:cs typeface="Times New Roman" panose="02020603050405020304" pitchFamily="18" charset="0"/>
              </a:rPr>
              <a:t> 8. data acquisition  treatment, and signal processing system.</a:t>
            </a:r>
          </a:p>
        </p:txBody>
      </p:sp>
      <p:pic>
        <p:nvPicPr>
          <p:cNvPr id="14" name="Picture 13">
            <a:extLst>
              <a:ext uri="{FF2B5EF4-FFF2-40B4-BE49-F238E27FC236}">
                <a16:creationId xmlns:a16="http://schemas.microsoft.com/office/drawing/2014/main" id="{5014E668-86A6-A0B7-F2F4-BC191B0CDDDB}"/>
              </a:ext>
            </a:extLst>
          </p:cNvPr>
          <p:cNvPicPr>
            <a:picLocks noChangeAspect="1"/>
          </p:cNvPicPr>
          <p:nvPr/>
        </p:nvPicPr>
        <p:blipFill>
          <a:blip r:embed="rId5"/>
          <a:stretch>
            <a:fillRect/>
          </a:stretch>
        </p:blipFill>
        <p:spPr>
          <a:xfrm rot="6125584">
            <a:off x="4467270" y="2913863"/>
            <a:ext cx="2272220" cy="1369770"/>
          </a:xfrm>
          <a:prstGeom prst="rect">
            <a:avLst/>
          </a:prstGeom>
        </p:spPr>
      </p:pic>
      <p:sp>
        <p:nvSpPr>
          <p:cNvPr id="15" name="Oval 14" descr="Your startup LOGO">
            <a:extLst>
              <a:ext uri="{FF2B5EF4-FFF2-40B4-BE49-F238E27FC236}">
                <a16:creationId xmlns:a16="http://schemas.microsoft.com/office/drawing/2014/main" id="{2CC97F1B-7624-0081-62DD-AF6917DCC647}"/>
              </a:ext>
              <a:ext uri="{C183D7F6-B498-43B3-948B-1728B52AA6E4}">
                <adec:decorative xmlns:adec="http://schemas.microsoft.com/office/drawing/2017/decorative" val="0"/>
              </a:ext>
            </a:extLst>
          </p:cNvPr>
          <p:cNvSpPr/>
          <p:nvPr/>
        </p:nvSpPr>
        <p:spPr>
          <a:xfrm>
            <a:off x="10603037" y="68346"/>
            <a:ext cx="1440116" cy="75548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 </a:t>
            </a:r>
            <a:r>
              <a:rPr lang="en-US" dirty="0" err="1"/>
              <a:t>Inno</a:t>
            </a:r>
            <a:r>
              <a:rPr lang="en-US" dirty="0"/>
              <a:t>-Hustlers</a:t>
            </a:r>
            <a:endParaRPr lang="en-IN" dirty="0"/>
          </a:p>
        </p:txBody>
      </p:sp>
      <p:pic>
        <p:nvPicPr>
          <p:cNvPr id="16" name="Google Shape;93;p2">
            <a:extLst>
              <a:ext uri="{FF2B5EF4-FFF2-40B4-BE49-F238E27FC236}">
                <a16:creationId xmlns:a16="http://schemas.microsoft.com/office/drawing/2014/main" id="{3B8CD483-07AC-F3FF-2C1F-77977A5FAEF6}"/>
              </a:ext>
            </a:extLst>
          </p:cNvPr>
          <p:cNvPicPr preferRelativeResize="0"/>
          <p:nvPr/>
        </p:nvPicPr>
        <p:blipFill rotWithShape="1">
          <a:blip r:embed="rId6">
            <a:alphaModFix/>
          </a:blip>
          <a:srcRect/>
          <a:stretch/>
        </p:blipFill>
        <p:spPr>
          <a:xfrm>
            <a:off x="148847" y="55860"/>
            <a:ext cx="1556657" cy="674108"/>
          </a:xfrm>
          <a:prstGeom prst="rect">
            <a:avLst/>
          </a:prstGeom>
          <a:noFill/>
          <a:ln>
            <a:noFill/>
          </a:ln>
        </p:spPr>
      </p:pic>
    </p:spTree>
    <p:extLst>
      <p:ext uri="{BB962C8B-B14F-4D97-AF65-F5344CB8AC3E}">
        <p14:creationId xmlns:p14="http://schemas.microsoft.com/office/powerpoint/2010/main" val="9892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E904-0B75-B4D0-AC55-3CEA6B08F3A4}"/>
              </a:ext>
            </a:extLst>
          </p:cNvPr>
          <p:cNvSpPr>
            <a:spLocks noGrp="1"/>
          </p:cNvSpPr>
          <p:nvPr>
            <p:ph type="title"/>
          </p:nvPr>
        </p:nvSpPr>
        <p:spPr>
          <a:xfrm>
            <a:off x="2248796" y="535620"/>
            <a:ext cx="8911687" cy="1280890"/>
          </a:xfrm>
        </p:spPr>
        <p:txBody>
          <a:bodyPr/>
          <a:lstStyle/>
          <a:p>
            <a:r>
              <a:rPr lang="en-IN" b="1" u="sng" dirty="0">
                <a:latin typeface="Times New Roman" panose="02020603050405020304" pitchFamily="18" charset="0"/>
                <a:cs typeface="Times New Roman" panose="02020603050405020304" pitchFamily="18" charset="0"/>
              </a:rPr>
              <a:t>Technical Stack:</a:t>
            </a:r>
          </a:p>
        </p:txBody>
      </p:sp>
      <p:sp>
        <p:nvSpPr>
          <p:cNvPr id="3" name="Content Placeholder 2">
            <a:extLst>
              <a:ext uri="{FF2B5EF4-FFF2-40B4-BE49-F238E27FC236}">
                <a16:creationId xmlns:a16="http://schemas.microsoft.com/office/drawing/2014/main" id="{BDBB2948-DD2A-298B-B323-4E0D19AC8D5E}"/>
              </a:ext>
            </a:extLst>
          </p:cNvPr>
          <p:cNvSpPr>
            <a:spLocks noGrp="1"/>
          </p:cNvSpPr>
          <p:nvPr>
            <p:ph idx="1"/>
          </p:nvPr>
        </p:nvSpPr>
        <p:spPr>
          <a:xfrm>
            <a:off x="2120977" y="1816510"/>
            <a:ext cx="8915400" cy="3777622"/>
          </a:xfrm>
        </p:spPr>
        <p:txBody>
          <a:bodyPr>
            <a:normAutofit/>
          </a:bodyPr>
          <a:lstStyle/>
          <a:p>
            <a:r>
              <a:rPr lang="en-US" dirty="0">
                <a:latin typeface="Times New Roman" panose="02020603050405020304" pitchFamily="18" charset="0"/>
                <a:cs typeface="Times New Roman" panose="02020603050405020304" pitchFamily="18" charset="0"/>
              </a:rPr>
              <a:t>Generating acoustic waves in the frequency range of 10-100 Hz for geophysical surveys, including groundwater detection, is typically achieved using seismic sources designed to create controlled vibrations or shocks in the ground.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use a piezoelectric transducer as a transmitter  to generate seismic waves (acoustic waves) for detecting groundwater levels, you would need a specific type of piezoelectric transducer designed for seismic or geophysical applications</a:t>
            </a:r>
            <a:r>
              <a:rPr lang="en-IN"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Geophones as a receiver  are the most suitable sensors for detecting acoustic waves penetrating the Earth to identify groundwater levels in land-based surveys.</a:t>
            </a:r>
          </a:p>
          <a:p>
            <a:r>
              <a:rPr lang="en-US" dirty="0">
                <a:latin typeface="Times New Roman" panose="02020603050405020304" pitchFamily="18" charset="0"/>
                <a:cs typeface="Times New Roman" panose="02020603050405020304" pitchFamily="18" charset="0"/>
              </a:rPr>
              <a:t> Seismic data acquisition system or a computer with DAQ software(e.g. LabView) is generally the best choice for comprehensive data collection and display of geophone sensor data in professional surveys. For simpler, more portable setups, oscilloscopes or portable devices with graphical displays can be effective.</a:t>
            </a:r>
            <a:endParaRPr lang="en-IN" dirty="0">
              <a:latin typeface="Times New Roman" panose="02020603050405020304" pitchFamily="18" charset="0"/>
              <a:cs typeface="Times New Roman" panose="02020603050405020304" pitchFamily="18" charset="0"/>
            </a:endParaRPr>
          </a:p>
        </p:txBody>
      </p:sp>
      <p:sp>
        <p:nvSpPr>
          <p:cNvPr id="4" name="Oval 3" descr="Your startup LOGO">
            <a:extLst>
              <a:ext uri="{FF2B5EF4-FFF2-40B4-BE49-F238E27FC236}">
                <a16:creationId xmlns:a16="http://schemas.microsoft.com/office/drawing/2014/main" id="{2775C533-2645-B8F1-0EB1-E4332E27D4BD}"/>
              </a:ext>
              <a:ext uri="{C183D7F6-B498-43B3-948B-1728B52AA6E4}">
                <adec:decorative xmlns:adec="http://schemas.microsoft.com/office/drawing/2017/decorative" val="0"/>
              </a:ext>
            </a:extLst>
          </p:cNvPr>
          <p:cNvSpPr/>
          <p:nvPr/>
        </p:nvSpPr>
        <p:spPr>
          <a:xfrm>
            <a:off x="10662031" y="157878"/>
            <a:ext cx="1440116" cy="75548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 </a:t>
            </a:r>
            <a:r>
              <a:rPr lang="en-US" dirty="0" err="1"/>
              <a:t>Inno</a:t>
            </a:r>
            <a:r>
              <a:rPr lang="en-US" dirty="0"/>
              <a:t>-Hustlers</a:t>
            </a:r>
            <a:endParaRPr lang="en-IN" dirty="0"/>
          </a:p>
        </p:txBody>
      </p:sp>
      <p:pic>
        <p:nvPicPr>
          <p:cNvPr id="5" name="Google Shape;93;p2">
            <a:extLst>
              <a:ext uri="{FF2B5EF4-FFF2-40B4-BE49-F238E27FC236}">
                <a16:creationId xmlns:a16="http://schemas.microsoft.com/office/drawing/2014/main" id="{C4ECAB33-D5F0-4EC2-EE5A-B180EECE0203}"/>
              </a:ext>
            </a:extLst>
          </p:cNvPr>
          <p:cNvPicPr preferRelativeResize="0"/>
          <p:nvPr/>
        </p:nvPicPr>
        <p:blipFill rotWithShape="1">
          <a:blip r:embed="rId2">
            <a:alphaModFix/>
          </a:blip>
          <a:srcRect/>
          <a:stretch/>
        </p:blipFill>
        <p:spPr>
          <a:xfrm>
            <a:off x="184362" y="0"/>
            <a:ext cx="1556657" cy="674108"/>
          </a:xfrm>
          <a:prstGeom prst="rect">
            <a:avLst/>
          </a:prstGeom>
          <a:noFill/>
          <a:ln>
            <a:noFill/>
          </a:ln>
        </p:spPr>
      </p:pic>
    </p:spTree>
    <p:extLst>
      <p:ext uri="{BB962C8B-B14F-4D97-AF65-F5344CB8AC3E}">
        <p14:creationId xmlns:p14="http://schemas.microsoft.com/office/powerpoint/2010/main" val="350213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43C390-A123-AE9B-392B-965C76EF2779}"/>
              </a:ext>
            </a:extLst>
          </p:cNvPr>
          <p:cNvSpPr>
            <a:spLocks noGrp="1"/>
          </p:cNvSpPr>
          <p:nvPr>
            <p:ph type="title"/>
          </p:nvPr>
        </p:nvSpPr>
        <p:spPr>
          <a:xfrm>
            <a:off x="1773134" y="436428"/>
            <a:ext cx="8915399" cy="1468800"/>
          </a:xfrm>
        </p:spPr>
        <p:txBody>
          <a:bodyPr/>
          <a:lstStyle/>
          <a:p>
            <a:r>
              <a:rPr lang="en-IN" sz="3600" b="1" u="sng" dirty="0">
                <a:solidFill>
                  <a:schemeClr val="tx1"/>
                </a:solidFill>
                <a:latin typeface="Times New Roman" panose="02020603050405020304" pitchFamily="18" charset="0"/>
                <a:cs typeface="Times New Roman" panose="02020603050405020304" pitchFamily="18" charset="0"/>
              </a:rPr>
              <a:t>Link:</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25F0B0CC-C039-DF5A-77EC-44368599EC43}"/>
              </a:ext>
            </a:extLst>
          </p:cNvPr>
          <p:cNvSpPr>
            <a:spLocks noGrp="1"/>
          </p:cNvSpPr>
          <p:nvPr>
            <p:ph type="body" idx="1"/>
          </p:nvPr>
        </p:nvSpPr>
        <p:spPr>
          <a:xfrm>
            <a:off x="1773134" y="1730826"/>
            <a:ext cx="8915399" cy="2054593"/>
          </a:xfrm>
        </p:spPr>
        <p:txBody>
          <a:bodyPr>
            <a:normAutofit/>
          </a:bodyPr>
          <a:lstStyle/>
          <a:p>
            <a:pPr marL="342900" indent="-342900">
              <a:buFont typeface="Wingdings" panose="05000000000000000000" pitchFamily="2" charset="2"/>
              <a:buChar char="Ø"/>
            </a:pPr>
            <a:r>
              <a:rPr lang="en-IN" sz="1800" b="1" dirty="0">
                <a:solidFill>
                  <a:schemeClr val="tx1"/>
                </a:solidFill>
                <a:latin typeface="Times New Roman" panose="02020603050405020304" pitchFamily="18" charset="0"/>
                <a:cs typeface="Times New Roman" panose="02020603050405020304" pitchFamily="18" charset="0"/>
              </a:rPr>
              <a:t>https://youtu.be/DAXTawhw82s?si=oQZPKSAuHoc8B1Sc</a:t>
            </a:r>
          </a:p>
          <a:p>
            <a:pPr marL="342900" indent="-342900">
              <a:buFont typeface="Wingdings" panose="05000000000000000000" pitchFamily="2" charset="2"/>
              <a:buChar char="Ø"/>
            </a:pPr>
            <a:r>
              <a:rPr lang="en-IN" sz="1800" b="1" dirty="0">
                <a:solidFill>
                  <a:schemeClr val="tx1"/>
                </a:solidFill>
                <a:latin typeface="Times New Roman" panose="02020603050405020304" pitchFamily="18" charset="0"/>
                <a:cs typeface="Times New Roman" panose="02020603050405020304" pitchFamily="18" charset="0"/>
              </a:rPr>
              <a:t>http://www.blackboxai.com</a:t>
            </a:r>
            <a:r>
              <a:rPr lang="en-IN" sz="1800" dirty="0">
                <a:solidFill>
                  <a:schemeClr val="tx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IN" sz="1800" b="1" dirty="0">
                <a:solidFill>
                  <a:schemeClr val="tx1"/>
                </a:solidFill>
                <a:latin typeface="Times New Roman" panose="02020603050405020304" pitchFamily="18" charset="0"/>
                <a:cs typeface="Times New Roman" panose="02020603050405020304" pitchFamily="18" charset="0"/>
              </a:rPr>
              <a:t>https://youtu.be/DAXTawhw82s?si=oQZPKSAuHoc8B1Sc</a:t>
            </a:r>
            <a:endParaRPr lang="en-IN" sz="18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800" b="1" dirty="0">
                <a:solidFill>
                  <a:schemeClr val="tx1"/>
                </a:solidFill>
                <a:latin typeface="Times New Roman" panose="02020603050405020304" pitchFamily="18" charset="0"/>
                <a:cs typeface="Times New Roman" panose="02020603050405020304" pitchFamily="18" charset="0"/>
              </a:rPr>
              <a:t>/https://youtu.be/A_D-G97RrZE?si=wsegNDvEVnadPVNu</a:t>
            </a:r>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b="1" dirty="0">
              <a:solidFill>
                <a:schemeClr val="accent1">
                  <a:lumMod val="50000"/>
                </a:schemeClr>
              </a:solidFill>
            </a:endParaRPr>
          </a:p>
          <a:p>
            <a:pPr marL="285750" indent="-285750">
              <a:buFont typeface="Wingdings" panose="05000000000000000000" pitchFamily="2" charset="2"/>
              <a:buChar char="Ø"/>
            </a:pPr>
            <a:endParaRPr lang="en-IN" sz="1800" dirty="0"/>
          </a:p>
        </p:txBody>
      </p:sp>
    </p:spTree>
    <p:extLst>
      <p:ext uri="{BB962C8B-B14F-4D97-AF65-F5344CB8AC3E}">
        <p14:creationId xmlns:p14="http://schemas.microsoft.com/office/powerpoint/2010/main" val="40358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CAEFE2-FE8B-089D-A753-F19B13AE3695}"/>
              </a:ext>
            </a:extLst>
          </p:cNvPr>
          <p:cNvSpPr>
            <a:spLocks noGrp="1"/>
          </p:cNvSpPr>
          <p:nvPr>
            <p:ph type="title"/>
          </p:nvPr>
        </p:nvSpPr>
        <p:spPr>
          <a:xfrm>
            <a:off x="2101312" y="181658"/>
            <a:ext cx="8911687" cy="1280890"/>
          </a:xfrm>
        </p:spPr>
        <p:txBody>
          <a:bodyPr/>
          <a:lstStyle/>
          <a:p>
            <a:r>
              <a:rPr lang="en-IN" b="1" u="sng" dirty="0">
                <a:latin typeface="Times New Roman" panose="02020603050405020304" pitchFamily="18"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84212907-5740-FFA3-A2AA-33D948738216}"/>
              </a:ext>
            </a:extLst>
          </p:cNvPr>
          <p:cNvSpPr>
            <a:spLocks noGrp="1"/>
          </p:cNvSpPr>
          <p:nvPr>
            <p:ph idx="1"/>
          </p:nvPr>
        </p:nvSpPr>
        <p:spPr>
          <a:xfrm>
            <a:off x="1999277" y="1540189"/>
            <a:ext cx="8915400" cy="3777622"/>
          </a:xfrm>
        </p:spPr>
        <p:txBody>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Overview</a:t>
            </a:r>
          </a:p>
          <a:p>
            <a:r>
              <a:rPr lang="en-IN" dirty="0">
                <a:latin typeface="Times New Roman" panose="02020603050405020304" pitchFamily="18" charset="0"/>
                <a:cs typeface="Times New Roman" panose="02020603050405020304" pitchFamily="18" charset="0"/>
              </a:rPr>
              <a:t>Need</a:t>
            </a:r>
          </a:p>
          <a:p>
            <a:r>
              <a:rPr lang="en-IN" dirty="0">
                <a:latin typeface="Times New Roman" panose="02020603050405020304" pitchFamily="18" charset="0"/>
                <a:cs typeface="Times New Roman" panose="02020603050405020304" pitchFamily="18" charset="0"/>
              </a:rPr>
              <a:t>Solution</a:t>
            </a:r>
          </a:p>
          <a:p>
            <a:r>
              <a:rPr lang="en-IN" dirty="0">
                <a:latin typeface="Times New Roman" panose="02020603050405020304" pitchFamily="18" charset="0"/>
                <a:cs typeface="Times New Roman" panose="02020603050405020304" pitchFamily="18" charset="0"/>
              </a:rPr>
              <a:t>Software Approach</a:t>
            </a:r>
          </a:p>
          <a:p>
            <a:r>
              <a:rPr lang="en-IN" dirty="0">
                <a:latin typeface="Times New Roman" panose="02020603050405020304" pitchFamily="18" charset="0"/>
                <a:cs typeface="Times New Roman" panose="02020603050405020304" pitchFamily="18" charset="0"/>
              </a:rPr>
              <a:t>Hardware Collaboration</a:t>
            </a:r>
          </a:p>
          <a:p>
            <a:r>
              <a:rPr lang="en-IN" dirty="0">
                <a:latin typeface="Times New Roman" panose="02020603050405020304" pitchFamily="18" charset="0"/>
                <a:cs typeface="Times New Roman" panose="02020603050405020304" pitchFamily="18" charset="0"/>
              </a:rPr>
              <a:t>Flowchart</a:t>
            </a:r>
          </a:p>
          <a:p>
            <a:r>
              <a:rPr lang="en-IN" dirty="0">
                <a:latin typeface="Times New Roman" panose="02020603050405020304" pitchFamily="18" charset="0"/>
                <a:cs typeface="Times New Roman" panose="02020603050405020304" pitchFamily="18" charset="0"/>
              </a:rPr>
              <a:t>Diagrammatic Representation</a:t>
            </a:r>
          </a:p>
          <a:p>
            <a:r>
              <a:rPr lang="en-IN" dirty="0">
                <a:latin typeface="Times New Roman" panose="02020603050405020304" pitchFamily="18" charset="0"/>
                <a:cs typeface="Times New Roman" panose="02020603050405020304" pitchFamily="18" charset="0"/>
              </a:rPr>
              <a:t>Technical Stack</a:t>
            </a:r>
          </a:p>
          <a:p>
            <a:endParaRPr lang="en-IN" dirty="0"/>
          </a:p>
          <a:p>
            <a:pPr marL="0" indent="0">
              <a:buNone/>
            </a:pPr>
            <a:endParaRPr lang="en-IN" dirty="0"/>
          </a:p>
          <a:p>
            <a:endParaRPr lang="en-IN" dirty="0"/>
          </a:p>
        </p:txBody>
      </p:sp>
      <p:sp>
        <p:nvSpPr>
          <p:cNvPr id="6" name="Oval 5" descr="Your startup LOGO">
            <a:extLst>
              <a:ext uri="{FF2B5EF4-FFF2-40B4-BE49-F238E27FC236}">
                <a16:creationId xmlns:a16="http://schemas.microsoft.com/office/drawing/2014/main" id="{0B9B41B5-B4A6-A560-98EA-ED95ED782820}"/>
              </a:ext>
              <a:ext uri="{C183D7F6-B498-43B3-948B-1728B52AA6E4}">
                <adec:decorative xmlns:adec="http://schemas.microsoft.com/office/drawing/2017/decorative" val="0"/>
              </a:ext>
            </a:extLst>
          </p:cNvPr>
          <p:cNvSpPr/>
          <p:nvPr/>
        </p:nvSpPr>
        <p:spPr>
          <a:xfrm>
            <a:off x="10583373" y="181658"/>
            <a:ext cx="1440116" cy="75548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 </a:t>
            </a:r>
            <a:r>
              <a:rPr lang="en-US" dirty="0" err="1"/>
              <a:t>Inno</a:t>
            </a:r>
            <a:r>
              <a:rPr lang="en-US" dirty="0"/>
              <a:t>-Hustlers</a:t>
            </a:r>
            <a:endParaRPr lang="en-IN" dirty="0"/>
          </a:p>
        </p:txBody>
      </p:sp>
      <p:pic>
        <p:nvPicPr>
          <p:cNvPr id="7" name="Google Shape;93;p2">
            <a:extLst>
              <a:ext uri="{FF2B5EF4-FFF2-40B4-BE49-F238E27FC236}">
                <a16:creationId xmlns:a16="http://schemas.microsoft.com/office/drawing/2014/main" id="{3541A1BB-C553-7551-03A1-AFA3C498C8D0}"/>
              </a:ext>
            </a:extLst>
          </p:cNvPr>
          <p:cNvPicPr preferRelativeResize="0"/>
          <p:nvPr/>
        </p:nvPicPr>
        <p:blipFill rotWithShape="1">
          <a:blip r:embed="rId2">
            <a:alphaModFix/>
          </a:blip>
          <a:srcRect/>
          <a:stretch/>
        </p:blipFill>
        <p:spPr>
          <a:xfrm>
            <a:off x="168511" y="0"/>
            <a:ext cx="1556657" cy="674108"/>
          </a:xfrm>
          <a:prstGeom prst="rect">
            <a:avLst/>
          </a:prstGeom>
          <a:noFill/>
          <a:ln>
            <a:noFill/>
          </a:ln>
        </p:spPr>
      </p:pic>
    </p:spTree>
    <p:extLst>
      <p:ext uri="{BB962C8B-B14F-4D97-AF65-F5344CB8AC3E}">
        <p14:creationId xmlns:p14="http://schemas.microsoft.com/office/powerpoint/2010/main" val="1391918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DBC0-B138-501B-C4C9-66AB530E8419}"/>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80874A7-7343-0786-A477-E3A21DD373A0}"/>
              </a:ext>
            </a:extLst>
          </p:cNvPr>
          <p:cNvSpPr>
            <a:spLocks noGrp="1"/>
          </p:cNvSpPr>
          <p:nvPr>
            <p:ph idx="1"/>
          </p:nvPr>
        </p:nvSpPr>
        <p:spPr>
          <a:xfrm>
            <a:off x="2245083" y="1651819"/>
            <a:ext cx="8915400" cy="3777622"/>
          </a:xfrm>
        </p:spPr>
        <p:txBody>
          <a:bodyPr>
            <a:normAutofit/>
          </a:bodyPr>
          <a:lstStyle/>
          <a:p>
            <a:r>
              <a:rPr lang="en-US" dirty="0">
                <a:latin typeface="Times New Roman" panose="02020603050405020304" pitchFamily="18" charset="0"/>
                <a:cs typeface="Times New Roman" panose="02020603050405020304" pitchFamily="18" charset="0"/>
              </a:rPr>
              <a:t>Groundwater is a crucial resource for agriculture and industrial needs. In the contemporary world, it is required to sensible usage of resources and we need to find better alternative ways for feasible extraction of resources.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Drought has been consistently affecting many parts of India. But, we have plenty of water resources to overcome this problem. To tackle this situation ,we need efficient water resource allocation , planning and management .Overcoming the water-related issue would be easy if we have a good understanding of the existing groundwater availability. We present a participatory approach to report water availability and depth levels of groundwater. Having a record of this data will not only allow us to monitor but also have a better understanding ,planning and control over groundwater extraction and its use. </a:t>
            </a:r>
            <a:endParaRPr lang="en-IN" dirty="0">
              <a:latin typeface="Times New Roman" panose="02020603050405020304" pitchFamily="18" charset="0"/>
              <a:cs typeface="Times New Roman" panose="02020603050405020304" pitchFamily="18" charset="0"/>
            </a:endParaRPr>
          </a:p>
        </p:txBody>
      </p:sp>
      <p:sp>
        <p:nvSpPr>
          <p:cNvPr id="4" name="Oval 3" descr="Your startup LOGO">
            <a:extLst>
              <a:ext uri="{FF2B5EF4-FFF2-40B4-BE49-F238E27FC236}">
                <a16:creationId xmlns:a16="http://schemas.microsoft.com/office/drawing/2014/main" id="{60CA05A9-6F0E-6703-9C40-802A8F4FA483}"/>
              </a:ext>
              <a:ext uri="{C183D7F6-B498-43B3-948B-1728B52AA6E4}">
                <adec:decorative xmlns:adec="http://schemas.microsoft.com/office/drawing/2017/decorative" val="0"/>
              </a:ext>
            </a:extLst>
          </p:cNvPr>
          <p:cNvSpPr/>
          <p:nvPr/>
        </p:nvSpPr>
        <p:spPr>
          <a:xfrm>
            <a:off x="10662031" y="127820"/>
            <a:ext cx="1440116" cy="75548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 </a:t>
            </a:r>
            <a:r>
              <a:rPr lang="en-US" dirty="0" err="1"/>
              <a:t>Inno</a:t>
            </a:r>
            <a:r>
              <a:rPr lang="en-US" dirty="0"/>
              <a:t>-Hustlers</a:t>
            </a:r>
            <a:endParaRPr lang="en-IN" dirty="0"/>
          </a:p>
        </p:txBody>
      </p:sp>
      <p:pic>
        <p:nvPicPr>
          <p:cNvPr id="5" name="Google Shape;93;p2">
            <a:extLst>
              <a:ext uri="{FF2B5EF4-FFF2-40B4-BE49-F238E27FC236}">
                <a16:creationId xmlns:a16="http://schemas.microsoft.com/office/drawing/2014/main" id="{1F14544C-9FE2-F1C1-D516-501910BF3CC7}"/>
              </a:ext>
            </a:extLst>
          </p:cNvPr>
          <p:cNvPicPr preferRelativeResize="0"/>
          <p:nvPr/>
        </p:nvPicPr>
        <p:blipFill rotWithShape="1">
          <a:blip r:embed="rId2">
            <a:alphaModFix/>
          </a:blip>
          <a:srcRect/>
          <a:stretch/>
        </p:blipFill>
        <p:spPr>
          <a:xfrm>
            <a:off x="169958" y="0"/>
            <a:ext cx="1556657" cy="674108"/>
          </a:xfrm>
          <a:prstGeom prst="rect">
            <a:avLst/>
          </a:prstGeom>
          <a:noFill/>
          <a:ln>
            <a:noFill/>
          </a:ln>
        </p:spPr>
      </p:pic>
    </p:spTree>
    <p:extLst>
      <p:ext uri="{BB962C8B-B14F-4D97-AF65-F5344CB8AC3E}">
        <p14:creationId xmlns:p14="http://schemas.microsoft.com/office/powerpoint/2010/main" val="287026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24F9D-FE41-D370-60B3-FC24FB53357F}"/>
              </a:ext>
            </a:extLst>
          </p:cNvPr>
          <p:cNvSpPr>
            <a:spLocks noGrp="1"/>
          </p:cNvSpPr>
          <p:nvPr>
            <p:ph type="title"/>
          </p:nvPr>
        </p:nvSpPr>
        <p:spPr>
          <a:xfrm>
            <a:off x="2179970" y="306333"/>
            <a:ext cx="8911687" cy="1280890"/>
          </a:xfrm>
        </p:spPr>
        <p:txBody>
          <a:bodyPr/>
          <a:lstStyle/>
          <a:p>
            <a:r>
              <a:rPr lang="en-IN" b="1" u="sng"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1E9F263C-B40E-0F4E-9B52-DCFEA6326B0E}"/>
              </a:ext>
            </a:extLst>
          </p:cNvPr>
          <p:cNvSpPr>
            <a:spLocks noGrp="1"/>
          </p:cNvSpPr>
          <p:nvPr>
            <p:ph idx="1"/>
          </p:nvPr>
        </p:nvSpPr>
        <p:spPr>
          <a:xfrm>
            <a:off x="2179970" y="1587223"/>
            <a:ext cx="8915400" cy="3777622"/>
          </a:xfrm>
        </p:spPr>
        <p:txBody>
          <a:bodyPr/>
          <a:lstStyle/>
          <a:p>
            <a:r>
              <a:rPr lang="en-IN" dirty="0">
                <a:latin typeface="Times New Roman" panose="02020603050405020304" pitchFamily="18" charset="0"/>
                <a:cs typeface="Times New Roman" panose="02020603050405020304" pitchFamily="18" charset="0"/>
              </a:rPr>
              <a:t>Our approach to this problem is that we would transmitter and receiver to throw and collect acoustic waves.</a:t>
            </a:r>
          </a:p>
          <a:p>
            <a:r>
              <a:rPr lang="en-IN" dirty="0">
                <a:latin typeface="Times New Roman" panose="02020603050405020304" pitchFamily="18" charset="0"/>
                <a:cs typeface="Times New Roman" panose="02020603050405020304" pitchFamily="18" charset="0"/>
              </a:rPr>
              <a:t>We would use seismic wave generator to transmit the wave and use geophone sensor to collect the reflected wave.</a:t>
            </a:r>
          </a:p>
          <a:p>
            <a:r>
              <a:rPr lang="en-IN" dirty="0">
                <a:latin typeface="Times New Roman" panose="02020603050405020304" pitchFamily="18" charset="0"/>
                <a:cs typeface="Times New Roman" panose="02020603050405020304" pitchFamily="18" charset="0"/>
              </a:rPr>
              <a:t>This project overall simplifies the complexity and reduce the risk of failure in detection of groundwater.</a:t>
            </a:r>
          </a:p>
        </p:txBody>
      </p:sp>
      <p:sp>
        <p:nvSpPr>
          <p:cNvPr id="4" name="Oval 3" descr="Your startup LOGO">
            <a:extLst>
              <a:ext uri="{FF2B5EF4-FFF2-40B4-BE49-F238E27FC236}">
                <a16:creationId xmlns:a16="http://schemas.microsoft.com/office/drawing/2014/main" id="{B47B67AD-F2F0-B81D-FFC6-E9D1BC8D1D5D}"/>
              </a:ext>
              <a:ext uri="{C183D7F6-B498-43B3-948B-1728B52AA6E4}">
                <adec:decorative xmlns:adec="http://schemas.microsoft.com/office/drawing/2017/decorative" val="0"/>
              </a:ext>
            </a:extLst>
          </p:cNvPr>
          <p:cNvSpPr/>
          <p:nvPr/>
        </p:nvSpPr>
        <p:spPr>
          <a:xfrm>
            <a:off x="10612870" y="117987"/>
            <a:ext cx="1440116" cy="75548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 </a:t>
            </a:r>
            <a:r>
              <a:rPr lang="en-US" dirty="0" err="1"/>
              <a:t>Inno</a:t>
            </a:r>
            <a:r>
              <a:rPr lang="en-US" dirty="0"/>
              <a:t>-Hustlers</a:t>
            </a:r>
            <a:endParaRPr lang="en-IN" dirty="0"/>
          </a:p>
        </p:txBody>
      </p:sp>
      <p:pic>
        <p:nvPicPr>
          <p:cNvPr id="5" name="Google Shape;93;p2">
            <a:extLst>
              <a:ext uri="{FF2B5EF4-FFF2-40B4-BE49-F238E27FC236}">
                <a16:creationId xmlns:a16="http://schemas.microsoft.com/office/drawing/2014/main" id="{2CA14F88-A8D4-FDAA-5D87-B6542772FC4D}"/>
              </a:ext>
            </a:extLst>
          </p:cNvPr>
          <p:cNvPicPr preferRelativeResize="0"/>
          <p:nvPr/>
        </p:nvPicPr>
        <p:blipFill rotWithShape="1">
          <a:blip r:embed="rId2">
            <a:alphaModFix/>
          </a:blip>
          <a:srcRect/>
          <a:stretch/>
        </p:blipFill>
        <p:spPr>
          <a:xfrm>
            <a:off x="139014" y="-30721"/>
            <a:ext cx="1556657" cy="674108"/>
          </a:xfrm>
          <a:prstGeom prst="rect">
            <a:avLst/>
          </a:prstGeom>
          <a:noFill/>
          <a:ln>
            <a:noFill/>
          </a:ln>
        </p:spPr>
      </p:pic>
    </p:spTree>
    <p:extLst>
      <p:ext uri="{BB962C8B-B14F-4D97-AF65-F5344CB8AC3E}">
        <p14:creationId xmlns:p14="http://schemas.microsoft.com/office/powerpoint/2010/main" val="124445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3999-8195-1F6E-1D7C-8271C7680E03}"/>
              </a:ext>
            </a:extLst>
          </p:cNvPr>
          <p:cNvSpPr>
            <a:spLocks noGrp="1"/>
          </p:cNvSpPr>
          <p:nvPr>
            <p:ph type="title"/>
          </p:nvPr>
        </p:nvSpPr>
        <p:spPr>
          <a:xfrm>
            <a:off x="2219299" y="476626"/>
            <a:ext cx="8911687" cy="1280890"/>
          </a:xfrm>
        </p:spPr>
        <p:txBody>
          <a:bodyPr/>
          <a:lstStyle/>
          <a:p>
            <a:r>
              <a:rPr lang="en-IN" b="1" u="sng" dirty="0">
                <a:latin typeface="Times New Roman" panose="02020603050405020304" pitchFamily="18" charset="0"/>
                <a:cs typeface="Times New Roman" panose="02020603050405020304" pitchFamily="18" charset="0"/>
              </a:rPr>
              <a:t>Need:</a:t>
            </a:r>
          </a:p>
        </p:txBody>
      </p:sp>
      <p:sp>
        <p:nvSpPr>
          <p:cNvPr id="3" name="Content Placeholder 2">
            <a:extLst>
              <a:ext uri="{FF2B5EF4-FFF2-40B4-BE49-F238E27FC236}">
                <a16:creationId xmlns:a16="http://schemas.microsoft.com/office/drawing/2014/main" id="{44139A3A-33EA-F27D-EB86-FF84398688A1}"/>
              </a:ext>
            </a:extLst>
          </p:cNvPr>
          <p:cNvSpPr>
            <a:spLocks noGrp="1"/>
          </p:cNvSpPr>
          <p:nvPr>
            <p:ph idx="1"/>
          </p:nvPr>
        </p:nvSpPr>
        <p:spPr>
          <a:xfrm>
            <a:off x="2219299" y="1757516"/>
            <a:ext cx="8915400" cy="3777622"/>
          </a:xfrm>
        </p:spPr>
        <p:txBody>
          <a:bodyPr/>
          <a:lstStyle/>
          <a:p>
            <a:r>
              <a:rPr lang="en-US" dirty="0">
                <a:latin typeface="Times New Roman" panose="02020603050405020304" pitchFamily="18" charset="0"/>
                <a:cs typeface="Times New Roman" panose="02020603050405020304" pitchFamily="18" charset="0"/>
              </a:rPr>
              <a:t>We observe many times when drilling  for the borewell fails due to absence of groundwater at that location .And so efforts and capital are wasted .So, to minimize the risk of failure we need new and advanced technology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are  places(non-uniform) under the ground where groundwater is sufficiently present but due to lack of the technology we fail to detect it .</a:t>
            </a:r>
            <a:endParaRPr lang="en-IN" dirty="0">
              <a:latin typeface="Times New Roman" panose="02020603050405020304" pitchFamily="18" charset="0"/>
              <a:cs typeface="Times New Roman" panose="02020603050405020304" pitchFamily="18" charset="0"/>
            </a:endParaRPr>
          </a:p>
        </p:txBody>
      </p:sp>
      <p:sp>
        <p:nvSpPr>
          <p:cNvPr id="4" name="Oval 3" descr="Your startup LOGO">
            <a:extLst>
              <a:ext uri="{FF2B5EF4-FFF2-40B4-BE49-F238E27FC236}">
                <a16:creationId xmlns:a16="http://schemas.microsoft.com/office/drawing/2014/main" id="{F92AF7C1-56EA-2B51-CDAC-6CE7928FB45C}"/>
              </a:ext>
              <a:ext uri="{C183D7F6-B498-43B3-948B-1728B52AA6E4}">
                <adec:decorative xmlns:adec="http://schemas.microsoft.com/office/drawing/2017/decorative" val="0"/>
              </a:ext>
            </a:extLst>
          </p:cNvPr>
          <p:cNvSpPr/>
          <p:nvPr/>
        </p:nvSpPr>
        <p:spPr>
          <a:xfrm>
            <a:off x="10593205" y="98884"/>
            <a:ext cx="1440116" cy="75548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 </a:t>
            </a:r>
            <a:r>
              <a:rPr lang="en-US" dirty="0" err="1"/>
              <a:t>Inno</a:t>
            </a:r>
            <a:r>
              <a:rPr lang="en-US" dirty="0"/>
              <a:t>-Hustlers</a:t>
            </a:r>
            <a:endParaRPr lang="en-IN" dirty="0"/>
          </a:p>
        </p:txBody>
      </p:sp>
      <p:pic>
        <p:nvPicPr>
          <p:cNvPr id="5" name="Google Shape;93;p2">
            <a:extLst>
              <a:ext uri="{FF2B5EF4-FFF2-40B4-BE49-F238E27FC236}">
                <a16:creationId xmlns:a16="http://schemas.microsoft.com/office/drawing/2014/main" id="{C4047B17-6040-83E4-71E5-FABAAC31C9DA}"/>
              </a:ext>
            </a:extLst>
          </p:cNvPr>
          <p:cNvPicPr preferRelativeResize="0"/>
          <p:nvPr/>
        </p:nvPicPr>
        <p:blipFill rotWithShape="1">
          <a:blip r:embed="rId2">
            <a:alphaModFix/>
          </a:blip>
          <a:srcRect/>
          <a:stretch/>
        </p:blipFill>
        <p:spPr>
          <a:xfrm>
            <a:off x="158679" y="0"/>
            <a:ext cx="1556657" cy="674108"/>
          </a:xfrm>
          <a:prstGeom prst="rect">
            <a:avLst/>
          </a:prstGeom>
          <a:noFill/>
          <a:ln>
            <a:noFill/>
          </a:ln>
        </p:spPr>
      </p:pic>
    </p:spTree>
    <p:extLst>
      <p:ext uri="{BB962C8B-B14F-4D97-AF65-F5344CB8AC3E}">
        <p14:creationId xmlns:p14="http://schemas.microsoft.com/office/powerpoint/2010/main" val="297012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81E-30E7-895B-B373-48969565DCF0}"/>
              </a:ext>
            </a:extLst>
          </p:cNvPr>
          <p:cNvSpPr>
            <a:spLocks noGrp="1"/>
          </p:cNvSpPr>
          <p:nvPr>
            <p:ph type="title"/>
          </p:nvPr>
        </p:nvSpPr>
        <p:spPr>
          <a:xfrm>
            <a:off x="2101312" y="466794"/>
            <a:ext cx="8911687" cy="1280890"/>
          </a:xfrm>
        </p:spPr>
        <p:txBody>
          <a:bodyPr/>
          <a:lstStyle/>
          <a:p>
            <a:r>
              <a:rPr lang="en-IN" b="1" u="sng"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id="{14CA8172-9C2F-7CE7-A48F-BBBE0B61DF2F}"/>
              </a:ext>
            </a:extLst>
          </p:cNvPr>
          <p:cNvSpPr>
            <a:spLocks noGrp="1"/>
          </p:cNvSpPr>
          <p:nvPr>
            <p:ph idx="1"/>
          </p:nvPr>
        </p:nvSpPr>
        <p:spPr>
          <a:xfrm>
            <a:off x="1806344" y="1747684"/>
            <a:ext cx="8915400" cy="3777622"/>
          </a:xfrm>
        </p:spPr>
        <p:txBody>
          <a:bodyPr/>
          <a:lstStyle/>
          <a:p>
            <a:r>
              <a:rPr lang="en-US" dirty="0">
                <a:latin typeface="Times New Roman" panose="02020603050405020304" pitchFamily="18" charset="0"/>
                <a:cs typeface="Times New Roman" panose="02020603050405020304" pitchFamily="18" charset="0"/>
              </a:rPr>
              <a:t>We can implement this methodology that may be successful and may save many efforts and money of the people .It can be implemented by collaboration of both hardware and software .</a:t>
            </a:r>
          </a:p>
          <a:p>
            <a:r>
              <a:rPr lang="en-US" dirty="0">
                <a:latin typeface="Times New Roman" panose="02020603050405020304" pitchFamily="18" charset="0"/>
                <a:cs typeface="Times New Roman" panose="02020603050405020304" pitchFamily="18" charset="0"/>
              </a:rPr>
              <a:t>The hardware part of the project will have the mechanism of transmitting and receiving the waves . 	</a:t>
            </a:r>
          </a:p>
          <a:p>
            <a:r>
              <a:rPr lang="en-US" dirty="0">
                <a:latin typeface="Times New Roman" panose="02020603050405020304" pitchFamily="18" charset="0"/>
                <a:cs typeface="Times New Roman" panose="02020603050405020304" pitchFamily="18" charset="0"/>
              </a:rPr>
              <a:t>The wave generated by hardware is sent below the ground and receiver will collect the reflected wave from the groundwater surface. And the delay occurred between transmitting and receiving will help us to know about the depth at which the groundwater is present .</a:t>
            </a:r>
          </a:p>
          <a:p>
            <a:r>
              <a:rPr lang="en-US" dirty="0">
                <a:latin typeface="Times New Roman" panose="02020603050405020304" pitchFamily="18" charset="0"/>
                <a:cs typeface="Times New Roman" panose="02020603050405020304" pitchFamily="18" charset="0"/>
              </a:rPr>
              <a:t>In case the groundwater is not present at that location wave will not be reflected back and it will die out .</a:t>
            </a:r>
            <a:endParaRPr lang="en-IN" dirty="0">
              <a:latin typeface="Times New Roman" panose="02020603050405020304" pitchFamily="18" charset="0"/>
              <a:cs typeface="Times New Roman" panose="02020603050405020304" pitchFamily="18" charset="0"/>
            </a:endParaRPr>
          </a:p>
        </p:txBody>
      </p:sp>
      <p:sp>
        <p:nvSpPr>
          <p:cNvPr id="4" name="Oval 3" descr="Your startup LOGO">
            <a:extLst>
              <a:ext uri="{FF2B5EF4-FFF2-40B4-BE49-F238E27FC236}">
                <a16:creationId xmlns:a16="http://schemas.microsoft.com/office/drawing/2014/main" id="{D9A998EC-F798-8D27-C0B2-BD197513526D}"/>
              </a:ext>
              <a:ext uri="{C183D7F6-B498-43B3-948B-1728B52AA6E4}">
                <adec:decorative xmlns:adec="http://schemas.microsoft.com/office/drawing/2017/decorative" val="0"/>
              </a:ext>
            </a:extLst>
          </p:cNvPr>
          <p:cNvSpPr/>
          <p:nvPr/>
        </p:nvSpPr>
        <p:spPr>
          <a:xfrm>
            <a:off x="10673453" y="89052"/>
            <a:ext cx="1440116" cy="75548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 </a:t>
            </a:r>
            <a:r>
              <a:rPr lang="en-US" dirty="0" err="1"/>
              <a:t>Inno</a:t>
            </a:r>
            <a:r>
              <a:rPr lang="en-US" dirty="0"/>
              <a:t>-Hustlers</a:t>
            </a:r>
            <a:endParaRPr lang="en-IN" dirty="0"/>
          </a:p>
        </p:txBody>
      </p:sp>
      <p:pic>
        <p:nvPicPr>
          <p:cNvPr id="5" name="Google Shape;93;p2">
            <a:extLst>
              <a:ext uri="{FF2B5EF4-FFF2-40B4-BE49-F238E27FC236}">
                <a16:creationId xmlns:a16="http://schemas.microsoft.com/office/drawing/2014/main" id="{D51D8F37-B381-C5F4-E78B-C5457D434A13}"/>
              </a:ext>
            </a:extLst>
          </p:cNvPr>
          <p:cNvPicPr preferRelativeResize="0"/>
          <p:nvPr/>
        </p:nvPicPr>
        <p:blipFill rotWithShape="1">
          <a:blip r:embed="rId2">
            <a:alphaModFix/>
          </a:blip>
          <a:srcRect/>
          <a:stretch/>
        </p:blipFill>
        <p:spPr>
          <a:xfrm>
            <a:off x="222413" y="0"/>
            <a:ext cx="1556657" cy="674108"/>
          </a:xfrm>
          <a:prstGeom prst="rect">
            <a:avLst/>
          </a:prstGeom>
          <a:noFill/>
          <a:ln>
            <a:noFill/>
          </a:ln>
        </p:spPr>
      </p:pic>
    </p:spTree>
    <p:extLst>
      <p:ext uri="{BB962C8B-B14F-4D97-AF65-F5344CB8AC3E}">
        <p14:creationId xmlns:p14="http://schemas.microsoft.com/office/powerpoint/2010/main" val="1084901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2639-6528-5673-702C-B254DF7B292B}"/>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Software Approach:</a:t>
            </a:r>
          </a:p>
        </p:txBody>
      </p:sp>
      <p:sp>
        <p:nvSpPr>
          <p:cNvPr id="3" name="Content Placeholder 2">
            <a:extLst>
              <a:ext uri="{FF2B5EF4-FFF2-40B4-BE49-F238E27FC236}">
                <a16:creationId xmlns:a16="http://schemas.microsoft.com/office/drawing/2014/main" id="{04929FA4-695F-FD54-537D-54A6F0BD9C4F}"/>
              </a:ext>
            </a:extLst>
          </p:cNvPr>
          <p:cNvSpPr>
            <a:spLocks noGrp="1"/>
          </p:cNvSpPr>
          <p:nvPr>
            <p:ph idx="1"/>
          </p:nvPr>
        </p:nvSpPr>
        <p:spPr/>
        <p:txBody>
          <a:bodyPr>
            <a:normAutofit fontScale="25000" lnSpcReduction="20000"/>
          </a:bodyPr>
          <a:lstStyle/>
          <a:p>
            <a:r>
              <a:rPr lang="en-IN" sz="7200" dirty="0">
                <a:latin typeface="Times New Roman" panose="02020603050405020304" pitchFamily="18" charset="0"/>
                <a:cs typeface="Times New Roman" panose="02020603050405020304" pitchFamily="18" charset="0"/>
              </a:rPr>
              <a:t>We will have standard reference set of data already existing for a location sufficiently rich in groundwater. </a:t>
            </a:r>
          </a:p>
          <a:p>
            <a:r>
              <a:rPr lang="en-IN" sz="7200" dirty="0">
                <a:latin typeface="Times New Roman" panose="02020603050405020304" pitchFamily="18" charset="0"/>
                <a:cs typeface="Times New Roman" panose="02020603050405020304" pitchFamily="18" charset="0"/>
              </a:rPr>
              <a:t>The parameter taken here are :</a:t>
            </a:r>
          </a:p>
          <a:p>
            <a:pPr>
              <a:buFont typeface="+mj-lt"/>
              <a:buAutoNum type="arabicPeriod"/>
            </a:pPr>
            <a:r>
              <a:rPr lang="en-IN" sz="7200" dirty="0">
                <a:latin typeface="Times New Roman" panose="02020603050405020304" pitchFamily="18" charset="0"/>
                <a:cs typeface="Times New Roman" panose="02020603050405020304" pitchFamily="18" charset="0"/>
              </a:rPr>
              <a:t>Temperature</a:t>
            </a:r>
          </a:p>
          <a:p>
            <a:pPr>
              <a:buFont typeface="+mj-lt"/>
              <a:buAutoNum type="arabicPeriod"/>
            </a:pPr>
            <a:r>
              <a:rPr lang="en-IN" sz="7200" dirty="0">
                <a:latin typeface="Times New Roman" panose="02020603050405020304" pitchFamily="18" charset="0"/>
                <a:cs typeface="Times New Roman" panose="02020603050405020304" pitchFamily="18" charset="0"/>
              </a:rPr>
              <a:t>Soil Moisture</a:t>
            </a:r>
          </a:p>
          <a:p>
            <a:pPr>
              <a:buFont typeface="+mj-lt"/>
              <a:buAutoNum type="arabicPeriod"/>
            </a:pPr>
            <a:r>
              <a:rPr lang="en-IN" sz="7200" dirty="0">
                <a:latin typeface="Times New Roman" panose="02020603050405020304" pitchFamily="18" charset="0"/>
                <a:cs typeface="Times New Roman" panose="02020603050405020304" pitchFamily="18" charset="0"/>
              </a:rPr>
              <a:t>Rainfall</a:t>
            </a:r>
          </a:p>
          <a:p>
            <a:pPr>
              <a:buFont typeface="+mj-lt"/>
              <a:buAutoNum type="arabicPeriod"/>
            </a:pPr>
            <a:r>
              <a:rPr lang="en-IN" sz="7200" dirty="0">
                <a:latin typeface="Times New Roman" panose="02020603050405020304" pitchFamily="18" charset="0"/>
                <a:cs typeface="Times New Roman" panose="02020603050405020304" pitchFamily="18" charset="0"/>
              </a:rPr>
              <a:t>Humidity</a:t>
            </a:r>
          </a:p>
          <a:p>
            <a:pPr>
              <a:buFont typeface="+mj-lt"/>
              <a:buAutoNum type="arabicPeriod"/>
            </a:pPr>
            <a:r>
              <a:rPr lang="en-IN" sz="7200" dirty="0">
                <a:latin typeface="Times New Roman" panose="02020603050405020304" pitchFamily="18" charset="0"/>
                <a:cs typeface="Times New Roman" panose="02020603050405020304" pitchFamily="18" charset="0"/>
              </a:rPr>
              <a:t>Altitude above sea level</a:t>
            </a:r>
          </a:p>
          <a:p>
            <a:r>
              <a:rPr lang="en-IN" sz="7200" dirty="0">
                <a:latin typeface="Times New Roman" panose="02020603050405020304" pitchFamily="18" charset="0"/>
                <a:cs typeface="Times New Roman" panose="02020603050405020304" pitchFamily="18" charset="0"/>
              </a:rPr>
              <a:t>The same parameter will be taken from user of a particular location.        			            Then both the value that is reference value from the user input will be compared.  After that if the value matched with standard reference value or lie in the range prescribed then we would conclude that groundwater is existing there. </a:t>
            </a:r>
          </a:p>
          <a:p>
            <a:pPr>
              <a:buFont typeface="Wingdings" panose="05000000000000000000" pitchFamily="2" charset="2"/>
              <a:buChar char="Ø"/>
            </a:pPr>
            <a:endParaRPr lang="en-IN" dirty="0"/>
          </a:p>
          <a:p>
            <a:pPr marL="0" indent="0">
              <a:buNone/>
            </a:pPr>
            <a:r>
              <a:rPr lang="en-IN" dirty="0"/>
              <a:t>      </a:t>
            </a:r>
          </a:p>
        </p:txBody>
      </p:sp>
      <p:sp>
        <p:nvSpPr>
          <p:cNvPr id="4" name="Oval 3" descr="Your startup LOGO">
            <a:extLst>
              <a:ext uri="{FF2B5EF4-FFF2-40B4-BE49-F238E27FC236}">
                <a16:creationId xmlns:a16="http://schemas.microsoft.com/office/drawing/2014/main" id="{AADA661B-4963-2A23-2BAB-452DC6CB0525}"/>
              </a:ext>
              <a:ext uri="{C183D7F6-B498-43B3-948B-1728B52AA6E4}">
                <adec:decorative xmlns:adec="http://schemas.microsoft.com/office/drawing/2017/decorative" val="0"/>
              </a:ext>
            </a:extLst>
          </p:cNvPr>
          <p:cNvSpPr/>
          <p:nvPr/>
        </p:nvSpPr>
        <p:spPr>
          <a:xfrm>
            <a:off x="10652199" y="132068"/>
            <a:ext cx="1440116" cy="75548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 </a:t>
            </a:r>
            <a:r>
              <a:rPr lang="en-US" dirty="0" err="1"/>
              <a:t>Inno</a:t>
            </a:r>
            <a:r>
              <a:rPr lang="en-US" dirty="0"/>
              <a:t>-Hustlers</a:t>
            </a:r>
            <a:endParaRPr lang="en-IN" dirty="0"/>
          </a:p>
        </p:txBody>
      </p:sp>
      <p:pic>
        <p:nvPicPr>
          <p:cNvPr id="5" name="Google Shape;93;p2">
            <a:extLst>
              <a:ext uri="{FF2B5EF4-FFF2-40B4-BE49-F238E27FC236}">
                <a16:creationId xmlns:a16="http://schemas.microsoft.com/office/drawing/2014/main" id="{725E73B0-DBE1-C108-392E-9406CE14FA2E}"/>
              </a:ext>
            </a:extLst>
          </p:cNvPr>
          <p:cNvPicPr preferRelativeResize="0"/>
          <p:nvPr/>
        </p:nvPicPr>
        <p:blipFill rotWithShape="1">
          <a:blip r:embed="rId2">
            <a:alphaModFix/>
          </a:blip>
          <a:srcRect/>
          <a:stretch/>
        </p:blipFill>
        <p:spPr>
          <a:xfrm>
            <a:off x="179791" y="0"/>
            <a:ext cx="1556657" cy="674108"/>
          </a:xfrm>
          <a:prstGeom prst="rect">
            <a:avLst/>
          </a:prstGeom>
          <a:noFill/>
          <a:ln>
            <a:noFill/>
          </a:ln>
        </p:spPr>
      </p:pic>
    </p:spTree>
    <p:extLst>
      <p:ext uri="{BB962C8B-B14F-4D97-AF65-F5344CB8AC3E}">
        <p14:creationId xmlns:p14="http://schemas.microsoft.com/office/powerpoint/2010/main" val="3917234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7DDB-5D48-4FB6-C78C-94397A8CBEE3}"/>
              </a:ext>
            </a:extLst>
          </p:cNvPr>
          <p:cNvSpPr>
            <a:spLocks noGrp="1"/>
          </p:cNvSpPr>
          <p:nvPr>
            <p:ph type="title"/>
          </p:nvPr>
        </p:nvSpPr>
        <p:spPr>
          <a:xfrm>
            <a:off x="1983325" y="496291"/>
            <a:ext cx="8911687" cy="1280890"/>
          </a:xfrm>
        </p:spPr>
        <p:txBody>
          <a:bodyPr/>
          <a:lstStyle/>
          <a:p>
            <a:r>
              <a:rPr lang="en-IN" dirty="0"/>
              <a:t>Hardware Collaboration:</a:t>
            </a:r>
          </a:p>
        </p:txBody>
      </p:sp>
      <p:sp>
        <p:nvSpPr>
          <p:cNvPr id="3" name="Content Placeholder 2">
            <a:extLst>
              <a:ext uri="{FF2B5EF4-FFF2-40B4-BE49-F238E27FC236}">
                <a16:creationId xmlns:a16="http://schemas.microsoft.com/office/drawing/2014/main" id="{1113D2E2-3B99-9547-2419-35806B4F5792}"/>
              </a:ext>
            </a:extLst>
          </p:cNvPr>
          <p:cNvSpPr>
            <a:spLocks noGrp="1"/>
          </p:cNvSpPr>
          <p:nvPr>
            <p:ph idx="1"/>
          </p:nvPr>
        </p:nvSpPr>
        <p:spPr>
          <a:xfrm>
            <a:off x="1983325" y="1777181"/>
            <a:ext cx="8915400" cy="3777622"/>
          </a:xfrm>
        </p:spPr>
        <p:txBody>
          <a:bodyPr/>
          <a:lstStyle/>
          <a:p>
            <a:r>
              <a:rPr lang="en-US" dirty="0"/>
              <a:t>The hardware part of the project will have the mechanism of transmitting and receiving the waves . 	</a:t>
            </a:r>
          </a:p>
          <a:p>
            <a:r>
              <a:rPr lang="en-US" dirty="0"/>
              <a:t>The wave generated by hardware is sent below the ground and receiver will collect the reflected wave from the groundwater surface. And the delay occurred between transmitting and receiving will help us to know about the depth at which the groundwater is present .</a:t>
            </a:r>
          </a:p>
          <a:p>
            <a:r>
              <a:rPr lang="en-US" dirty="0"/>
              <a:t>In case the groundwater is not present at that location wave will not be reflected back and it will die out .</a:t>
            </a:r>
          </a:p>
          <a:p>
            <a:r>
              <a:rPr lang="en-US" dirty="0"/>
              <a:t>The data obtained by hardware component is fed into the software by interfacing hardware and software and after that software process the data and get us the output.</a:t>
            </a:r>
            <a:endParaRPr lang="en-IN" dirty="0"/>
          </a:p>
          <a:p>
            <a:pPr marL="0" indent="0">
              <a:buNone/>
            </a:pPr>
            <a:endParaRPr lang="en-IN" dirty="0"/>
          </a:p>
        </p:txBody>
      </p:sp>
      <p:sp>
        <p:nvSpPr>
          <p:cNvPr id="4" name="Oval 3" descr="Your startup LOGO">
            <a:extLst>
              <a:ext uri="{FF2B5EF4-FFF2-40B4-BE49-F238E27FC236}">
                <a16:creationId xmlns:a16="http://schemas.microsoft.com/office/drawing/2014/main" id="{EDA7BAC8-97A5-F9AF-1942-4BC4408B1CB4}"/>
              </a:ext>
              <a:ext uri="{C183D7F6-B498-43B3-948B-1728B52AA6E4}">
                <adec:decorative xmlns:adec="http://schemas.microsoft.com/office/drawing/2017/decorative" val="0"/>
              </a:ext>
            </a:extLst>
          </p:cNvPr>
          <p:cNvSpPr/>
          <p:nvPr/>
        </p:nvSpPr>
        <p:spPr>
          <a:xfrm>
            <a:off x="10642367" y="118549"/>
            <a:ext cx="1440116" cy="75548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 </a:t>
            </a:r>
            <a:r>
              <a:rPr lang="en-US" dirty="0" err="1"/>
              <a:t>Inno</a:t>
            </a:r>
            <a:r>
              <a:rPr lang="en-US" dirty="0"/>
              <a:t>-Hustlers</a:t>
            </a:r>
            <a:endParaRPr lang="en-IN" dirty="0"/>
          </a:p>
        </p:txBody>
      </p:sp>
      <p:pic>
        <p:nvPicPr>
          <p:cNvPr id="5" name="Google Shape;93;p2">
            <a:extLst>
              <a:ext uri="{FF2B5EF4-FFF2-40B4-BE49-F238E27FC236}">
                <a16:creationId xmlns:a16="http://schemas.microsoft.com/office/drawing/2014/main" id="{E6226027-467A-570B-FBE9-867435259680}"/>
              </a:ext>
            </a:extLst>
          </p:cNvPr>
          <p:cNvPicPr preferRelativeResize="0"/>
          <p:nvPr/>
        </p:nvPicPr>
        <p:blipFill rotWithShape="1">
          <a:blip r:embed="rId2">
            <a:alphaModFix/>
          </a:blip>
          <a:srcRect/>
          <a:stretch/>
        </p:blipFill>
        <p:spPr>
          <a:xfrm>
            <a:off x="179790" y="0"/>
            <a:ext cx="1556657" cy="674108"/>
          </a:xfrm>
          <a:prstGeom prst="rect">
            <a:avLst/>
          </a:prstGeom>
          <a:noFill/>
          <a:ln>
            <a:noFill/>
          </a:ln>
        </p:spPr>
      </p:pic>
    </p:spTree>
    <p:extLst>
      <p:ext uri="{BB962C8B-B14F-4D97-AF65-F5344CB8AC3E}">
        <p14:creationId xmlns:p14="http://schemas.microsoft.com/office/powerpoint/2010/main" val="199760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5B07-A516-A571-7A43-62A563115E34}"/>
              </a:ext>
            </a:extLst>
          </p:cNvPr>
          <p:cNvSpPr>
            <a:spLocks noGrp="1"/>
          </p:cNvSpPr>
          <p:nvPr>
            <p:ph type="title"/>
          </p:nvPr>
        </p:nvSpPr>
        <p:spPr>
          <a:xfrm>
            <a:off x="1943996" y="437297"/>
            <a:ext cx="8911687" cy="1280890"/>
          </a:xfrm>
        </p:spPr>
        <p:txBody>
          <a:bodyPr/>
          <a:lstStyle/>
          <a:p>
            <a:r>
              <a:rPr lang="en-IN" b="1" u="sng" dirty="0">
                <a:latin typeface="Times New Roman" panose="02020603050405020304" pitchFamily="18" charset="0"/>
                <a:cs typeface="Times New Roman" panose="02020603050405020304" pitchFamily="18" charset="0"/>
              </a:rPr>
              <a:t>Flowchart:</a:t>
            </a:r>
          </a:p>
        </p:txBody>
      </p:sp>
      <p:pic>
        <p:nvPicPr>
          <p:cNvPr id="4" name="Content Placeholder 3">
            <a:extLst>
              <a:ext uri="{FF2B5EF4-FFF2-40B4-BE49-F238E27FC236}">
                <a16:creationId xmlns:a16="http://schemas.microsoft.com/office/drawing/2014/main" id="{276FE694-0895-F827-E766-A8C016F85350}"/>
              </a:ext>
            </a:extLst>
          </p:cNvPr>
          <p:cNvPicPr>
            <a:picLocks noGrp="1" noChangeAspect="1"/>
          </p:cNvPicPr>
          <p:nvPr>
            <p:ph idx="1"/>
          </p:nvPr>
        </p:nvPicPr>
        <p:blipFill>
          <a:blip r:embed="rId2"/>
          <a:stretch>
            <a:fillRect/>
          </a:stretch>
        </p:blipFill>
        <p:spPr>
          <a:xfrm>
            <a:off x="4611329" y="801644"/>
            <a:ext cx="5201265" cy="5726975"/>
          </a:xfrm>
          <a:prstGeom prst="rect">
            <a:avLst/>
          </a:prstGeom>
        </p:spPr>
      </p:pic>
      <p:sp>
        <p:nvSpPr>
          <p:cNvPr id="5" name="Oval 4" descr="Your startup LOGO">
            <a:extLst>
              <a:ext uri="{FF2B5EF4-FFF2-40B4-BE49-F238E27FC236}">
                <a16:creationId xmlns:a16="http://schemas.microsoft.com/office/drawing/2014/main" id="{93A6287B-8E53-FD13-92AD-AC47C8AEA42E}"/>
              </a:ext>
              <a:ext uri="{C183D7F6-B498-43B3-948B-1728B52AA6E4}">
                <adec:decorative xmlns:adec="http://schemas.microsoft.com/office/drawing/2017/decorative" val="0"/>
              </a:ext>
            </a:extLst>
          </p:cNvPr>
          <p:cNvSpPr/>
          <p:nvPr/>
        </p:nvSpPr>
        <p:spPr>
          <a:xfrm>
            <a:off x="10657170" y="59555"/>
            <a:ext cx="1440116" cy="75548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 </a:t>
            </a:r>
            <a:r>
              <a:rPr lang="en-US" dirty="0" err="1"/>
              <a:t>Inno</a:t>
            </a:r>
            <a:r>
              <a:rPr lang="en-US" dirty="0"/>
              <a:t>-Hustlers</a:t>
            </a:r>
            <a:endParaRPr lang="en-IN" dirty="0"/>
          </a:p>
        </p:txBody>
      </p:sp>
      <p:pic>
        <p:nvPicPr>
          <p:cNvPr id="6" name="Google Shape;93;p2">
            <a:extLst>
              <a:ext uri="{FF2B5EF4-FFF2-40B4-BE49-F238E27FC236}">
                <a16:creationId xmlns:a16="http://schemas.microsoft.com/office/drawing/2014/main" id="{5233C2F3-4C74-9B36-7FA8-1F849AF5458B}"/>
              </a:ext>
            </a:extLst>
          </p:cNvPr>
          <p:cNvPicPr preferRelativeResize="0"/>
          <p:nvPr/>
        </p:nvPicPr>
        <p:blipFill rotWithShape="1">
          <a:blip r:embed="rId3">
            <a:alphaModFix/>
          </a:blip>
          <a:srcRect/>
          <a:stretch/>
        </p:blipFill>
        <p:spPr>
          <a:xfrm>
            <a:off x="189623" y="5239"/>
            <a:ext cx="1556657" cy="674108"/>
          </a:xfrm>
          <a:prstGeom prst="rect">
            <a:avLst/>
          </a:prstGeom>
          <a:noFill/>
          <a:ln>
            <a:noFill/>
          </a:ln>
        </p:spPr>
      </p:pic>
    </p:spTree>
    <p:extLst>
      <p:ext uri="{BB962C8B-B14F-4D97-AF65-F5344CB8AC3E}">
        <p14:creationId xmlns:p14="http://schemas.microsoft.com/office/powerpoint/2010/main" val="39640908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121</TotalTime>
  <Words>914</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Wisp</vt:lpstr>
      <vt:lpstr>NATIONAL  INSTITUTE OF TECHNOLOGY SIKKIM </vt:lpstr>
      <vt:lpstr>Content:</vt:lpstr>
      <vt:lpstr>Introduction:</vt:lpstr>
      <vt:lpstr>Overview:</vt:lpstr>
      <vt:lpstr>Need:</vt:lpstr>
      <vt:lpstr>Solution:</vt:lpstr>
      <vt:lpstr>Software Approach:</vt:lpstr>
      <vt:lpstr>Hardware Collaboration:</vt:lpstr>
      <vt:lpstr>Flowchart:</vt:lpstr>
      <vt:lpstr>Diagrammatic Representation:</vt:lpstr>
      <vt:lpstr>Technical Stack:</vt:lpstr>
      <vt:lpstr>Link: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Shashi Bandi</dc:creator>
  <cp:lastModifiedBy>Shashi Bandi</cp:lastModifiedBy>
  <cp:revision>1</cp:revision>
  <dcterms:created xsi:type="dcterms:W3CDTF">2024-08-30T08:09:39Z</dcterms:created>
  <dcterms:modified xsi:type="dcterms:W3CDTF">2024-08-30T10:11:36Z</dcterms:modified>
</cp:coreProperties>
</file>