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8" r:id="rId3"/>
    <p:sldId id="257" r:id="rId4"/>
    <p:sldId id="265" r:id="rId5"/>
    <p:sldId id="266" r:id="rId6"/>
    <p:sldId id="258" r:id="rId7"/>
    <p:sldId id="259" r:id="rId8"/>
    <p:sldId id="269" r:id="rId9"/>
    <p:sldId id="260" r:id="rId10"/>
    <p:sldId id="264" r:id="rId11"/>
    <p:sldId id="267"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30AC6F0-FD2B-42C4-A68A-3CADC7904942}" type="datetimeFigureOut">
              <a:rPr lang="en-US" smtClean="0"/>
              <a:t>10/27/2020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ADF293A-EAC5-480E-9943-38E2E1FF5C2D}" type="slidenum">
              <a:rPr lang="en-US" smtClean="0"/>
              <a:t>‹#›</a:t>
            </a:fld>
            <a:endParaRPr lang="en-US" dirty="0"/>
          </a:p>
        </p:txBody>
      </p:sp>
    </p:spTree>
    <p:extLst>
      <p:ext uri="{BB962C8B-B14F-4D97-AF65-F5344CB8AC3E}">
        <p14:creationId xmlns:p14="http://schemas.microsoft.com/office/powerpoint/2010/main" val="156586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200787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111522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9418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30AC6F0-FD2B-42C4-A68A-3CADC7904942}" type="datetimeFigureOut">
              <a:rPr lang="en-US" smtClean="0"/>
              <a:t>10/27/2020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170599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26746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188123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357835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DF293A-EAC5-480E-9943-38E2E1FF5C2D}" type="slidenum">
              <a:rPr lang="en-US" smtClean="0"/>
              <a:t>‹#›</a:t>
            </a:fld>
            <a:endParaRPr lang="en-US" dirty="0"/>
          </a:p>
        </p:txBody>
      </p:sp>
    </p:spTree>
    <p:extLst>
      <p:ext uri="{BB962C8B-B14F-4D97-AF65-F5344CB8AC3E}">
        <p14:creationId xmlns:p14="http://schemas.microsoft.com/office/powerpoint/2010/main" val="352464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30AC6F0-FD2B-42C4-A68A-3CADC7904942}" type="datetimeFigureOut">
              <a:rPr lang="en-US" smtClean="0"/>
              <a:t>10/27/2020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ADF293A-EAC5-480E-9943-38E2E1FF5C2D}"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398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30AC6F0-FD2B-42C4-A68A-3CADC7904942}" type="datetimeFigureOut">
              <a:rPr lang="en-US" smtClean="0"/>
              <a:t>10/27/2020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ADF293A-EAC5-480E-9943-38E2E1FF5C2D}"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197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30AC6F0-FD2B-42C4-A68A-3CADC7904942}" type="datetimeFigureOut">
              <a:rPr lang="en-US" smtClean="0"/>
              <a:t>10/27/2020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ADF293A-EAC5-480E-9943-38E2E1FF5C2D}" type="slidenum">
              <a:rPr lang="en-US" smtClean="0"/>
              <a:t>‹#›</a:t>
            </a:fld>
            <a:endParaRPr lang="en-US" dirty="0"/>
          </a:p>
        </p:txBody>
      </p:sp>
    </p:spTree>
    <p:extLst>
      <p:ext uri="{BB962C8B-B14F-4D97-AF65-F5344CB8AC3E}">
        <p14:creationId xmlns:p14="http://schemas.microsoft.com/office/powerpoint/2010/main" val="389196375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CBCE81-B312-4844-BDCF-44702A235541}"/>
              </a:ext>
            </a:extLst>
          </p:cNvPr>
          <p:cNvSpPr>
            <a:spLocks noGrp="1"/>
          </p:cNvSpPr>
          <p:nvPr>
            <p:ph type="ctrTitle"/>
          </p:nvPr>
        </p:nvSpPr>
        <p:spPr>
          <a:xfrm>
            <a:off x="1229360" y="1603904"/>
            <a:ext cx="9448800" cy="1825096"/>
          </a:xfrm>
        </p:spPr>
        <p:txBody>
          <a:bodyPr/>
          <a:lstStyle/>
          <a:p>
            <a:r>
              <a:rPr lang="en-US" dirty="0"/>
              <a:t>CAKE BOUTIQUE</a:t>
            </a:r>
          </a:p>
        </p:txBody>
      </p:sp>
      <p:sp>
        <p:nvSpPr>
          <p:cNvPr id="3" name="Subtitle 2">
            <a:extLst>
              <a:ext uri="{FF2B5EF4-FFF2-40B4-BE49-F238E27FC236}">
                <a16:creationId xmlns:a16="http://schemas.microsoft.com/office/drawing/2014/main" id="{FDCE3FE8-3897-44B6-9AD3-89501EC13A56}"/>
              </a:ext>
            </a:extLst>
          </p:cNvPr>
          <p:cNvSpPr>
            <a:spLocks noGrp="1"/>
          </p:cNvSpPr>
          <p:nvPr>
            <p:ph type="subTitle" idx="1"/>
          </p:nvPr>
        </p:nvSpPr>
        <p:spPr>
          <a:xfrm>
            <a:off x="1143000" y="2809240"/>
            <a:ext cx="9621520" cy="4130040"/>
          </a:xfrm>
        </p:spPr>
        <p:txBody>
          <a:bodyPr>
            <a:normAutofit/>
          </a:bodyPr>
          <a:lstStyle/>
          <a:p>
            <a:r>
              <a:rPr lang="en-US" dirty="0"/>
              <a:t>PREPARED BY</a:t>
            </a:r>
          </a:p>
          <a:p>
            <a:r>
              <a:rPr lang="en-US" dirty="0"/>
              <a:t>AKSHAT CHHAYA (19DIT008)</a:t>
            </a:r>
          </a:p>
          <a:p>
            <a:r>
              <a:rPr lang="en-US" dirty="0"/>
              <a:t>DEEP THAKKAR (19DIT074)</a:t>
            </a:r>
          </a:p>
          <a:p>
            <a:endParaRPr lang="en-US" dirty="0"/>
          </a:p>
          <a:p>
            <a:r>
              <a:rPr lang="en-US" dirty="0"/>
              <a:t>Under Guidance Of</a:t>
            </a:r>
          </a:p>
          <a:p>
            <a:pPr algn="l"/>
            <a:r>
              <a:rPr lang="en-US" dirty="0"/>
              <a:t>                                            Krishna Patel          Mohammed Bohra      </a:t>
            </a:r>
          </a:p>
          <a:p>
            <a:pPr algn="l"/>
            <a:r>
              <a:rPr lang="en-US" dirty="0"/>
              <a:t>                                         Assistant Professor     Assistant Professor</a:t>
            </a:r>
          </a:p>
          <a:p>
            <a:pPr algn="l"/>
            <a:r>
              <a:rPr lang="en-US" dirty="0"/>
              <a:t>                                           CSE,DEPSTAR               CE,DEPSTAR</a:t>
            </a:r>
          </a:p>
          <a:p>
            <a:pPr algn="l"/>
            <a:r>
              <a:rPr lang="en-US" dirty="0"/>
              <a:t>                                             CHARUSAT                  CHARUSAT</a:t>
            </a:r>
          </a:p>
          <a:p>
            <a:endParaRPr lang="en-US" dirty="0"/>
          </a:p>
          <a:p>
            <a:endParaRPr lang="en-US" dirty="0"/>
          </a:p>
        </p:txBody>
      </p:sp>
      <p:pic>
        <p:nvPicPr>
          <p:cNvPr id="8" name="Picture 7">
            <a:extLst>
              <a:ext uri="{FF2B5EF4-FFF2-40B4-BE49-F238E27FC236}">
                <a16:creationId xmlns:a16="http://schemas.microsoft.com/office/drawing/2014/main" id="{5097E48A-F14F-405B-BCCD-D643DC8D4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12" y="1769962"/>
            <a:ext cx="3881628" cy="2772591"/>
          </a:xfrm>
          <a:prstGeom prst="rect">
            <a:avLst/>
          </a:prstGeom>
        </p:spPr>
      </p:pic>
      <p:pic>
        <p:nvPicPr>
          <p:cNvPr id="10" name="Picture 9">
            <a:extLst>
              <a:ext uri="{FF2B5EF4-FFF2-40B4-BE49-F238E27FC236}">
                <a16:creationId xmlns:a16="http://schemas.microsoft.com/office/drawing/2014/main" id="{23AFF1CA-3256-4560-A2EA-D3F939A9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320" y="3258059"/>
            <a:ext cx="2783840" cy="727717"/>
          </a:xfrm>
          <a:prstGeom prst="rect">
            <a:avLst/>
          </a:prstGeom>
        </p:spPr>
      </p:pic>
    </p:spTree>
    <p:extLst>
      <p:ext uri="{BB962C8B-B14F-4D97-AF65-F5344CB8AC3E}">
        <p14:creationId xmlns:p14="http://schemas.microsoft.com/office/powerpoint/2010/main" val="164033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2C3-F001-4713-A9EF-ACC9889782F3}"/>
              </a:ext>
            </a:extLst>
          </p:cNvPr>
          <p:cNvSpPr>
            <a:spLocks noGrp="1"/>
          </p:cNvSpPr>
          <p:nvPr>
            <p:ph type="title"/>
          </p:nvPr>
        </p:nvSpPr>
        <p:spPr/>
        <p:txBody>
          <a:bodyPr>
            <a:normAutofit fontScale="90000"/>
          </a:bodyPr>
          <a:lstStyle/>
          <a:p>
            <a:r>
              <a:rPr lang="en-US" dirty="0"/>
              <a:t>System flow chart (change password)</a:t>
            </a:r>
          </a:p>
        </p:txBody>
      </p:sp>
      <p:pic>
        <p:nvPicPr>
          <p:cNvPr id="9" name="Content Placeholder 8">
            <a:extLst>
              <a:ext uri="{FF2B5EF4-FFF2-40B4-BE49-F238E27FC236}">
                <a16:creationId xmlns:a16="http://schemas.microsoft.com/office/drawing/2014/main" id="{FEF4C057-5C5F-4911-A50C-FDD4C2DB3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7015" y="70554"/>
            <a:ext cx="4256745" cy="6644676"/>
          </a:xfrm>
        </p:spPr>
      </p:pic>
      <p:pic>
        <p:nvPicPr>
          <p:cNvPr id="11" name="Picture 10">
            <a:extLst>
              <a:ext uri="{FF2B5EF4-FFF2-40B4-BE49-F238E27FC236}">
                <a16:creationId xmlns:a16="http://schemas.microsoft.com/office/drawing/2014/main" id="{00424919-64B1-4345-9245-0FED810E4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13" name="Picture 12">
            <a:extLst>
              <a:ext uri="{FF2B5EF4-FFF2-40B4-BE49-F238E27FC236}">
                <a16:creationId xmlns:a16="http://schemas.microsoft.com/office/drawing/2014/main" id="{3BA27B84-C6FF-417B-AE02-FF25FF6D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8246" y="278735"/>
            <a:ext cx="2783840" cy="727717"/>
          </a:xfrm>
          <a:prstGeom prst="rect">
            <a:avLst/>
          </a:prstGeom>
        </p:spPr>
      </p:pic>
    </p:spTree>
    <p:extLst>
      <p:ext uri="{BB962C8B-B14F-4D97-AF65-F5344CB8AC3E}">
        <p14:creationId xmlns:p14="http://schemas.microsoft.com/office/powerpoint/2010/main" val="38568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5F78-D356-496E-BBD7-20F81ED113A6}"/>
              </a:ext>
            </a:extLst>
          </p:cNvPr>
          <p:cNvSpPr>
            <a:spLocks noGrp="1"/>
          </p:cNvSpPr>
          <p:nvPr>
            <p:ph type="title"/>
          </p:nvPr>
        </p:nvSpPr>
        <p:spPr/>
        <p:txBody>
          <a:bodyPr/>
          <a:lstStyle/>
          <a:p>
            <a:r>
              <a:rPr lang="en-US" dirty="0"/>
              <a:t>Future scope of project</a:t>
            </a:r>
          </a:p>
        </p:txBody>
      </p:sp>
      <p:sp>
        <p:nvSpPr>
          <p:cNvPr id="3" name="Content Placeholder 2">
            <a:extLst>
              <a:ext uri="{FF2B5EF4-FFF2-40B4-BE49-F238E27FC236}">
                <a16:creationId xmlns:a16="http://schemas.microsoft.com/office/drawing/2014/main" id="{73DC533D-E65E-4845-81EA-306F9AD8CD7D}"/>
              </a:ext>
            </a:extLst>
          </p:cNvPr>
          <p:cNvSpPr>
            <a:spLocks noGrp="1"/>
          </p:cNvSpPr>
          <p:nvPr>
            <p:ph idx="1"/>
          </p:nvPr>
        </p:nvSpPr>
        <p:spPr/>
        <p:txBody>
          <a:bodyPr/>
          <a:lstStyle/>
          <a:p>
            <a:r>
              <a:rPr lang="en-US" dirty="0"/>
              <a:t>In future following may be the possible additions in the project</a:t>
            </a:r>
          </a:p>
          <a:p>
            <a:r>
              <a:rPr lang="en-US" dirty="0"/>
              <a:t>Cake ordering mechanism and order management system for owner</a:t>
            </a:r>
          </a:p>
          <a:p>
            <a:r>
              <a:rPr lang="en-US" dirty="0"/>
              <a:t>Integrated payments user interface for cake ordering facility.</a:t>
            </a:r>
          </a:p>
          <a:p>
            <a:r>
              <a:rPr lang="en-US" dirty="0"/>
              <a:t>Google AR CORE integration for 3d preview of cakes.</a:t>
            </a:r>
          </a:p>
          <a:p>
            <a:r>
              <a:rPr lang="en-US" dirty="0"/>
              <a:t>Online review system for cakes and flavors.</a:t>
            </a:r>
          </a:p>
          <a:p>
            <a:r>
              <a:rPr lang="en-US" dirty="0"/>
              <a:t>Cake customization for custom cakes from clients.</a:t>
            </a:r>
          </a:p>
          <a:p>
            <a:r>
              <a:rPr lang="en-US" dirty="0"/>
              <a:t>Cake customization estimation calculator.</a:t>
            </a:r>
          </a:p>
        </p:txBody>
      </p:sp>
      <p:pic>
        <p:nvPicPr>
          <p:cNvPr id="5" name="Picture 4">
            <a:extLst>
              <a:ext uri="{FF2B5EF4-FFF2-40B4-BE49-F238E27FC236}">
                <a16:creationId xmlns:a16="http://schemas.microsoft.com/office/drawing/2014/main" id="{F32F5D31-4DE1-43F0-985D-74619BD4F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9573A46A-9108-41AC-B76B-7D7E3251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141590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E745-99FF-434D-865E-0056360C0F2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D48F06A-96FC-4718-89D5-49C033A1DED1}"/>
              </a:ext>
            </a:extLst>
          </p:cNvPr>
          <p:cNvSpPr>
            <a:spLocks noGrp="1"/>
          </p:cNvSpPr>
          <p:nvPr>
            <p:ph idx="1"/>
          </p:nvPr>
        </p:nvSpPr>
        <p:spPr/>
        <p:txBody>
          <a:bodyPr/>
          <a:lstStyle/>
          <a:p>
            <a:r>
              <a:rPr lang="en-US" dirty="0"/>
              <a:t>As we all know that no system in world is perfect and our system is no exception in that.</a:t>
            </a:r>
          </a:p>
          <a:p>
            <a:r>
              <a:rPr lang="en-US" dirty="0"/>
              <a:t>We have some limitations which we think can be of concern are as follows:</a:t>
            </a:r>
          </a:p>
          <a:p>
            <a:r>
              <a:rPr lang="en-US" dirty="0"/>
              <a:t>Bases on network latency and network speeds the response time for application ,the application may behave weirdly if not provided proper network.</a:t>
            </a:r>
          </a:p>
          <a:p>
            <a:r>
              <a:rPr lang="en-US" dirty="0"/>
              <a:t>Application uses shared preferences for storing token for rooted devices this may cause security concerns though our token is encrypted and even after decrypting it still as payload username is used so no security concerns but for stipulated time (</a:t>
            </a:r>
            <a:r>
              <a:rPr lang="en-US" dirty="0" err="1"/>
              <a:t>i.e</a:t>
            </a:r>
            <a:r>
              <a:rPr lang="en-US" dirty="0"/>
              <a:t> 2hours) the other app may get access to our API given that they are able to decrypt the token.</a:t>
            </a:r>
          </a:p>
          <a:p>
            <a:r>
              <a:rPr lang="en-US" dirty="0"/>
              <a:t>No order management or cake ordering system. Though we know that this is a limitation it remains in future scope to develop any such component and facility.</a:t>
            </a:r>
          </a:p>
          <a:p>
            <a:pPr marL="0" indent="0">
              <a:buNone/>
            </a:pPr>
            <a:endParaRPr lang="en-US" dirty="0"/>
          </a:p>
        </p:txBody>
      </p:sp>
      <p:pic>
        <p:nvPicPr>
          <p:cNvPr id="5" name="Picture 4">
            <a:extLst>
              <a:ext uri="{FF2B5EF4-FFF2-40B4-BE49-F238E27FC236}">
                <a16:creationId xmlns:a16="http://schemas.microsoft.com/office/drawing/2014/main" id="{6D2DD203-B013-4E4F-BB12-82214F639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D6418B45-FE03-4603-BEF8-C5BE1C303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6186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0E22-1E88-451B-A23E-6F1AE1081E79}"/>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7BE83387-291C-4242-B339-2156594EC345}"/>
              </a:ext>
            </a:extLst>
          </p:cNvPr>
          <p:cNvSpPr>
            <a:spLocks noGrp="1"/>
          </p:cNvSpPr>
          <p:nvPr>
            <p:ph idx="1"/>
          </p:nvPr>
        </p:nvSpPr>
        <p:spPr/>
        <p:txBody>
          <a:bodyPr>
            <a:normAutofit/>
          </a:bodyPr>
          <a:lstStyle/>
          <a:p>
            <a:r>
              <a:rPr lang="en-US" sz="4400" dirty="0"/>
              <a:t>Wait a sec while we start the demo!</a:t>
            </a:r>
          </a:p>
        </p:txBody>
      </p:sp>
      <p:pic>
        <p:nvPicPr>
          <p:cNvPr id="5" name="Picture 4">
            <a:extLst>
              <a:ext uri="{FF2B5EF4-FFF2-40B4-BE49-F238E27FC236}">
                <a16:creationId xmlns:a16="http://schemas.microsoft.com/office/drawing/2014/main" id="{A5E34294-1E61-47C4-ABBB-145BC134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A19960CD-259C-4302-9836-F98483E1A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pic>
        <p:nvPicPr>
          <p:cNvPr id="1026" name="Picture 2" descr="Waiting (and waiting) for rejection">
            <a:extLst>
              <a:ext uri="{FF2B5EF4-FFF2-40B4-BE49-F238E27FC236}">
                <a16:creationId xmlns:a16="http://schemas.microsoft.com/office/drawing/2014/main" id="{9B3C25C9-5195-4EED-9DD9-8D7281172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 y="1627632"/>
            <a:ext cx="8493760" cy="488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3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198329-A7C9-46C3-A5DD-4465DFB7D2E9}"/>
              </a:ext>
            </a:extLst>
          </p:cNvPr>
          <p:cNvSpPr>
            <a:spLocks noGrp="1"/>
          </p:cNvSpPr>
          <p:nvPr>
            <p:ph type="title"/>
          </p:nvPr>
        </p:nvSpPr>
        <p:spPr>
          <a:xfrm>
            <a:off x="1560576" y="2968069"/>
            <a:ext cx="9070848" cy="2587752"/>
          </a:xfrm>
        </p:spPr>
        <p:txBody>
          <a:bodyPr/>
          <a:lstStyle/>
          <a:p>
            <a:r>
              <a:rPr lang="en-US" dirty="0"/>
              <a:t>THANK YOU</a:t>
            </a:r>
          </a:p>
        </p:txBody>
      </p:sp>
      <p:pic>
        <p:nvPicPr>
          <p:cNvPr id="7" name="Picture 6">
            <a:extLst>
              <a:ext uri="{FF2B5EF4-FFF2-40B4-BE49-F238E27FC236}">
                <a16:creationId xmlns:a16="http://schemas.microsoft.com/office/drawing/2014/main" id="{22A36D87-BE21-4634-A360-B201C076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13" y="1374149"/>
            <a:ext cx="3197607" cy="2284005"/>
          </a:xfrm>
          <a:prstGeom prst="rect">
            <a:avLst/>
          </a:prstGeom>
        </p:spPr>
      </p:pic>
      <p:pic>
        <p:nvPicPr>
          <p:cNvPr id="9" name="Picture 8">
            <a:extLst>
              <a:ext uri="{FF2B5EF4-FFF2-40B4-BE49-F238E27FC236}">
                <a16:creationId xmlns:a16="http://schemas.microsoft.com/office/drawing/2014/main" id="{1625189F-6A7F-4E44-9B85-60600148D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6151"/>
            <a:ext cx="2783840" cy="727717"/>
          </a:xfrm>
          <a:prstGeom prst="rect">
            <a:avLst/>
          </a:prstGeom>
        </p:spPr>
      </p:pic>
    </p:spTree>
    <p:extLst>
      <p:ext uri="{BB962C8B-B14F-4D97-AF65-F5344CB8AC3E}">
        <p14:creationId xmlns:p14="http://schemas.microsoft.com/office/powerpoint/2010/main" val="242419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92B1D-4581-4C76-ABE1-D00CFB595DC2}"/>
              </a:ext>
            </a:extLst>
          </p:cNvPr>
          <p:cNvSpPr>
            <a:spLocks noGrp="1"/>
          </p:cNvSpPr>
          <p:nvPr>
            <p:ph type="title"/>
          </p:nvPr>
        </p:nvSpPr>
        <p:spPr>
          <a:xfrm>
            <a:off x="1705863" y="2835989"/>
            <a:ext cx="9070848" cy="2587752"/>
          </a:xfrm>
        </p:spPr>
        <p:txBody>
          <a:bodyPr/>
          <a:lstStyle/>
          <a:p>
            <a:r>
              <a:rPr lang="en-US" dirty="0"/>
              <a:t>AKSHAT CHHAYA</a:t>
            </a:r>
          </a:p>
        </p:txBody>
      </p:sp>
      <p:sp>
        <p:nvSpPr>
          <p:cNvPr id="5" name="Text Placeholder 4">
            <a:extLst>
              <a:ext uri="{FF2B5EF4-FFF2-40B4-BE49-F238E27FC236}">
                <a16:creationId xmlns:a16="http://schemas.microsoft.com/office/drawing/2014/main" id="{39FBB85A-BA02-447D-A36F-08209E20DA7F}"/>
              </a:ext>
            </a:extLst>
          </p:cNvPr>
          <p:cNvSpPr>
            <a:spLocks noGrp="1"/>
          </p:cNvSpPr>
          <p:nvPr>
            <p:ph type="body" idx="1"/>
          </p:nvPr>
        </p:nvSpPr>
        <p:spPr/>
        <p:txBody>
          <a:bodyPr/>
          <a:lstStyle/>
          <a:p>
            <a:r>
              <a:rPr lang="en-US" dirty="0"/>
              <a:t>19DIT008</a:t>
            </a:r>
          </a:p>
        </p:txBody>
      </p:sp>
      <p:pic>
        <p:nvPicPr>
          <p:cNvPr id="7" name="Picture 6">
            <a:extLst>
              <a:ext uri="{FF2B5EF4-FFF2-40B4-BE49-F238E27FC236}">
                <a16:creationId xmlns:a16="http://schemas.microsoft.com/office/drawing/2014/main" id="{B390441B-7D34-40C0-AD4E-F2F3FCB29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633" y="1122615"/>
            <a:ext cx="3881628" cy="2772591"/>
          </a:xfrm>
          <a:prstGeom prst="rect">
            <a:avLst/>
          </a:prstGeom>
        </p:spPr>
      </p:pic>
      <p:pic>
        <p:nvPicPr>
          <p:cNvPr id="11" name="Picture 10">
            <a:extLst>
              <a:ext uri="{FF2B5EF4-FFF2-40B4-BE49-F238E27FC236}">
                <a16:creationId xmlns:a16="http://schemas.microsoft.com/office/drawing/2014/main" id="{6DE8B182-5636-4588-9FB1-30777A860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646" y="2472130"/>
            <a:ext cx="2783840" cy="727717"/>
          </a:xfrm>
          <a:prstGeom prst="rect">
            <a:avLst/>
          </a:prstGeom>
        </p:spPr>
      </p:pic>
    </p:spTree>
    <p:extLst>
      <p:ext uri="{BB962C8B-B14F-4D97-AF65-F5344CB8AC3E}">
        <p14:creationId xmlns:p14="http://schemas.microsoft.com/office/powerpoint/2010/main" val="205060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B994-0A91-41C6-A7BA-77FE27D95363}"/>
              </a:ext>
            </a:extLst>
          </p:cNvPr>
          <p:cNvSpPr>
            <a:spLocks noGrp="1"/>
          </p:cNvSpPr>
          <p:nvPr>
            <p:ph type="title"/>
          </p:nvPr>
        </p:nvSpPr>
        <p:spPr/>
        <p:txBody>
          <a:bodyPr/>
          <a:lstStyle/>
          <a:p>
            <a:r>
              <a:rPr lang="en-US" dirty="0"/>
              <a:t>PROJECT DEFINITION</a:t>
            </a:r>
          </a:p>
        </p:txBody>
      </p:sp>
      <p:sp>
        <p:nvSpPr>
          <p:cNvPr id="3" name="Content Placeholder 2">
            <a:extLst>
              <a:ext uri="{FF2B5EF4-FFF2-40B4-BE49-F238E27FC236}">
                <a16:creationId xmlns:a16="http://schemas.microsoft.com/office/drawing/2014/main" id="{871609FC-2453-45D4-8329-CAC77ECA7D0D}"/>
              </a:ext>
            </a:extLst>
          </p:cNvPr>
          <p:cNvSpPr>
            <a:spLocks noGrp="1"/>
          </p:cNvSpPr>
          <p:nvPr>
            <p:ph idx="1"/>
          </p:nvPr>
        </p:nvSpPr>
        <p:spPr/>
        <p:txBody>
          <a:bodyPr/>
          <a:lstStyle/>
          <a:p>
            <a:r>
              <a:rPr lang="en-US" dirty="0"/>
              <a:t>“We are required to create an Android based application for a cake designer which has a simple user interface to display major flavors and all flavors in a single scrollable list and appropriate interface for profile management”</a:t>
            </a:r>
          </a:p>
          <a:p>
            <a:endParaRPr lang="en-US" dirty="0"/>
          </a:p>
          <a:p>
            <a:r>
              <a:rPr lang="en-US" dirty="0"/>
              <a:t>As mentioned above in the project defination it is clear the we have developed an Android based mobile application for a cake designer.</a:t>
            </a:r>
          </a:p>
          <a:p>
            <a:r>
              <a:rPr lang="en-US" dirty="0"/>
              <a:t>This application is required to have a user interface which is simple yet elegant and on par with Android Material design concepts.</a:t>
            </a:r>
          </a:p>
          <a:p>
            <a:r>
              <a:rPr lang="en-US" dirty="0"/>
              <a:t>The application is authentication based and uses the REST API and token based authentication for seamless login experience.</a:t>
            </a:r>
          </a:p>
          <a:p>
            <a:endParaRPr lang="en-US" dirty="0"/>
          </a:p>
        </p:txBody>
      </p:sp>
      <p:pic>
        <p:nvPicPr>
          <p:cNvPr id="5" name="Picture 4">
            <a:extLst>
              <a:ext uri="{FF2B5EF4-FFF2-40B4-BE49-F238E27FC236}">
                <a16:creationId xmlns:a16="http://schemas.microsoft.com/office/drawing/2014/main" id="{732918FD-2CEE-4D29-B08B-B2FF78C85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7" name="Picture 6">
            <a:extLst>
              <a:ext uri="{FF2B5EF4-FFF2-40B4-BE49-F238E27FC236}">
                <a16:creationId xmlns:a16="http://schemas.microsoft.com/office/drawing/2014/main" id="{86CA303E-98A2-4446-ADE6-1B7D78BB9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8914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1650-9440-41B8-9ABD-32AC03D4F1A8}"/>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86B12416-FA83-4CCB-A5EB-8E2975D78A01}"/>
              </a:ext>
            </a:extLst>
          </p:cNvPr>
          <p:cNvSpPr>
            <a:spLocks noGrp="1"/>
          </p:cNvSpPr>
          <p:nvPr>
            <p:ph idx="1"/>
          </p:nvPr>
        </p:nvSpPr>
        <p:spPr/>
        <p:txBody>
          <a:bodyPr/>
          <a:lstStyle/>
          <a:p>
            <a:r>
              <a:rPr lang="en-US" dirty="0"/>
              <a:t>This project is based on Android mobile development platform.</a:t>
            </a:r>
          </a:p>
          <a:p>
            <a:r>
              <a:rPr lang="en-US" dirty="0"/>
              <a:t>We have developed a cake shop app.</a:t>
            </a:r>
          </a:p>
          <a:p>
            <a:r>
              <a:rPr lang="en-US" dirty="0"/>
              <a:t>The app has an home screen where hot flavors are displayed in a card container.</a:t>
            </a:r>
          </a:p>
          <a:p>
            <a:r>
              <a:rPr lang="en-US" dirty="0"/>
              <a:t>Then app has an integrated App drawer.</a:t>
            </a:r>
          </a:p>
          <a:p>
            <a:r>
              <a:rPr lang="en-US" dirty="0"/>
              <a:t>In our App we have used concept of navigation Ui and fragments for better performance.</a:t>
            </a:r>
          </a:p>
          <a:p>
            <a:r>
              <a:rPr lang="en-US" dirty="0"/>
              <a:t>The App has a single activity instance </a:t>
            </a:r>
            <a:r>
              <a:rPr lang="en-US" dirty="0" err="1"/>
              <a:t>i.e</a:t>
            </a:r>
            <a:r>
              <a:rPr lang="en-US" dirty="0"/>
              <a:t> </a:t>
            </a:r>
            <a:r>
              <a:rPr lang="en-US" dirty="0" err="1"/>
              <a:t>MainActivity</a:t>
            </a:r>
            <a:r>
              <a:rPr lang="en-US" dirty="0"/>
              <a:t>.</a:t>
            </a:r>
          </a:p>
          <a:p>
            <a:r>
              <a:rPr lang="en-US" dirty="0"/>
              <a:t>And has 3 different Fragments Home </a:t>
            </a:r>
            <a:r>
              <a:rPr lang="en-US" dirty="0" err="1"/>
              <a:t>Fragment,All</a:t>
            </a:r>
            <a:r>
              <a:rPr lang="en-US" dirty="0"/>
              <a:t> flavors fragment and Password change fragment.</a:t>
            </a:r>
          </a:p>
          <a:p>
            <a:r>
              <a:rPr lang="en-US" dirty="0"/>
              <a:t>This way App doesn’t need to frequently keep on changing the Activities and hence in single activity we can display multiple fragments. </a:t>
            </a:r>
          </a:p>
        </p:txBody>
      </p:sp>
      <p:pic>
        <p:nvPicPr>
          <p:cNvPr id="5" name="Picture 4">
            <a:extLst>
              <a:ext uri="{FF2B5EF4-FFF2-40B4-BE49-F238E27FC236}">
                <a16:creationId xmlns:a16="http://schemas.microsoft.com/office/drawing/2014/main" id="{110C5DF0-9791-4C3A-8534-ADCC1C150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9ACA0B80-5C97-4190-A24C-6F8795465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336110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79C0-B946-44BA-82C5-1254FBB2388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8D9151A1-E1A2-48AB-9DCE-F8A004C04863}"/>
              </a:ext>
            </a:extLst>
          </p:cNvPr>
          <p:cNvSpPr>
            <a:spLocks noGrp="1"/>
          </p:cNvSpPr>
          <p:nvPr>
            <p:ph idx="1"/>
          </p:nvPr>
        </p:nvSpPr>
        <p:spPr/>
        <p:txBody>
          <a:bodyPr/>
          <a:lstStyle/>
          <a:p>
            <a:r>
              <a:rPr lang="en-US" dirty="0"/>
              <a:t>In this app we have implemented an API based server communication for modular coding practices.</a:t>
            </a:r>
          </a:p>
          <a:p>
            <a:r>
              <a:rPr lang="en-US" dirty="0"/>
              <a:t>We have wrapped volley </a:t>
            </a:r>
            <a:r>
              <a:rPr lang="en-US" dirty="0" err="1"/>
              <a:t>api</a:t>
            </a:r>
            <a:r>
              <a:rPr lang="en-US" dirty="0"/>
              <a:t> into our own </a:t>
            </a:r>
            <a:r>
              <a:rPr lang="en-US" dirty="0" err="1"/>
              <a:t>api</a:t>
            </a:r>
            <a:r>
              <a:rPr lang="en-US" dirty="0"/>
              <a:t> and this way via lazy loading or Asynchronous loading we optimize the application performance.</a:t>
            </a:r>
          </a:p>
          <a:p>
            <a:r>
              <a:rPr lang="en-US" dirty="0"/>
              <a:t>In this app we have implemented a simple yet powerful mechanism of Navigation UI for seamless navigation between pages and for better overall performance as mentioned in earlier slide.</a:t>
            </a:r>
          </a:p>
          <a:p>
            <a:r>
              <a:rPr lang="en-US" dirty="0"/>
              <a:t>We have developed this application keeping in mind all age groups and hence interface is kept as simple as possible.</a:t>
            </a:r>
          </a:p>
        </p:txBody>
      </p:sp>
      <p:pic>
        <p:nvPicPr>
          <p:cNvPr id="5" name="Picture 4">
            <a:extLst>
              <a:ext uri="{FF2B5EF4-FFF2-40B4-BE49-F238E27FC236}">
                <a16:creationId xmlns:a16="http://schemas.microsoft.com/office/drawing/2014/main" id="{235EA21D-A88B-40BE-8208-20D967795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031EC280-7C5B-4265-8509-16C206423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285739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F0D4-344D-4F14-A78B-1DBC7FEAB294}"/>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C051E0C9-395C-49E8-A957-62927496835F}"/>
              </a:ext>
            </a:extLst>
          </p:cNvPr>
          <p:cNvSpPr>
            <a:spLocks noGrp="1"/>
          </p:cNvSpPr>
          <p:nvPr>
            <p:ph idx="1"/>
          </p:nvPr>
        </p:nvSpPr>
        <p:spPr/>
        <p:txBody>
          <a:bodyPr/>
          <a:lstStyle/>
          <a:p>
            <a:r>
              <a:rPr lang="en-US" dirty="0"/>
              <a:t>Here is how we implement privacy in our App are as follows:</a:t>
            </a:r>
          </a:p>
          <a:p>
            <a:pPr lvl="1"/>
            <a:r>
              <a:rPr lang="en-US" dirty="0"/>
              <a:t>Authentication based application</a:t>
            </a:r>
          </a:p>
          <a:p>
            <a:pPr lvl="1"/>
            <a:r>
              <a:rPr lang="en-US" dirty="0"/>
              <a:t>Sessions based login for lesser login requirement</a:t>
            </a:r>
          </a:p>
          <a:p>
            <a:pPr lvl="1"/>
            <a:r>
              <a:rPr lang="en-US" dirty="0"/>
              <a:t>JSON web token based authentication.</a:t>
            </a:r>
          </a:p>
          <a:p>
            <a:pPr lvl="1"/>
            <a:r>
              <a:rPr lang="en-US" dirty="0"/>
              <a:t>Username as payload strategy to protect other credentials from leakage.</a:t>
            </a:r>
          </a:p>
          <a:p>
            <a:pPr lvl="1"/>
            <a:r>
              <a:rPr lang="en-US" dirty="0"/>
              <a:t>No credentials stored on device for better security.</a:t>
            </a:r>
          </a:p>
          <a:p>
            <a:pPr lvl="1"/>
            <a:r>
              <a:rPr lang="en-US" dirty="0"/>
              <a:t>REST based backend to provide optimized responses.</a:t>
            </a:r>
          </a:p>
          <a:p>
            <a:pPr lvl="1"/>
            <a:r>
              <a:rPr lang="en-US" dirty="0"/>
              <a:t>Minimal server and application contact for better security</a:t>
            </a:r>
          </a:p>
        </p:txBody>
      </p:sp>
      <p:pic>
        <p:nvPicPr>
          <p:cNvPr id="5" name="Picture 4">
            <a:extLst>
              <a:ext uri="{FF2B5EF4-FFF2-40B4-BE49-F238E27FC236}">
                <a16:creationId xmlns:a16="http://schemas.microsoft.com/office/drawing/2014/main" id="{34C31E4A-B94F-4A6D-A940-4D939FF5D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3AEB2248-1EEF-4A7E-9FD3-14C762B2C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3694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C8B3-F242-4ABD-BB21-AF5E4DC894FC}"/>
              </a:ext>
            </a:extLst>
          </p:cNvPr>
          <p:cNvSpPr>
            <a:spLocks noGrp="1"/>
          </p:cNvSpPr>
          <p:nvPr>
            <p:ph type="title"/>
          </p:nvPr>
        </p:nvSpPr>
        <p:spPr/>
        <p:txBody>
          <a:bodyPr/>
          <a:lstStyle/>
          <a:p>
            <a:r>
              <a:rPr lang="en-US" dirty="0"/>
              <a:t>Tools and Technology used</a:t>
            </a:r>
          </a:p>
        </p:txBody>
      </p:sp>
      <p:sp>
        <p:nvSpPr>
          <p:cNvPr id="3" name="Content Placeholder 2">
            <a:extLst>
              <a:ext uri="{FF2B5EF4-FFF2-40B4-BE49-F238E27FC236}">
                <a16:creationId xmlns:a16="http://schemas.microsoft.com/office/drawing/2014/main" id="{D67D9D0C-CFA6-441B-ADA6-CA8E6A91F46C}"/>
              </a:ext>
            </a:extLst>
          </p:cNvPr>
          <p:cNvSpPr>
            <a:spLocks noGrp="1"/>
          </p:cNvSpPr>
          <p:nvPr>
            <p:ph idx="1"/>
          </p:nvPr>
        </p:nvSpPr>
        <p:spPr/>
        <p:txBody>
          <a:bodyPr/>
          <a:lstStyle/>
          <a:p>
            <a:r>
              <a:rPr lang="en-US" dirty="0"/>
              <a:t>Majorly we have used Android for application and on backend some other supporting tools are used.</a:t>
            </a:r>
          </a:p>
          <a:p>
            <a:r>
              <a:rPr lang="en-US" dirty="0" err="1"/>
              <a:t>AndroidX</a:t>
            </a:r>
            <a:r>
              <a:rPr lang="en-US" dirty="0"/>
              <a:t> jetpack library (Java Based)</a:t>
            </a:r>
          </a:p>
          <a:p>
            <a:r>
              <a:rPr lang="en-US" dirty="0"/>
              <a:t>Volley for network based requests</a:t>
            </a:r>
          </a:p>
          <a:p>
            <a:r>
              <a:rPr lang="en-US" dirty="0"/>
              <a:t>Navigation UI</a:t>
            </a:r>
          </a:p>
          <a:p>
            <a:r>
              <a:rPr lang="en-US" dirty="0"/>
              <a:t>Nodejs (14.0.0)</a:t>
            </a:r>
          </a:p>
          <a:p>
            <a:r>
              <a:rPr lang="en-US" dirty="0" err="1"/>
              <a:t>MongoDb</a:t>
            </a:r>
            <a:r>
              <a:rPr lang="en-US" dirty="0"/>
              <a:t>(4.2.9)</a:t>
            </a:r>
          </a:p>
          <a:p>
            <a:r>
              <a:rPr lang="en-US" dirty="0"/>
              <a:t>Mongoose</a:t>
            </a:r>
          </a:p>
          <a:p>
            <a:r>
              <a:rPr lang="en-US" dirty="0"/>
              <a:t>Express JS </a:t>
            </a:r>
          </a:p>
          <a:p>
            <a:r>
              <a:rPr lang="en-US" dirty="0"/>
              <a:t>JSON WEB token</a:t>
            </a:r>
          </a:p>
        </p:txBody>
      </p:sp>
      <p:pic>
        <p:nvPicPr>
          <p:cNvPr id="5" name="Picture 4">
            <a:extLst>
              <a:ext uri="{FF2B5EF4-FFF2-40B4-BE49-F238E27FC236}">
                <a16:creationId xmlns:a16="http://schemas.microsoft.com/office/drawing/2014/main" id="{F5C7146D-60E2-406B-AAE8-C0F5642D5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9" name="Picture 8">
            <a:extLst>
              <a:ext uri="{FF2B5EF4-FFF2-40B4-BE49-F238E27FC236}">
                <a16:creationId xmlns:a16="http://schemas.microsoft.com/office/drawing/2014/main" id="{F7592102-8331-40C5-9264-86768208E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31952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AF489A-62EB-4C9D-A730-47BB11EDD270}"/>
              </a:ext>
            </a:extLst>
          </p:cNvPr>
          <p:cNvSpPr>
            <a:spLocks noGrp="1"/>
          </p:cNvSpPr>
          <p:nvPr>
            <p:ph type="title"/>
          </p:nvPr>
        </p:nvSpPr>
        <p:spPr>
          <a:xfrm>
            <a:off x="1560576" y="2835989"/>
            <a:ext cx="9070848" cy="2587752"/>
          </a:xfrm>
        </p:spPr>
        <p:txBody>
          <a:bodyPr/>
          <a:lstStyle/>
          <a:p>
            <a:r>
              <a:rPr lang="en-US" dirty="0"/>
              <a:t>DEEP THAKKAR</a:t>
            </a:r>
          </a:p>
        </p:txBody>
      </p:sp>
      <p:sp>
        <p:nvSpPr>
          <p:cNvPr id="5" name="Text Placeholder 4">
            <a:extLst>
              <a:ext uri="{FF2B5EF4-FFF2-40B4-BE49-F238E27FC236}">
                <a16:creationId xmlns:a16="http://schemas.microsoft.com/office/drawing/2014/main" id="{40BA0E35-AECC-4F54-9C37-528E54F09AF8}"/>
              </a:ext>
            </a:extLst>
          </p:cNvPr>
          <p:cNvSpPr>
            <a:spLocks noGrp="1"/>
          </p:cNvSpPr>
          <p:nvPr>
            <p:ph type="body" idx="1"/>
          </p:nvPr>
        </p:nvSpPr>
        <p:spPr/>
        <p:txBody>
          <a:bodyPr/>
          <a:lstStyle/>
          <a:p>
            <a:r>
              <a:rPr lang="en-US" dirty="0"/>
              <a:t>19DIT074</a:t>
            </a:r>
          </a:p>
        </p:txBody>
      </p:sp>
      <p:pic>
        <p:nvPicPr>
          <p:cNvPr id="7" name="Picture 6">
            <a:extLst>
              <a:ext uri="{FF2B5EF4-FFF2-40B4-BE49-F238E27FC236}">
                <a16:creationId xmlns:a16="http://schemas.microsoft.com/office/drawing/2014/main" id="{1B86E1DC-4DEB-4277-A277-131D91302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633" y="1122615"/>
            <a:ext cx="3881628" cy="2772591"/>
          </a:xfrm>
          <a:prstGeom prst="rect">
            <a:avLst/>
          </a:prstGeom>
        </p:spPr>
      </p:pic>
      <p:pic>
        <p:nvPicPr>
          <p:cNvPr id="9" name="Picture 8">
            <a:extLst>
              <a:ext uri="{FF2B5EF4-FFF2-40B4-BE49-F238E27FC236}">
                <a16:creationId xmlns:a16="http://schemas.microsoft.com/office/drawing/2014/main" id="{FF960502-1D46-4D1D-85AC-E01B07FF9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646" y="2472130"/>
            <a:ext cx="2783840" cy="727717"/>
          </a:xfrm>
          <a:prstGeom prst="rect">
            <a:avLst/>
          </a:prstGeom>
        </p:spPr>
      </p:pic>
    </p:spTree>
    <p:extLst>
      <p:ext uri="{BB962C8B-B14F-4D97-AF65-F5344CB8AC3E}">
        <p14:creationId xmlns:p14="http://schemas.microsoft.com/office/powerpoint/2010/main" val="34438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1E20-4D2C-4B29-9694-F7C0B39DD2CD}"/>
              </a:ext>
            </a:extLst>
          </p:cNvPr>
          <p:cNvSpPr>
            <a:spLocks noGrp="1"/>
          </p:cNvSpPr>
          <p:nvPr>
            <p:ph type="title"/>
          </p:nvPr>
        </p:nvSpPr>
        <p:spPr/>
        <p:txBody>
          <a:bodyPr/>
          <a:lstStyle/>
          <a:p>
            <a:r>
              <a:rPr lang="en-US" dirty="0"/>
              <a:t>System flow chart login</a:t>
            </a:r>
          </a:p>
        </p:txBody>
      </p:sp>
      <p:pic>
        <p:nvPicPr>
          <p:cNvPr id="5" name="Content Placeholder 4">
            <a:extLst>
              <a:ext uri="{FF2B5EF4-FFF2-40B4-BE49-F238E27FC236}">
                <a16:creationId xmlns:a16="http://schemas.microsoft.com/office/drawing/2014/main" id="{1477FB9F-BC3A-4B65-BBE7-D85A882A2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19" y="217048"/>
            <a:ext cx="6026047" cy="6640952"/>
          </a:xfrm>
        </p:spPr>
      </p:pic>
      <p:pic>
        <p:nvPicPr>
          <p:cNvPr id="7" name="Picture 6">
            <a:extLst>
              <a:ext uri="{FF2B5EF4-FFF2-40B4-BE49-F238E27FC236}">
                <a16:creationId xmlns:a16="http://schemas.microsoft.com/office/drawing/2014/main" id="{5515868A-2B02-4A3E-A1F1-648D052E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7" y="-167705"/>
            <a:ext cx="1756755" cy="1254825"/>
          </a:xfrm>
          <a:prstGeom prst="rect">
            <a:avLst/>
          </a:prstGeom>
        </p:spPr>
      </p:pic>
      <p:pic>
        <p:nvPicPr>
          <p:cNvPr id="11" name="Picture 10">
            <a:extLst>
              <a:ext uri="{FF2B5EF4-FFF2-40B4-BE49-F238E27FC236}">
                <a16:creationId xmlns:a16="http://schemas.microsoft.com/office/drawing/2014/main" id="{BC929F32-E817-489C-95E2-5EE9DD4EDE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926" y="303928"/>
            <a:ext cx="2036954" cy="532475"/>
          </a:xfrm>
          <a:prstGeom prst="rect">
            <a:avLst/>
          </a:prstGeom>
        </p:spPr>
      </p:pic>
    </p:spTree>
    <p:extLst>
      <p:ext uri="{BB962C8B-B14F-4D97-AF65-F5344CB8AC3E}">
        <p14:creationId xmlns:p14="http://schemas.microsoft.com/office/powerpoint/2010/main" val="6254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171</TotalTime>
  <Words>709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Garamond</vt:lpstr>
      <vt:lpstr>Savon</vt:lpstr>
      <vt:lpstr>CAKE BOUTIQUE</vt:lpstr>
      <vt:lpstr>AKSHAT CHHAYA</vt:lpstr>
      <vt:lpstr>PROJECT DEFINITION</vt:lpstr>
      <vt:lpstr>ABOUT PROJECT</vt:lpstr>
      <vt:lpstr>CONTINUED......</vt:lpstr>
      <vt:lpstr>PRIVACY</vt:lpstr>
      <vt:lpstr>Tools and Technology used</vt:lpstr>
      <vt:lpstr>DEEP THAKKAR</vt:lpstr>
      <vt:lpstr>System flow chart login</vt:lpstr>
      <vt:lpstr>System flow chart (change password)</vt:lpstr>
      <vt:lpstr>Future scope of project</vt:lpstr>
      <vt:lpstr>Limitations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19DIT008 AKSHAT CHHAYA</dc:creator>
  <cp:lastModifiedBy>Akshat Chhaya</cp:lastModifiedBy>
  <cp:revision>14</cp:revision>
  <dcterms:created xsi:type="dcterms:W3CDTF">2020-10-27T15:01:35Z</dcterms:created>
  <dcterms:modified xsi:type="dcterms:W3CDTF">2020-10-27T17:52:50Z</dcterms:modified>
</cp:coreProperties>
</file>