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spc="-1">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Wingdings" charset="2"/>
              <a:buChar char=""/>
            </a:pPr>
            <a:r>
              <a:rPr lang="en-IN" sz="3200" spc="-1">
                <a:latin typeface="Arial"/>
              </a:rPr>
              <a:t>Click to edit the outline text format</a:t>
            </a:r>
            <a:endParaRPr/>
          </a:p>
          <a:p>
            <a:pPr lvl="1" marL="864000" indent="-324000">
              <a:buClr>
                <a:srgbClr val="ffffff"/>
              </a:buClr>
              <a:buSzPct val="75000"/>
              <a:buFont typeface="Symbol" charset="2"/>
              <a:buChar char=""/>
            </a:pPr>
            <a:r>
              <a:rPr lang="en-IN" sz="2800" spc="-1">
                <a:latin typeface="Arial"/>
              </a:rPr>
              <a:t>Second Outline Level</a:t>
            </a:r>
            <a:endParaRPr/>
          </a:p>
          <a:p>
            <a:pPr lvl="2" marL="1296000" indent="-288000">
              <a:buClr>
                <a:srgbClr val="ffffff"/>
              </a:buClr>
              <a:buSzPct val="45000"/>
              <a:buFont typeface="Wingdings" charset="2"/>
              <a:buChar char=""/>
            </a:pPr>
            <a:r>
              <a:rPr lang="en-IN" sz="2400" spc="-1">
                <a:latin typeface="Arial"/>
              </a:rPr>
              <a:t>Third Outline Level</a:t>
            </a:r>
            <a:endParaRPr/>
          </a:p>
          <a:p>
            <a:pPr lvl="3" marL="1728000" indent="-216000">
              <a:buClr>
                <a:srgbClr val="ffffff"/>
              </a:buClr>
              <a:buSzPct val="75000"/>
              <a:buFont typeface="Symbol" charset="2"/>
              <a:buChar char=""/>
            </a:pPr>
            <a:r>
              <a:rPr lang="en-IN" sz="2000" spc="-1">
                <a:latin typeface="Arial"/>
              </a:rPr>
              <a:t>Fourth Outline Level</a:t>
            </a:r>
            <a:endParaRPr/>
          </a:p>
          <a:p>
            <a:pPr lvl="4" marL="2160000" indent="-216000">
              <a:buClr>
                <a:srgbClr val="ffffff"/>
              </a:buClr>
              <a:buSzPct val="45000"/>
              <a:buFont typeface="Wingdings" charset="2"/>
              <a:buChar char=""/>
            </a:pPr>
            <a:r>
              <a:rPr lang="en-IN" sz="2000" spc="-1">
                <a:latin typeface="Arial"/>
              </a:rPr>
              <a:t>Fifth Outline Level</a:t>
            </a:r>
            <a:endParaRPr/>
          </a:p>
          <a:p>
            <a:pPr lvl="5" marL="2592000" indent="-216000">
              <a:buClr>
                <a:srgbClr val="ffffff"/>
              </a:buClr>
              <a:buSzPct val="45000"/>
              <a:buFont typeface="Wingdings" charset="2"/>
              <a:buChar char=""/>
            </a:pPr>
            <a:r>
              <a:rPr lang="en-IN" sz="2000" spc="-1">
                <a:latin typeface="Arial"/>
              </a:rPr>
              <a:t>Sixth Outline Level</a:t>
            </a:r>
            <a:endParaRPr/>
          </a:p>
          <a:p>
            <a:pPr lvl="6" marL="3024000" indent="-216000">
              <a:buClr>
                <a:srgbClr val="ffffff"/>
              </a:buClr>
              <a:buSzPct val="45000"/>
              <a:buFont typeface="Wingdings" charset="2"/>
              <a:buChar char=""/>
            </a:pPr>
            <a:r>
              <a:rPr lang="en-IN" sz="2000" spc="-1">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spc="-1">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spc="-1">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1DE1E98-7E1A-40A6-904B-0B7EBAD607D7}" type="slidenum">
              <a:rPr lang="en-IN"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hyperlink" Target="https://github.com/Netflix/curator" TargetMode="External"/><Relationship Id="rId2"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hyperlink" Target="https://github.com/Netflix/eureka" TargetMode="External"/><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5851800"/>
          </a:xfrm>
          <a:prstGeom prst="rect">
            <a:avLst/>
          </a:prstGeom>
          <a:noFill/>
          <a:ln>
            <a:noFill/>
          </a:ln>
        </p:spPr>
        <p:txBody>
          <a:bodyPr lIns="0" rIns="0" tIns="0" bIns="0" anchor="ctr"/>
          <a:p>
            <a:pPr algn="ctr"/>
            <a:r>
              <a:rPr lang="en-IN" sz="3200" spc="-1" u="sng">
                <a:solidFill>
                  <a:srgbClr val="0000ff"/>
                </a:solidFill>
                <a:uFill>
                  <a:solidFill>
                    <a:srgbClr val="ffffff"/>
                  </a:solidFill>
                </a:uFill>
                <a:latin typeface="Arial"/>
              </a:rPr>
              <a:t>Eureka</a:t>
            </a:r>
            <a:r>
              <a:rPr lang="en-IN" sz="3200" spc="-1">
                <a:latin typeface="Arial"/>
              </a:rPr>
              <a:t> Vs </a:t>
            </a:r>
            <a:r>
              <a:rPr lang="en-IN" sz="3200" spc="-1" u="sng">
                <a:solidFill>
                  <a:srgbClr val="ff3333"/>
                </a:solidFill>
                <a:uFill>
                  <a:solidFill>
                    <a:srgbClr val="ffffff"/>
                  </a:solidFill>
                </a:uFill>
                <a:latin typeface="Arial"/>
              </a:rPr>
              <a:t>Consul</a:t>
            </a:r>
            <a:endParaRPr/>
          </a:p>
          <a:p>
            <a:pPr algn="ctr"/>
            <a:endParaRPr/>
          </a:p>
          <a:p>
            <a:pPr algn="ctr"/>
            <a:endParaRPr/>
          </a:p>
          <a:p>
            <a:pPr algn="ctr"/>
            <a:endParaRPr/>
          </a:p>
          <a:p>
            <a:pPr algn="ctr"/>
            <a:endParaRPr/>
          </a:p>
          <a:p>
            <a:pPr algn="ct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endParaRPr/>
          </a:p>
          <a:p>
            <a:pPr algn="ctr"/>
            <a:endParaRPr/>
          </a:p>
          <a:p>
            <a:pPr algn="ctr"/>
            <a:endParaRPr/>
          </a:p>
          <a:p>
            <a:pPr algn="ctr"/>
            <a:endParaRPr/>
          </a:p>
          <a:p>
            <a:pPr algn="ct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3200" spc="-1" u="sng">
                <a:solidFill>
                  <a:srgbClr val="ff3333"/>
                </a:solidFill>
                <a:uFill>
                  <a:solidFill>
                    <a:srgbClr val="ffffff"/>
                  </a:solidFill>
                </a:uFill>
                <a:latin typeface="Arial"/>
              </a:rPr>
              <a:t>	</a:t>
            </a:r>
            <a:r>
              <a:rPr lang="en-IN" sz="1400" spc="-1" u="sng">
                <a:solidFill>
                  <a:srgbClr val="ff3333"/>
                </a:solidFill>
                <a:uFill>
                  <a:solidFill>
                    <a:srgbClr val="ffffff"/>
                  </a:solidFill>
                </a:uFill>
                <a:latin typeface="Arial"/>
              </a:rPr>
              <a:t>Avinash Srivastava</a:t>
            </a:r>
            <a:endParaRPr/>
          </a:p>
        </p:txBody>
      </p:sp>
      <p:pic>
        <p:nvPicPr>
          <p:cNvPr id="40" name="" descr=""/>
          <p:cNvPicPr/>
          <p:nvPr/>
        </p:nvPicPr>
        <p:blipFill>
          <a:blip r:embed="rId1"/>
          <a:stretch/>
        </p:blipFill>
        <p:spPr>
          <a:xfrm>
            <a:off x="1512000" y="2736000"/>
            <a:ext cx="1368000" cy="1368000"/>
          </a:xfrm>
          <a:prstGeom prst="rect">
            <a:avLst/>
          </a:prstGeom>
          <a:ln>
            <a:noFill/>
          </a:ln>
        </p:spPr>
      </p:pic>
      <p:pic>
        <p:nvPicPr>
          <p:cNvPr id="41" name="" descr=""/>
          <p:cNvPicPr/>
          <p:nvPr/>
        </p:nvPicPr>
        <p:blipFill>
          <a:blip r:embed="rId2"/>
          <a:stretch/>
        </p:blipFill>
        <p:spPr>
          <a:xfrm>
            <a:off x="6912000" y="3024000"/>
            <a:ext cx="2448000" cy="70812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5851800"/>
          </a:xfrm>
          <a:prstGeom prst="rect">
            <a:avLst/>
          </a:prstGeom>
          <a:noFill/>
          <a:ln>
            <a:noFill/>
          </a:ln>
        </p:spPr>
        <p:txBody>
          <a:bodyPr lIns="0" rIns="0" tIns="0" bIns="0" anchor="ctr"/>
          <a:p>
            <a:pPr algn="ctr"/>
            <a:r>
              <a:rPr lang="en-IN" sz="3200" spc="-1">
                <a:latin typeface="Arial"/>
              </a:rPr>
              <a:t>Why Consul ?</a:t>
            </a:r>
            <a:endParaRPr/>
          </a:p>
          <a:p>
            <a:pPr algn="ctr"/>
            <a:endParaRPr/>
          </a:p>
          <a:p>
            <a:pPr marL="216000" indent="-216000" algn="ctr">
              <a:buClr>
                <a:srgbClr val="ffffff"/>
              </a:buClr>
              <a:buSzPct val="45000"/>
              <a:buFont typeface="Wingdings" charset="2"/>
              <a:buChar char=""/>
            </a:pPr>
            <a:r>
              <a:rPr lang="en-IN" sz="1800" spc="-1">
                <a:solidFill>
                  <a:srgbClr val="800000"/>
                </a:solidFill>
                <a:latin typeface="Arial"/>
              </a:rPr>
              <a:t>The focus on scriptable configuration allows for better container management.</a:t>
            </a:r>
            <a:endParaRPr/>
          </a:p>
          <a:p>
            <a:pPr marL="216000" indent="-216000" algn="ctr">
              <a:buClr>
                <a:srgbClr val="ffffff"/>
              </a:buClr>
              <a:buSzPct val="45000"/>
              <a:buFont typeface="Wingdings" charset="2"/>
              <a:buChar char=""/>
            </a:pPr>
            <a:r>
              <a:rPr lang="en-IN" sz="1800" spc="-1">
                <a:latin typeface="Arial"/>
              </a:rPr>
              <a:t>Eureka requires either external Configuration Server or multiple configuration files.</a:t>
            </a:r>
            <a:endParaRPr/>
          </a:p>
          <a:p>
            <a:pPr marL="216000" indent="-216000" algn="ctr">
              <a:buClr>
                <a:srgbClr val="ffffff"/>
              </a:buClr>
              <a:buSzPct val="45000"/>
              <a:buFont typeface="Wingdings" charset="2"/>
              <a:buChar char=""/>
            </a:pPr>
            <a:r>
              <a:rPr lang="en-IN" sz="1800" spc="-1">
                <a:latin typeface="Arial"/>
              </a:rPr>
              <a:t> </a:t>
            </a:r>
            <a:endParaRPr/>
          </a:p>
          <a:p>
            <a:pPr marL="216000" indent="-216000" algn="ctr">
              <a:buClr>
                <a:srgbClr val="ffffff"/>
              </a:buClr>
              <a:buSzPct val="45000"/>
              <a:buFont typeface="Wingdings" charset="2"/>
              <a:buChar char=""/>
            </a:pPr>
            <a:r>
              <a:rPr lang="en-IN" sz="1800" spc="-1">
                <a:solidFill>
                  <a:srgbClr val="800000"/>
                </a:solidFill>
                <a:latin typeface="Arial"/>
              </a:rPr>
              <a:t>The options for securing communications is more advanced.</a:t>
            </a:r>
            <a:endParaRPr/>
          </a:p>
          <a:p>
            <a:pPr marL="216000" indent="-216000" algn="ctr">
              <a:buClr>
                <a:srgbClr val="ffffff"/>
              </a:buClr>
              <a:buSzPct val="45000"/>
              <a:buFont typeface="Wingdings" charset="2"/>
              <a:buChar char=""/>
            </a:pPr>
            <a:r>
              <a:rPr lang="en-IN" sz="1800" spc="-1">
                <a:latin typeface="Arial"/>
              </a:rPr>
              <a:t>Eureka requires creating application with security settings desired. Default will allow HTTP only.  Registration of end points assumes http but can be forced to https with code.</a:t>
            </a:r>
            <a:endParaRPr/>
          </a:p>
          <a:p>
            <a:pPr marL="216000" indent="-216000" algn="ctr">
              <a:buClr>
                <a:srgbClr val="ffffff"/>
              </a:buClr>
              <a:buSzPct val="45000"/>
              <a:buFont typeface="Wingdings" charset="2"/>
              <a:buChar char=""/>
            </a:pPr>
            <a:r>
              <a:rPr lang="en-IN" sz="1800" spc="-1">
                <a:latin typeface="Arial"/>
              </a:rPr>
              <a:t> </a:t>
            </a:r>
            <a:endParaRPr/>
          </a:p>
          <a:p>
            <a:pPr marL="216000" indent="-216000" algn="ctr">
              <a:buClr>
                <a:srgbClr val="ffffff"/>
              </a:buClr>
              <a:buSzPct val="45000"/>
              <a:buFont typeface="Wingdings" charset="2"/>
              <a:buChar char=""/>
            </a:pPr>
            <a:r>
              <a:rPr lang="en-IN" sz="1800" spc="-1">
                <a:solidFill>
                  <a:srgbClr val="800000"/>
                </a:solidFill>
                <a:latin typeface="Arial"/>
              </a:rPr>
              <a:t>Support for non-REST endpoints via DNS. This would allow database and other resource connections.</a:t>
            </a:r>
            <a:endParaRPr/>
          </a:p>
          <a:p>
            <a:pPr marL="216000" indent="-216000" algn="ctr">
              <a:buClr>
                <a:srgbClr val="ffffff"/>
              </a:buClr>
              <a:buSzPct val="45000"/>
              <a:buFont typeface="Wingdings" charset="2"/>
              <a:buChar char=""/>
            </a:pPr>
            <a:r>
              <a:rPr lang="en-IN" sz="1800" spc="-1">
                <a:latin typeface="Arial"/>
              </a:rPr>
              <a:t>Eureka presumably would do this through ZUUL and/or Sidecar.</a:t>
            </a:r>
            <a:endParaRPr/>
          </a:p>
          <a:p>
            <a:pPr marL="216000" indent="-216000" algn="ctr">
              <a:buClr>
                <a:srgbClr val="ffffff"/>
              </a:buClr>
              <a:buSzPct val="45000"/>
              <a:buFont typeface="Wingdings" charset="2"/>
              <a:buChar char=""/>
            </a:pPr>
            <a:r>
              <a:rPr lang="en-IN" sz="1800" spc="-1">
                <a:latin typeface="Arial"/>
              </a:rPr>
              <a:t>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5851800"/>
          </a:xfrm>
          <a:prstGeom prst="rect">
            <a:avLst/>
          </a:prstGeom>
          <a:noFill/>
          <a:ln>
            <a:noFill/>
          </a:ln>
        </p:spPr>
        <p:txBody>
          <a:bodyPr lIns="0" rIns="0" tIns="0" bIns="0" anchor="ctr"/>
          <a:p>
            <a:pPr algn="ctr"/>
            <a:r>
              <a:rPr lang="en-IN" sz="1800" spc="-1">
                <a:latin typeface="Arial"/>
              </a:rPr>
              <a:t>Consul provides a toolkit of features needed to support a service oriented architecture. This includes service discovery, but also rich health checking, locking, Key/Value, multi-datacenter federation, an event system, and ACLs. Both Consul and the ecosystem of tools like consul-template and envconsul try to minimize application changes required to integration, to avoid needing native integration via SDKs. Eureka is part of a larger Netflix OSS suite, which expects applications to be relatively homogeneous and tightly integrated. As a result, Eureka only solves a limited subset of problems, expecting other tools such as ZooKeeper to be used alongside.</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6" name="" descr=""/>
          <p:cNvPicPr/>
          <p:nvPr/>
        </p:nvPicPr>
        <p:blipFill>
          <a:blip r:embed="rId1"/>
          <a:srcRect l="8733" t="12153" r="42851" b="28581"/>
          <a:stretch/>
        </p:blipFill>
        <p:spPr>
          <a:xfrm>
            <a:off x="360000" y="1224000"/>
            <a:ext cx="4391640" cy="3023640"/>
          </a:xfrm>
          <a:prstGeom prst="rect">
            <a:avLst/>
          </a:prstGeom>
          <a:ln>
            <a:noFill/>
          </a:ln>
        </p:spPr>
      </p:pic>
      <p:pic>
        <p:nvPicPr>
          <p:cNvPr id="57" name="" descr=""/>
          <p:cNvPicPr/>
          <p:nvPr/>
        </p:nvPicPr>
        <p:blipFill>
          <a:blip r:embed="rId2"/>
          <a:srcRect l="8464" t="10251" r="43807" b="28791"/>
          <a:stretch/>
        </p:blipFill>
        <p:spPr>
          <a:xfrm>
            <a:off x="5112720" y="1133640"/>
            <a:ext cx="4535280" cy="3258360"/>
          </a:xfrm>
          <a:prstGeom prst="rect">
            <a:avLst/>
          </a:prstGeom>
          <a:ln>
            <a:noFill/>
          </a:ln>
        </p:spPr>
      </p:pic>
      <p:sp>
        <p:nvSpPr>
          <p:cNvPr id="58" name="TextShape 1"/>
          <p:cNvSpPr txBox="1"/>
          <p:nvPr/>
        </p:nvSpPr>
        <p:spPr>
          <a:xfrm>
            <a:off x="504000" y="432000"/>
            <a:ext cx="9071640" cy="1879560"/>
          </a:xfrm>
          <a:prstGeom prst="rect">
            <a:avLst/>
          </a:prstGeom>
          <a:noFill/>
          <a:ln>
            <a:noFill/>
          </a:ln>
        </p:spPr>
        <p:txBody>
          <a:bodyPr lIns="0" rIns="0" tIns="0" bIns="0" anchor="ctr"/>
          <a:p>
            <a:pPr algn="ctr"/>
            <a:r>
              <a:rPr lang="en-IN" sz="4400" spc="-1">
                <a:latin typeface="Arial"/>
              </a:rPr>
              <a:t>Configuration</a:t>
            </a:r>
            <a:r>
              <a:rPr lang="en-IN" sz="4400" spc="-1">
                <a:latin typeface="Arial"/>
              </a:rPr>
              <a:t>
</a:t>
            </a:r>
            <a:r>
              <a:rPr lang="en-IN" sz="4400" spc="-1">
                <a:latin typeface="Arial"/>
              </a:rPr>
              <a:t>
</a:t>
            </a:r>
            <a:endParaRPr/>
          </a:p>
        </p:txBody>
      </p:sp>
      <p:sp>
        <p:nvSpPr>
          <p:cNvPr id="59" name="TextShape 2"/>
          <p:cNvSpPr txBox="1"/>
          <p:nvPr/>
        </p:nvSpPr>
        <p:spPr>
          <a:xfrm>
            <a:off x="504000" y="301320"/>
            <a:ext cx="9071640" cy="5851800"/>
          </a:xfrm>
          <a:prstGeom prst="rect">
            <a:avLst/>
          </a:prstGeom>
          <a:noFill/>
          <a:ln>
            <a:noFill/>
          </a:ln>
        </p:spPr>
        <p:txBody>
          <a:bodyPr lIns="0" rIns="0" tIns="0" bIns="0" anchor="ctr"/>
          <a:p>
            <a:pPr algn="ctr"/>
            <a:endParaRPr/>
          </a:p>
          <a:p>
            <a:pPr algn="ctr"/>
            <a:endParaRPr/>
          </a:p>
          <a:p>
            <a:pPr algn="ctr"/>
            <a:endParaRPr/>
          </a:p>
          <a:p>
            <a:pPr algn="ctr"/>
            <a:endParaRPr/>
          </a:p>
          <a:p>
            <a:pPr algn="ctr"/>
            <a:endParaRPr/>
          </a:p>
          <a:p>
            <a:pPr algn="ctr"/>
            <a:endParaRPr/>
          </a:p>
          <a:p>
            <a:pPr algn="ctr"/>
            <a:endParaRPr/>
          </a:p>
          <a:p>
            <a:pPr algn="ctr"/>
            <a:endParaRPr/>
          </a:p>
          <a:p>
            <a:pPr algn="ctr"/>
            <a:r>
              <a:rPr lang="en-IN" sz="3200" spc="-1">
                <a:latin typeface="Arial"/>
              </a:rPr>
              <a:t>Eureka                               Consul</a:t>
            </a:r>
            <a:endParaRPr/>
          </a:p>
          <a:p>
            <a:pPr algn="ct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lang="en-IN" sz="4400" spc="-1">
                <a:latin typeface="Arial"/>
              </a:rPr>
              <a:t>Other Discovery solution</a:t>
            </a:r>
            <a:endParaRPr/>
          </a:p>
        </p:txBody>
      </p:sp>
      <p:sp>
        <p:nvSpPr>
          <p:cNvPr id="61" name="TextShape 2"/>
          <p:cNvSpPr txBox="1"/>
          <p:nvPr/>
        </p:nvSpPr>
        <p:spPr>
          <a:xfrm>
            <a:off x="504000" y="301320"/>
            <a:ext cx="9071640" cy="5851800"/>
          </a:xfrm>
          <a:prstGeom prst="rect">
            <a:avLst/>
          </a:prstGeom>
          <a:noFill/>
          <a:ln>
            <a:noFill/>
          </a:ln>
        </p:spPr>
        <p:txBody>
          <a:bodyPr lIns="0" rIns="0" tIns="0" bIns="0" anchor="ctr"/>
          <a:p>
            <a:pPr algn="ctr"/>
            <a:r>
              <a:rPr lang="en-IN" sz="1800" spc="-1">
                <a:latin typeface="Arial"/>
              </a:rPr>
              <a:t>ZOOKEEPER</a:t>
            </a:r>
            <a:endParaRPr/>
          </a:p>
          <a:p>
            <a:pPr algn="ctr"/>
            <a:r>
              <a:rPr lang="en-IN" sz="1800" spc="-1">
                <a:latin typeface="Arial"/>
              </a:rPr>
              <a:t>http://zookeeper.apache.org/</a:t>
            </a:r>
            <a:endParaRPr/>
          </a:p>
          <a:p>
            <a:pPr algn="ctr"/>
            <a:endParaRPr/>
          </a:p>
          <a:p>
            <a:pPr algn="ctr"/>
            <a:r>
              <a:rPr lang="en-IN" sz="1800" spc="-1">
                <a:latin typeface="Arial"/>
              </a:rPr>
              <a:t>ZooKeeper is an Apache project providing a distributed, eventually consistent hierarchical configuration store.</a:t>
            </a:r>
            <a:endParaRPr/>
          </a:p>
          <a:p>
            <a:pPr algn="ctr"/>
            <a:endParaRPr/>
          </a:p>
          <a:p>
            <a:pPr algn="ctr"/>
            <a:r>
              <a:rPr lang="en-IN" sz="1800" spc="-1">
                <a:latin typeface="Arial"/>
              </a:rPr>
              <a:t>ZooKeeper originated out of the world of Hadoop, where it was built to help in the maintenance of the various components in a hadoop cluster. It is not a service discovery system per se, but is instead a distributed configuration store that provides notifications to registered clients.  With this, it is possible to build a service discovery infrastructure, however every service must explicitly register with ZooKeeper, and the clients must then check in the configuration.</a:t>
            </a:r>
            <a:endParaRPr/>
          </a:p>
          <a:p>
            <a:pPr algn="ctr"/>
            <a:endParaRPr/>
          </a:p>
          <a:p>
            <a:pPr algn="ctr"/>
            <a:r>
              <a:rPr lang="en-IN" sz="1800" spc="-1">
                <a:latin typeface="Arial"/>
              </a:rPr>
              <a:t>Netflix have invested a lot of time and resources into ZooKeeper, and so a significant amount of Netflix OSS projects have some ZooKeeper integration.</a:t>
            </a:r>
            <a:endParaRPr/>
          </a:p>
        </p:txBody>
      </p:sp>
      <p:sp>
        <p:nvSpPr>
          <p:cNvPr id="62" name="TextShape 3"/>
          <p:cNvSpPr txBox="1"/>
          <p:nvPr/>
        </p:nvSpPr>
        <p:spPr>
          <a:xfrm>
            <a:off x="504360" y="342000"/>
            <a:ext cx="9071640" cy="1262160"/>
          </a:xfrm>
          <a:prstGeom prst="rect">
            <a:avLst/>
          </a:prstGeom>
          <a:noFill/>
          <a:ln>
            <a:noFill/>
          </a:ln>
        </p:spPr>
        <p:txBody>
          <a:bodyPr lIns="0" rIns="0" tIns="0" bIns="0" anchor="ctr"/>
          <a:p>
            <a:pPr algn="ctr"/>
            <a:r>
              <a:rPr lang="en-IN" sz="4400" spc="-1">
                <a:latin typeface="Arial"/>
              </a:rPr>
              <a:t>Other Discovery solution</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0960"/>
            <a:ext cx="9071640" cy="5851800"/>
          </a:xfrm>
          <a:prstGeom prst="rect">
            <a:avLst/>
          </a:prstGeom>
          <a:noFill/>
          <a:ln>
            <a:noFill/>
          </a:ln>
        </p:spPr>
        <p:txBody>
          <a:bodyPr lIns="0" rIns="0" tIns="0" bIns="0" anchor="ctr"/>
          <a:p>
            <a:pPr algn="ctr"/>
            <a:r>
              <a:rPr lang="en-IN" sz="1800" spc="-1">
                <a:latin typeface="Arial"/>
              </a:rPr>
              <a:t>ZooKeeper is a well understood clustered system. It is a consistent configuration store, and so being well designed and built, a network partition will cause the smaller side of the partition to shut down. For that reason, you must choose whether consistency or availability is more important to you.</a:t>
            </a:r>
            <a:endParaRPr/>
          </a:p>
          <a:p>
            <a:pPr algn="ctr"/>
            <a:endParaRPr/>
          </a:p>
          <a:p>
            <a:pPr algn="ctr"/>
            <a:r>
              <a:rPr lang="en-IN" sz="1800" spc="-1">
                <a:latin typeface="Arial"/>
              </a:rPr>
              <a:t>If you do choose a consistent system for service discovery, such as Zookeeper, then you need to understand the implications on your services. You have tied them to the lifecycle of the discovery system, and also exposed them to any failure conditions it may have. You should not assume that 'consistent' means free from failure. Zookeeper is among the older cluster managers, and consensus (pun intended) is that it’s implementation of master selection is robust and well behaved.</a:t>
            </a:r>
            <a:endParaRPr/>
          </a:p>
          <a:p>
            <a:pPr algn="ctr"/>
            <a:endParaRPr/>
          </a:p>
          <a:p>
            <a:pPr algn="ctr"/>
            <a:r>
              <a:rPr lang="en-IN" sz="1800" spc="-1">
                <a:latin typeface="Arial"/>
              </a:rPr>
              <a:t>If you do choose to use ZooKeeper, investigate the Netflix OSS projects, staring with Curator </a:t>
            </a:r>
            <a:r>
              <a:rPr lang="en-IN" sz="1800" spc="-1">
                <a:latin typeface="Arial"/>
                <a:hlinkClick r:id="rId1"/>
              </a:rPr>
              <a:t>https://github.com/Netflix/curator</a:t>
            </a:r>
            <a:r>
              <a:rPr lang="en-IN" sz="1800" spc="-1">
                <a:latin typeface="Arial"/>
              </a:rPr>
              <a:t> as a first point of call, and only use bare ZooKeeper if they don’t fit your needs.</a:t>
            </a:r>
            <a:endParaRPr/>
          </a:p>
          <a:p>
            <a:pPr algn="ctr"/>
            <a:endParaRPr/>
          </a:p>
          <a:p>
            <a:pPr algn="ctr"/>
            <a:r>
              <a:rPr lang="en-IN" sz="1800" spc="-1">
                <a:latin typeface="Arial"/>
              </a:rPr>
              <a:t>Since Zookeeper is mature and established, there is a large ecosystem of good quality (mostly!) clients and libraries to enrich your projects.</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5851800"/>
          </a:xfrm>
          <a:prstGeom prst="rect">
            <a:avLst/>
          </a:prstGeom>
          <a:noFill/>
          <a:ln>
            <a:noFill/>
          </a:ln>
        </p:spPr>
        <p:txBody>
          <a:bodyPr lIns="0" rIns="0" tIns="0" bIns="0" anchor="ctr"/>
          <a:p>
            <a:pPr algn="ctr"/>
            <a:r>
              <a:rPr lang="en-IN" sz="3200" spc="-1">
                <a:latin typeface="Arial"/>
              </a:rPr>
              <a:t>ETCD</a:t>
            </a:r>
            <a:endParaRPr/>
          </a:p>
          <a:p>
            <a:pPr algn="ctr"/>
            <a:r>
              <a:rPr lang="en-IN" sz="1600" spc="-1">
                <a:latin typeface="Arial"/>
              </a:rPr>
              <a:t>http://www.etcd.io</a:t>
            </a:r>
            <a:endParaRPr/>
          </a:p>
          <a:p>
            <a:pPr algn="ctr"/>
            <a:endParaRPr/>
          </a:p>
          <a:p>
            <a:pPr algn="ctr"/>
            <a:r>
              <a:rPr lang="en-IN" sz="1600" spc="-1">
                <a:latin typeface="Arial"/>
              </a:rPr>
              <a:t>Etcd is an HTTP accessible key/ value store. In that, it is similar in concept to ZooKeeper and the K/V portion of Consul.  It functions as a distributed, hierarchical configuration system, and can be used to build a Service Discovery system.</a:t>
            </a:r>
            <a:endParaRPr/>
          </a:p>
          <a:p>
            <a:pPr algn="ctr"/>
            <a:endParaRPr/>
          </a:p>
          <a:p>
            <a:pPr algn="ctr"/>
            <a:r>
              <a:rPr lang="en-IN" sz="1600" spc="-1">
                <a:latin typeface="Arial"/>
              </a:rPr>
              <a:t>It originally grew out of the CoreOS project, is maintained by them and recently achieved a stable major release</a:t>
            </a:r>
            <a:endParaRPr/>
          </a:p>
          <a:p>
            <a:pPr algn="ctr"/>
            <a:endParaRPr/>
          </a:p>
          <a:p>
            <a:pPr algn="ctr"/>
            <a:r>
              <a:rPr lang="en-IN" sz="1600" spc="-1">
                <a:latin typeface="Arial"/>
              </a:rPr>
              <a:t>Simplicity Itself Recommends:</a:t>
            </a:r>
            <a:endParaRPr/>
          </a:p>
          <a:p>
            <a:pPr algn="ctr"/>
            <a:endParaRPr/>
          </a:p>
          <a:p>
            <a:pPr algn="ctr"/>
            <a:r>
              <a:rPr lang="en-IN" sz="1600" spc="-1">
                <a:latin typeface="Arial"/>
              </a:rPr>
              <a:t>If you are primarily using HTTP as your communication mechanism, then Etcd can’t be easily beaten. It provides a well distributed, fast HTTP based system, and has query and push notifications on change, via long polling.</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5851800"/>
          </a:xfrm>
          <a:prstGeom prst="rect">
            <a:avLst/>
          </a:prstGeom>
          <a:noFill/>
          <a:ln>
            <a:noFill/>
          </a:ln>
        </p:spPr>
        <p:txBody>
          <a:bodyPr lIns="0" rIns="0" tIns="0" bIns="0" anchor="ctr"/>
          <a:p>
            <a:pPr algn="ctr"/>
            <a:r>
              <a:rPr lang="en-IN" sz="3200" spc="-1">
                <a:latin typeface="Arial"/>
              </a:rPr>
              <a:t>Eureka comes from the Netflix OSS and was added to one of the Spring Cloud release pipelines.</a:t>
            </a:r>
            <a:endParaRPr/>
          </a:p>
          <a:p>
            <a:pPr algn="ctr"/>
            <a:endParaRPr/>
          </a:p>
          <a:p>
            <a:pPr algn="ctr"/>
            <a:r>
              <a:rPr lang="en-IN" sz="3200" spc="-1">
                <a:latin typeface="Arial"/>
              </a:rPr>
              <a:t>Consul.io comes from HashiCorp and is maintained by both HashiCorp and the open source community. Consul.io was also added to a Spring Cloud release pipeline.</a:t>
            </a:r>
            <a:endParaRPr/>
          </a:p>
          <a:p>
            <a:pPr algn="ctr"/>
            <a:r>
              <a:rPr lang="en-IN" sz="1200" spc="-1">
                <a:solidFill>
                  <a:srgbClr val="3b4145"/>
                </a:solidFill>
                <a:latin typeface="Titillium Web"/>
              </a:rPr>
              <a:t>Other zookeeper(Apache)</a:t>
            </a:r>
            <a:endParaRPr/>
          </a:p>
          <a:p>
            <a:pPr algn="ctr"/>
            <a:r>
              <a:rPr lang="en-IN" sz="1200" spc="-1">
                <a:solidFill>
                  <a:srgbClr val="3b4145"/>
                </a:solidFill>
                <a:latin typeface="Titillium Web"/>
              </a:rPr>
              <a:t>etcd</a:t>
            </a:r>
            <a:endParaRPr/>
          </a:p>
          <a:p>
            <a:pPr algn="ctr"/>
            <a:r>
              <a:rPr lang="en-IN" sz="1200" spc="-1">
                <a:solidFill>
                  <a:srgbClr val="3b4145"/>
                </a:solidFill>
                <a:latin typeface="Titillium Web"/>
              </a:rPr>
              <a:t>osgi</a:t>
            </a:r>
            <a:endParaRPr/>
          </a:p>
          <a:p>
            <a:pPr algn="ctr"/>
            <a:r>
              <a:rPr lang="en-IN" sz="1200" spc="-1">
                <a:solidFill>
                  <a:srgbClr val="3b4145"/>
                </a:solidFill>
                <a:latin typeface="Titillium Web"/>
              </a:rPr>
              <a:t>snoop</a:t>
            </a:r>
            <a:endParaRPr/>
          </a:p>
          <a:p>
            <a:pPr algn="ctr"/>
            <a:r>
              <a:rPr lang="en-IN" sz="1200" spc="-1">
                <a:solidFill>
                  <a:srgbClr val="3b4145"/>
                </a:solidFill>
                <a:latin typeface="Titillium Web"/>
              </a:rPr>
              <a:t>kubernates(google)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lang="en-IN" sz="4400" spc="-1">
                <a:latin typeface="Arial"/>
              </a:rPr>
              <a:t>What is Eureka</a:t>
            </a:r>
            <a:endParaRPr/>
          </a:p>
        </p:txBody>
      </p:sp>
      <p:sp>
        <p:nvSpPr>
          <p:cNvPr id="44" name="TextShape 2"/>
          <p:cNvSpPr txBox="1"/>
          <p:nvPr/>
        </p:nvSpPr>
        <p:spPr>
          <a:xfrm>
            <a:off x="504000" y="1769040"/>
            <a:ext cx="9071640" cy="4384440"/>
          </a:xfrm>
          <a:prstGeom prst="rect">
            <a:avLst/>
          </a:prstGeom>
          <a:noFill/>
          <a:ln>
            <a:noFill/>
          </a:ln>
        </p:spPr>
        <p:txBody>
          <a:bodyPr lIns="0" rIns="0" tIns="0" bIns="0" anchor="ctr"/>
          <a:p>
            <a:pPr algn="ctr">
              <a:lnSpc>
                <a:spcPct val="100000"/>
              </a:lnSpc>
            </a:pPr>
            <a:r>
              <a:rPr lang="en-IN" sz="1800" spc="-1" strike="noStrike">
                <a:solidFill>
                  <a:srgbClr val="000000"/>
                </a:solidFill>
                <a:uFill>
                  <a:solidFill>
                    <a:srgbClr val="ffffff"/>
                  </a:solidFill>
                </a:uFill>
                <a:latin typeface="Aktiv Grotesk W01"/>
              </a:rPr>
              <a:t>Eureka is a REST (Representational State Transfer) based service that is primarily used in the AWS cloud for locating services for the purpose of load balancing and failover of middle-tier servers. We call this service, the Eureka Server.</a:t>
            </a:r>
            <a:endParaRPr/>
          </a:p>
          <a:p>
            <a:pPr algn="ctr">
              <a:lnSpc>
                <a:spcPct val="100000"/>
              </a:lnSpc>
            </a:pPr>
            <a:r>
              <a:rPr lang="en-IN" sz="1800" spc="-1" strike="noStrike">
                <a:solidFill>
                  <a:srgbClr val="0563c1"/>
                </a:solidFill>
                <a:uFill>
                  <a:solidFill>
                    <a:srgbClr val="ffffff"/>
                  </a:solidFill>
                </a:uFill>
                <a:latin typeface="Aktiv Grotesk W01"/>
                <a:hlinkClick r:id="rId1"/>
              </a:rPr>
              <a:t>Netflix Eureka</a:t>
            </a:r>
            <a:r>
              <a:rPr lang="en-IN" sz="1800" spc="-1" strike="noStrike">
                <a:solidFill>
                  <a:srgbClr val="000000"/>
                </a:solidFill>
                <a:uFill>
                  <a:solidFill>
                    <a:srgbClr val="ffffff"/>
                  </a:solidFill>
                </a:uFill>
                <a:latin typeface="Aktiv Grotesk W01"/>
              </a:rPr>
              <a:t> is a service registry. It provides a REST API for managing service-instance registration and for querying available instances.</a:t>
            </a:r>
            <a:endParaRPr/>
          </a:p>
          <a:p>
            <a:pPr algn="ctr">
              <a:lnSpc>
                <a:spcPct val="100000"/>
              </a:lnSpc>
            </a:pPr>
            <a:endParaRPr/>
          </a:p>
          <a:p>
            <a:pPr algn="ct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lang="en-IN" sz="4400" spc="-1">
                <a:latin typeface="Arial"/>
              </a:rPr>
              <a:t>What is consul</a:t>
            </a:r>
            <a:endParaRPr/>
          </a:p>
        </p:txBody>
      </p:sp>
      <p:sp>
        <p:nvSpPr>
          <p:cNvPr id="46" name="TextShape 2"/>
          <p:cNvSpPr txBox="1"/>
          <p:nvPr/>
        </p:nvSpPr>
        <p:spPr>
          <a:xfrm>
            <a:off x="504000" y="301320"/>
            <a:ext cx="9071640" cy="5851800"/>
          </a:xfrm>
          <a:prstGeom prst="rect">
            <a:avLst/>
          </a:prstGeom>
          <a:noFill/>
          <a:ln>
            <a:noFill/>
          </a:ln>
        </p:spPr>
        <p:txBody>
          <a:bodyPr lIns="0" rIns="0" tIns="0" bIns="0" anchor="ctr"/>
          <a:p>
            <a:pPr algn="ctr"/>
            <a:r>
              <a:rPr lang="en-IN" sz="1800" spc="-1">
                <a:latin typeface="Arial"/>
              </a:rPr>
              <a:t>Consul is a distributed, highly available, datacenter-aware, service discovery and configuration system. It can be used to present services and nodes in a flexible and powerful interface that allows clients to always have an up-to-date view of the infrastructure they are a part of.</a:t>
            </a:r>
            <a:endParaRPr/>
          </a:p>
          <a:p>
            <a:pPr algn="ctr"/>
            <a:endParaRPr/>
          </a:p>
          <a:p>
            <a:pPr algn="ctr"/>
            <a:r>
              <a:rPr lang="en-IN" sz="1800" spc="-1">
                <a:latin typeface="Arial"/>
              </a:rPr>
              <a:t>Consul provides many different features that are used to provide consistent and available information about your infrastructure. This includes service and node discovery mechanisms, a tagging system, health checks, consensus-based election routines, system-wide key/value storage, and more.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lang="en-IN" sz="4400" spc="-1">
                <a:latin typeface="Arial"/>
              </a:rPr>
              <a:t>Eureka Dashboard</a:t>
            </a:r>
            <a:endParaRPr/>
          </a:p>
        </p:txBody>
      </p:sp>
      <p:pic>
        <p:nvPicPr>
          <p:cNvPr id="48" name="" descr=""/>
          <p:cNvPicPr/>
          <p:nvPr/>
        </p:nvPicPr>
        <p:blipFill>
          <a:blip r:embed="rId1"/>
          <a:stretch/>
        </p:blipFill>
        <p:spPr>
          <a:xfrm>
            <a:off x="2138760" y="1768680"/>
            <a:ext cx="5801400" cy="438444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en-IN" sz="4400" spc="-1">
                <a:latin typeface="Arial"/>
              </a:rPr>
              <a:t>Consul Dashboard</a:t>
            </a:r>
            <a:endParaRPr/>
          </a:p>
        </p:txBody>
      </p:sp>
      <p:pic>
        <p:nvPicPr>
          <p:cNvPr id="50" name="" descr=""/>
          <p:cNvPicPr/>
          <p:nvPr/>
        </p:nvPicPr>
        <p:blipFill>
          <a:blip r:embed="rId1"/>
          <a:stretch/>
        </p:blipFill>
        <p:spPr>
          <a:xfrm>
            <a:off x="1780200" y="1768680"/>
            <a:ext cx="6518880" cy="438444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51" name="Table 1"/>
          <p:cNvGraphicFramePr/>
          <p:nvPr/>
        </p:nvGraphicFramePr>
        <p:xfrm>
          <a:off x="504000" y="360000"/>
          <a:ext cx="8783280" cy="6705000"/>
        </p:xfrm>
        <a:graphic>
          <a:graphicData uri="http://schemas.openxmlformats.org/drawingml/2006/table">
            <a:tbl>
              <a:tblPr/>
              <a:tblGrid>
                <a:gridCol w="2926800"/>
                <a:gridCol w="2926800"/>
                <a:gridCol w="2930040"/>
              </a:tblGrid>
              <a:tr h="356760">
                <a:tc>
                  <a:txBody>
                    <a:bodyPr lIns="90000" rIns="90000" tIns="46800" bIns="46800"/>
                    <a:p>
                      <a:r>
                        <a:rPr b="1" lang="en-IN" sz="2200" spc="-1">
                          <a:latin typeface="Arial"/>
                        </a:rPr>
                        <a:t>Criteria</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IN" sz="2200" spc="-1">
                          <a:latin typeface="Arial"/>
                        </a:rPr>
                        <a:t>Eureka</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1" lang="en-IN" sz="2200" spc="-1">
                          <a:latin typeface="Arial"/>
                        </a:rPr>
                        <a:t>Consul</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79480">
                <a:tc>
                  <a:txBody>
                    <a:bodyPr lIns="90000" rIns="90000" tIns="46800" bIns="46800"/>
                    <a:p>
                      <a:r>
                        <a:rPr lang="en-IN" sz="1800" spc="-1">
                          <a:latin typeface="Arial"/>
                        </a:rPr>
                        <a:t>Spring Cloud integration</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Yes - Angel SR3</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Yes – Brixton</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401840">
                <a:tc>
                  <a:txBody>
                    <a:bodyPr lIns="90000" rIns="90000" tIns="46800" bIns="46800"/>
                    <a:p>
                      <a:r>
                        <a:rPr lang="en-IN" sz="1800" spc="-1">
                          <a:latin typeface="Arial"/>
                        </a:rPr>
                        <a:t>Management in Container</a:t>
                      </a:r>
                      <a:endParaRPr/>
                    </a:p>
                    <a:p>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 </a:t>
                      </a:r>
                      <a:r>
                        <a:rPr lang="en-IN" sz="1800" spc="-1">
                          <a:latin typeface="Arial"/>
                        </a:rPr>
                        <a:t>There are Docker targets. However, based on documentation, I’m not clear on configuration of peers.</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endParaRPr/>
                    </a:p>
                    <a:p>
                      <a:r>
                        <a:rPr lang="en-IN" sz="1800" spc="-1">
                          <a:latin typeface="Arial"/>
                        </a:rPr>
                        <a:t>Yes. The API implies Docker support.</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140840">
                <a:tc>
                  <a:txBody>
                    <a:bodyPr lIns="90000" rIns="90000" tIns="46800" bIns="46800"/>
                    <a:p>
                      <a:r>
                        <a:rPr lang="en-IN" sz="1800" spc="-1">
                          <a:latin typeface="Arial"/>
                        </a:rPr>
                        <a:t>Health monitoring of Endpoints</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Yes. Removal of failed after 90 minutes (configurable)</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Yes. Removal after 72 hours. (Fixed)</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9480">
                <a:tc>
                  <a:txBody>
                    <a:bodyPr lIns="90000" rIns="90000" tIns="46800" bIns="46800"/>
                    <a:p>
                      <a:r>
                        <a:rPr lang="en-IN" sz="1800" spc="-1">
                          <a:latin typeface="Arial"/>
                        </a:rPr>
                        <a:t>Multiple Datacenter</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endParaRPr/>
                    </a:p>
                    <a:p>
                      <a:r>
                        <a:rPr lang="en-IN" sz="1800" spc="-1">
                          <a:latin typeface="Arial"/>
                        </a:rPr>
                        <a:t>Possible</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endParaRPr/>
                    </a:p>
                    <a:p>
                      <a:r>
                        <a:rPr lang="en-IN" sz="1800" spc="-1">
                          <a:latin typeface="Arial"/>
                        </a:rPr>
                        <a:t>Yes per application documentation.</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79480">
                <a:tc>
                  <a:txBody>
                    <a:bodyPr lIns="90000" rIns="90000" tIns="46800" bIns="46800"/>
                    <a:p>
                      <a:r>
                        <a:rPr lang="en-IN" sz="1800" spc="-1">
                          <a:latin typeface="Arial"/>
                        </a:rPr>
                        <a:t>DNS support</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No. Would require another package.</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Yes. Built in.</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79480">
                <a:tc>
                  <a:txBody>
                    <a:bodyPr lIns="90000" rIns="90000" tIns="46800" bIns="46800"/>
                    <a:p>
                      <a:r>
                        <a:rPr lang="en-IN" sz="1800" spc="-1">
                          <a:latin typeface="Arial"/>
                        </a:rPr>
                        <a:t>Polyglot support</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Requires addition of Sidecar.</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Built in support</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52" name="Table 1"/>
          <p:cNvGraphicFramePr/>
          <p:nvPr/>
        </p:nvGraphicFramePr>
        <p:xfrm>
          <a:off x="504360" y="360360"/>
          <a:ext cx="8784000" cy="6527520"/>
        </p:xfrm>
        <a:graphic>
          <a:graphicData uri="http://schemas.openxmlformats.org/drawingml/2006/table">
            <a:tbl>
              <a:tblPr/>
              <a:tblGrid>
                <a:gridCol w="2926800"/>
                <a:gridCol w="2926800"/>
                <a:gridCol w="2930760"/>
              </a:tblGrid>
              <a:tr h="1160280">
                <a:tc>
                  <a:txBody>
                    <a:bodyPr lIns="90000" rIns="90000" tIns="46800" bIns="46800"/>
                    <a:p>
                      <a:r>
                        <a:rPr lang="en-IN" sz="1800" spc="-1">
                          <a:latin typeface="Arial"/>
                        </a:rPr>
                        <a:t>HTTPS</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IN" sz="1800" spc="-1">
                          <a:latin typeface="Arial"/>
                        </a:rPr>
                        <a:t>Possible but not used in Netflix</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IN" sz="1800" spc="-1">
                          <a:latin typeface="Arial"/>
                        </a:rPr>
                        <a:t>Yes. Keygen and other configuration done via  Consul CLI</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55240">
                <a:tc>
                  <a:txBody>
                    <a:bodyPr lIns="90000" rIns="90000" tIns="46800" bIns="46800"/>
                    <a:p>
                      <a:endParaRPr/>
                    </a:p>
                    <a:p>
                      <a:r>
                        <a:rPr lang="en-IN" sz="1800" spc="-1">
                          <a:latin typeface="Arial"/>
                        </a:rPr>
                        <a:t>Endpoint Update method</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Delta content with occasional full content</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Always full content</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409400">
                <a:tc>
                  <a:txBody>
                    <a:bodyPr lIns="90000" rIns="90000" tIns="46800" bIns="46800"/>
                    <a:p>
                      <a:r>
                        <a:rPr lang="en-IN" sz="1800" spc="-1">
                          <a:latin typeface="Arial"/>
                        </a:rPr>
                        <a:t>Recommended Number per datacenter</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2 or more instances of Server connected as Peers</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3-5 instances per Datacenter with ability to connect Datacenters.</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401480">
                <a:tc>
                  <a:txBody>
                    <a:bodyPr lIns="90000" rIns="90000" tIns="46800" bIns="46800"/>
                    <a:p>
                      <a:r>
                        <a:rPr lang="en-IN" sz="1800" spc="-1">
                          <a:latin typeface="Arial"/>
                        </a:rPr>
                        <a:t>Circuit Breaker</a:t>
                      </a:r>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Supported with Hystrix and code modification</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IN" sz="1800" spc="-1">
                          <a:latin typeface="Arial"/>
                        </a:rPr>
                        <a:t>Not available</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401480">
                <a:tc>
                  <a:txBody>
                    <a:bodyPr lIns="90000" rIns="90000" tIns="46800" bIns="46800"/>
                    <a:p>
                      <a:r>
                        <a:rPr lang="en-IN" sz="1800" spc="-1">
                          <a:latin typeface="Arial"/>
                        </a:rPr>
                        <a:t>Health Check data collection</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Hystrix with HystrixDashboard. Aggregation via Turbine.</a:t>
                      </a:r>
                      <a:endParaRPr/>
                    </a:p>
                    <a:p>
                      <a:endParaRPr/>
                    </a:p>
                    <a:p>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lang="en-IN" sz="1800" spc="-1">
                          <a:latin typeface="Arial"/>
                        </a:rPr>
                        <a:t>Built in to the Consul.io web access page.</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0" y="216000"/>
            <a:ext cx="9071640" cy="5851800"/>
          </a:xfrm>
          <a:prstGeom prst="rect">
            <a:avLst/>
          </a:prstGeom>
          <a:noFill/>
          <a:ln>
            <a:noFill/>
          </a:ln>
        </p:spPr>
        <p:txBody>
          <a:bodyPr lIns="0" rIns="0" tIns="0" bIns="0" anchor="ctr"/>
          <a:p>
            <a:pPr algn="ctr"/>
            <a:r>
              <a:rPr lang="en-IN" sz="1600" spc="-1">
                <a:latin typeface="Arial"/>
              </a:rPr>
              <a:t>Eureka:</a:t>
            </a:r>
            <a:endParaRPr/>
          </a:p>
          <a:p>
            <a:pPr algn="ctr"/>
            <a:r>
              <a:rPr lang="en-IN" sz="1600" spc="-1">
                <a:latin typeface="Arial"/>
              </a:rPr>
              <a:t>- AP (weak consistency), state is replicated with “best effort”</a:t>
            </a:r>
            <a:endParaRPr/>
          </a:p>
          <a:p>
            <a:pPr algn="ctr"/>
            <a:r>
              <a:rPr lang="en-IN" sz="1600" spc="-1">
                <a:latin typeface="Arial"/>
              </a:rPr>
              <a:t>- Services are registered with one server, which attempts to replicate to other servers</a:t>
            </a:r>
            <a:endParaRPr/>
          </a:p>
          <a:p>
            <a:pPr algn="ctr"/>
            <a:r>
              <a:rPr lang="en-IN" sz="1600" spc="-1">
                <a:latin typeface="Arial"/>
              </a:rPr>
              <a:t>- Service registrations have a TTL, and clients must heartbeat</a:t>
            </a:r>
            <a:endParaRPr/>
          </a:p>
          <a:p>
            <a:pPr algn="ctr"/>
            <a:r>
              <a:rPr lang="en-IN" sz="1600" spc="-1">
                <a:latin typeface="Arial"/>
              </a:rPr>
              <a:t>- Reads are routed to any server, can be stale or missing data</a:t>
            </a:r>
            <a:endParaRPr/>
          </a:p>
          <a:p>
            <a:pPr algn="ctr"/>
            <a:r>
              <a:rPr lang="en-IN" sz="1600" spc="-1">
                <a:latin typeface="Arial"/>
              </a:rPr>
              <a:t>- Scales well due to low coordination, especially when server failures relatively rare</a:t>
            </a:r>
            <a:endParaRPr/>
          </a:p>
          <a:p>
            <a:pPr algn="ctr"/>
            <a:r>
              <a:rPr lang="en-IN" sz="1600" spc="-1">
                <a:latin typeface="Arial"/>
              </a:rPr>
              <a:t>- Fails if all servers down</a:t>
            </a:r>
            <a:endParaRPr/>
          </a:p>
          <a:p>
            <a:pPr algn="ctr"/>
            <a:endParaRPr/>
          </a:p>
          <a:p>
            <a:pPr algn="ctr"/>
            <a:r>
              <a:rPr lang="en-IN" sz="1600" spc="-1">
                <a:latin typeface="Arial"/>
              </a:rPr>
              <a:t>Consul</a:t>
            </a:r>
            <a:endParaRPr/>
          </a:p>
          <a:p>
            <a:pPr algn="ctr"/>
            <a:r>
              <a:rPr lang="en-IN" sz="1600" spc="-1">
                <a:latin typeface="Arial"/>
              </a:rPr>
              <a:t>- CP (strong consistency), state is replicated using Raft</a:t>
            </a:r>
            <a:endParaRPr/>
          </a:p>
          <a:p>
            <a:pPr algn="ctr"/>
            <a:r>
              <a:rPr lang="en-IN" sz="1600" spc="-1">
                <a:latin typeface="Arial"/>
              </a:rPr>
              <a:t>- Services registered with any server, but written via Raft to a quorum</a:t>
            </a:r>
            <a:endParaRPr/>
          </a:p>
          <a:p>
            <a:pPr algn="ctr"/>
            <a:r>
              <a:rPr lang="en-IN" sz="1600" spc="-1">
                <a:latin typeface="Arial"/>
              </a:rPr>
              <a:t>- Registrations have complex health checks, including gossip failure detection instead of heartbeating</a:t>
            </a:r>
            <a:endParaRPr/>
          </a:p>
          <a:p>
            <a:pPr algn="ctr"/>
            <a:r>
              <a:rPr lang="en-IN" sz="1600" spc="-1">
                <a:latin typeface="Arial"/>
              </a:rPr>
              <a:t>- Reads routed to any server, consistent by default but stale reads can be requested</a:t>
            </a:r>
            <a:endParaRPr/>
          </a:p>
          <a:p>
            <a:pPr algn="ctr"/>
            <a:r>
              <a:rPr lang="en-IN" sz="1600" spc="-1">
                <a:latin typeface="Arial"/>
              </a:rPr>
              <a:t>- Stale reads scale well, Consistent reads scale to tens of thousands per second</a:t>
            </a:r>
            <a:endParaRPr/>
          </a:p>
          <a:p>
            <a:pPr algn="ctr"/>
            <a:r>
              <a:rPr lang="en-IN" sz="1600" spc="-1">
                <a:latin typeface="Arial"/>
              </a:rPr>
              <a:t>- Consistency offers locking and cluster coordination</a:t>
            </a:r>
            <a:endParaRPr/>
          </a:p>
          <a:p>
            <a:pPr algn="ctr"/>
            <a:r>
              <a:rPr lang="en-IN" sz="1600" spc="-1">
                <a:latin typeface="Arial"/>
              </a:rPr>
              <a:t>- Lots more features (health checking, locking, KV, federation, ACLs)</a:t>
            </a:r>
            <a:endParaRPr/>
          </a:p>
          <a:p>
            <a:pPr algn="ctr"/>
            <a:r>
              <a:rPr lang="en-IN" sz="1600" spc="-1">
                <a:latin typeface="Arial"/>
              </a:rPr>
              <a:t>- Fails if a majority of servers down</a:t>
            </a:r>
            <a:endParaRPr/>
          </a:p>
          <a:p>
            <a:pPr algn="ctr"/>
            <a:endParaRPr/>
          </a:p>
          <a:p>
            <a:pPr algn="ctr"/>
            <a:r>
              <a:rPr lang="en-IN" sz="1600" spc="-1">
                <a:latin typeface="Arial"/>
              </a:rPr>
              <a:t>Both are capable as a service discovery tool and both integrate with Spring Cloud and the RestTemplate injection.</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68</TotalTime>
  <Application>LibreOffice/5.0.3.2$Linux_X86_64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2017-08-06T00:58:54Z</dcterms:created>
  <dc:creator>TechnoAvi </dc:creator>
  <dc:language>en-IN</dc:language>
  <cp:lastModifiedBy>TechnoAvi </cp:lastModifiedBy>
  <dcterms:modified xsi:type="dcterms:W3CDTF">2017-08-06T19:42:59Z</dcterms:modified>
  <cp:revision>7</cp:revision>
</cp:coreProperties>
</file>