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51435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PZNeA/x9xGpGENXK9Y+NOgWOx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2.fntdata"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fntdata"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4.fntdata" /><Relationship Id="rId30"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00" name="Google Shape;100;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93" name="Google Shape;193;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99" name="Google Shape;19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05" name="Google Shape;20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11" name="Google Shape;211;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18" name="Google Shape;21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23" name="Google Shape;22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285975"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514350" y="4343400"/>
            <a:ext cx="41148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31" name="Google Shape;13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7" name="Google Shape;87;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8" name="Google Shape;88;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9" name="Google Shape;8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2" name="Google Shape;92;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3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5" name="Google Shape;95;p3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6" name="Google Shape;96;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22"/>
        <p:cNvGrpSpPr/>
        <p:nvPr/>
      </p:nvGrpSpPr>
      <p:grpSpPr>
        <a:xfrm>
          <a:off x="0" y="0"/>
          <a:ext cx="0" cy="0"/>
          <a:chOff x="0" y="0"/>
          <a:chExt cx="0" cy="0"/>
        </a:xfrm>
      </p:grpSpPr>
      <p:sp>
        <p:nvSpPr>
          <p:cNvPr id="23" name="Google Shape;23;p26"/>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6"/>
          <p:cNvSpPr/>
          <p:nvPr/>
        </p:nvSpPr>
        <p:spPr>
          <a:xfrm>
            <a:off x="2085575" y="0"/>
            <a:ext cx="70584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
        <p:nvSpPr>
          <p:cNvPr id="26" name="Google Shape;26;p26"/>
          <p:cNvSpPr/>
          <p:nvPr/>
        </p:nvSpPr>
        <p:spPr>
          <a:xfrm>
            <a:off x="149" y="-27"/>
            <a:ext cx="521400" cy="102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6"/>
          <p:cNvSpPr/>
          <p:nvPr/>
        </p:nvSpPr>
        <p:spPr>
          <a:xfrm>
            <a:off x="521314" y="-27"/>
            <a:ext cx="521400" cy="1028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6"/>
          <p:cNvSpPr/>
          <p:nvPr/>
        </p:nvSpPr>
        <p:spPr>
          <a:xfrm>
            <a:off x="192078" y="226164"/>
            <a:ext cx="662100" cy="662100"/>
          </a:xfrm>
          <a:prstGeom prst="chord">
            <a:avLst>
              <a:gd name="adj1" fmla="val 5400352"/>
              <a:gd name="adj2" fmla="val 1620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6"/>
          <p:cNvSpPr/>
          <p:nvPr/>
        </p:nvSpPr>
        <p:spPr>
          <a:xfrm rot="10800000">
            <a:off x="191890" y="225986"/>
            <a:ext cx="662100" cy="662100"/>
          </a:xfrm>
          <a:prstGeom prst="chord">
            <a:avLst>
              <a:gd name="adj1" fmla="val 5400352"/>
              <a:gd name="adj2" fmla="val 1620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6"/>
          <p:cNvSpPr/>
          <p:nvPr/>
        </p:nvSpPr>
        <p:spPr>
          <a:xfrm>
            <a:off x="1042802" y="-27"/>
            <a:ext cx="521400" cy="102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6"/>
          <p:cNvSpPr/>
          <p:nvPr/>
        </p:nvSpPr>
        <p:spPr>
          <a:xfrm>
            <a:off x="1564118" y="-27"/>
            <a:ext cx="521400" cy="1028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6"/>
          <p:cNvSpPr/>
          <p:nvPr/>
        </p:nvSpPr>
        <p:spPr>
          <a:xfrm>
            <a:off x="1234882" y="226164"/>
            <a:ext cx="662100" cy="662100"/>
          </a:xfrm>
          <a:prstGeom prst="chord">
            <a:avLst>
              <a:gd name="adj1" fmla="val 5400352"/>
              <a:gd name="adj2" fmla="val 1620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6"/>
          <p:cNvSpPr/>
          <p:nvPr/>
        </p:nvSpPr>
        <p:spPr>
          <a:xfrm rot="10800000">
            <a:off x="1234694" y="225986"/>
            <a:ext cx="662100" cy="662100"/>
          </a:xfrm>
          <a:prstGeom prst="chord">
            <a:avLst>
              <a:gd name="adj1" fmla="val 5400352"/>
              <a:gd name="adj2" fmla="val 1620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6"/>
          <p:cNvSpPr/>
          <p:nvPr/>
        </p:nvSpPr>
        <p:spPr>
          <a:xfrm>
            <a:off x="149" y="1028673"/>
            <a:ext cx="521400" cy="10287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6"/>
          <p:cNvSpPr/>
          <p:nvPr/>
        </p:nvSpPr>
        <p:spPr>
          <a:xfrm>
            <a:off x="521377" y="1028673"/>
            <a:ext cx="521400" cy="10287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6"/>
          <p:cNvSpPr/>
          <p:nvPr/>
        </p:nvSpPr>
        <p:spPr>
          <a:xfrm>
            <a:off x="192078" y="1254864"/>
            <a:ext cx="662100" cy="662100"/>
          </a:xfrm>
          <a:prstGeom prst="chord">
            <a:avLst>
              <a:gd name="adj1" fmla="val 5400352"/>
              <a:gd name="adj2" fmla="val 1620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p:nvPr/>
        </p:nvSpPr>
        <p:spPr>
          <a:xfrm rot="10800000">
            <a:off x="191890" y="1254686"/>
            <a:ext cx="662100" cy="662100"/>
          </a:xfrm>
          <a:prstGeom prst="chord">
            <a:avLst>
              <a:gd name="adj1" fmla="val 5400352"/>
              <a:gd name="adj2" fmla="val 1620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6"/>
          <p:cNvSpPr/>
          <p:nvPr/>
        </p:nvSpPr>
        <p:spPr>
          <a:xfrm>
            <a:off x="1042802" y="1028673"/>
            <a:ext cx="521400" cy="10287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6"/>
          <p:cNvSpPr/>
          <p:nvPr/>
        </p:nvSpPr>
        <p:spPr>
          <a:xfrm>
            <a:off x="1234882" y="1254864"/>
            <a:ext cx="662100" cy="662100"/>
          </a:xfrm>
          <a:prstGeom prst="chord">
            <a:avLst>
              <a:gd name="adj1" fmla="val 5400352"/>
              <a:gd name="adj2" fmla="val 1620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6"/>
          <p:cNvSpPr/>
          <p:nvPr/>
        </p:nvSpPr>
        <p:spPr>
          <a:xfrm rot="10800000">
            <a:off x="1234694" y="1254686"/>
            <a:ext cx="662100" cy="662100"/>
          </a:xfrm>
          <a:prstGeom prst="chord">
            <a:avLst>
              <a:gd name="adj1" fmla="val 5400352"/>
              <a:gd name="adj2" fmla="val 1620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6"/>
          <p:cNvSpPr/>
          <p:nvPr/>
        </p:nvSpPr>
        <p:spPr>
          <a:xfrm>
            <a:off x="149" y="2057373"/>
            <a:ext cx="521400" cy="102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6"/>
          <p:cNvSpPr/>
          <p:nvPr/>
        </p:nvSpPr>
        <p:spPr>
          <a:xfrm>
            <a:off x="521314" y="2057373"/>
            <a:ext cx="521400" cy="1028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6"/>
          <p:cNvSpPr/>
          <p:nvPr/>
        </p:nvSpPr>
        <p:spPr>
          <a:xfrm>
            <a:off x="192078" y="2283564"/>
            <a:ext cx="662100" cy="662100"/>
          </a:xfrm>
          <a:prstGeom prst="chord">
            <a:avLst>
              <a:gd name="adj1" fmla="val 5400352"/>
              <a:gd name="adj2" fmla="val 1620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6"/>
          <p:cNvSpPr/>
          <p:nvPr/>
        </p:nvSpPr>
        <p:spPr>
          <a:xfrm rot="10800000">
            <a:off x="191890" y="2283386"/>
            <a:ext cx="662100" cy="662100"/>
          </a:xfrm>
          <a:prstGeom prst="chord">
            <a:avLst>
              <a:gd name="adj1" fmla="val 5400352"/>
              <a:gd name="adj2" fmla="val 1620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6"/>
          <p:cNvSpPr/>
          <p:nvPr/>
        </p:nvSpPr>
        <p:spPr>
          <a:xfrm>
            <a:off x="1042802" y="2057373"/>
            <a:ext cx="521400" cy="102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6"/>
          <p:cNvSpPr/>
          <p:nvPr/>
        </p:nvSpPr>
        <p:spPr>
          <a:xfrm>
            <a:off x="1564118" y="2057373"/>
            <a:ext cx="521400" cy="1028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6"/>
          <p:cNvSpPr/>
          <p:nvPr/>
        </p:nvSpPr>
        <p:spPr>
          <a:xfrm>
            <a:off x="1234882" y="2283564"/>
            <a:ext cx="662100" cy="662100"/>
          </a:xfrm>
          <a:prstGeom prst="chord">
            <a:avLst>
              <a:gd name="adj1" fmla="val 5400352"/>
              <a:gd name="adj2" fmla="val 1620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6"/>
          <p:cNvSpPr/>
          <p:nvPr/>
        </p:nvSpPr>
        <p:spPr>
          <a:xfrm rot="10800000">
            <a:off x="1234694" y="2283386"/>
            <a:ext cx="662100" cy="662100"/>
          </a:xfrm>
          <a:prstGeom prst="chord">
            <a:avLst>
              <a:gd name="adj1" fmla="val 5400352"/>
              <a:gd name="adj2" fmla="val 1620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6"/>
          <p:cNvSpPr/>
          <p:nvPr/>
        </p:nvSpPr>
        <p:spPr>
          <a:xfrm>
            <a:off x="149" y="3086073"/>
            <a:ext cx="521400" cy="10287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6"/>
          <p:cNvSpPr/>
          <p:nvPr/>
        </p:nvSpPr>
        <p:spPr>
          <a:xfrm>
            <a:off x="521314" y="3086073"/>
            <a:ext cx="521400" cy="10287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6"/>
          <p:cNvSpPr/>
          <p:nvPr/>
        </p:nvSpPr>
        <p:spPr>
          <a:xfrm>
            <a:off x="192078" y="3312264"/>
            <a:ext cx="662100" cy="662100"/>
          </a:xfrm>
          <a:prstGeom prst="chord">
            <a:avLst>
              <a:gd name="adj1" fmla="val 5400352"/>
              <a:gd name="adj2" fmla="val 1620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6"/>
          <p:cNvSpPr/>
          <p:nvPr/>
        </p:nvSpPr>
        <p:spPr>
          <a:xfrm rot="10800000">
            <a:off x="191890" y="3312086"/>
            <a:ext cx="662100" cy="662100"/>
          </a:xfrm>
          <a:prstGeom prst="chord">
            <a:avLst>
              <a:gd name="adj1" fmla="val 5400352"/>
              <a:gd name="adj2" fmla="val 1620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6"/>
          <p:cNvSpPr/>
          <p:nvPr/>
        </p:nvSpPr>
        <p:spPr>
          <a:xfrm>
            <a:off x="1042802" y="3086073"/>
            <a:ext cx="521400" cy="10287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6"/>
          <p:cNvSpPr/>
          <p:nvPr/>
        </p:nvSpPr>
        <p:spPr>
          <a:xfrm>
            <a:off x="1564118" y="3086073"/>
            <a:ext cx="521400" cy="10287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6"/>
          <p:cNvSpPr/>
          <p:nvPr/>
        </p:nvSpPr>
        <p:spPr>
          <a:xfrm>
            <a:off x="1234882" y="3312264"/>
            <a:ext cx="662100" cy="662100"/>
          </a:xfrm>
          <a:prstGeom prst="chord">
            <a:avLst>
              <a:gd name="adj1" fmla="val 5400352"/>
              <a:gd name="adj2" fmla="val 1620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6"/>
          <p:cNvSpPr/>
          <p:nvPr/>
        </p:nvSpPr>
        <p:spPr>
          <a:xfrm rot="10800000">
            <a:off x="1234694" y="3312086"/>
            <a:ext cx="662100" cy="662100"/>
          </a:xfrm>
          <a:prstGeom prst="chord">
            <a:avLst>
              <a:gd name="adj1" fmla="val 5400352"/>
              <a:gd name="adj2" fmla="val 1620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6"/>
          <p:cNvSpPr/>
          <p:nvPr/>
        </p:nvSpPr>
        <p:spPr>
          <a:xfrm>
            <a:off x="149" y="4114773"/>
            <a:ext cx="521400" cy="102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6"/>
          <p:cNvSpPr/>
          <p:nvPr/>
        </p:nvSpPr>
        <p:spPr>
          <a:xfrm>
            <a:off x="521314" y="4114773"/>
            <a:ext cx="521400" cy="1028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a:off x="192078" y="4340964"/>
            <a:ext cx="662100" cy="662100"/>
          </a:xfrm>
          <a:prstGeom prst="chord">
            <a:avLst>
              <a:gd name="adj1" fmla="val 5400352"/>
              <a:gd name="adj2" fmla="val 1620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6"/>
          <p:cNvSpPr/>
          <p:nvPr/>
        </p:nvSpPr>
        <p:spPr>
          <a:xfrm rot="10800000">
            <a:off x="191890" y="4340786"/>
            <a:ext cx="662100" cy="662100"/>
          </a:xfrm>
          <a:prstGeom prst="chord">
            <a:avLst>
              <a:gd name="adj1" fmla="val 5400352"/>
              <a:gd name="adj2" fmla="val 1620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6"/>
          <p:cNvSpPr/>
          <p:nvPr/>
        </p:nvSpPr>
        <p:spPr>
          <a:xfrm>
            <a:off x="1042802" y="4114773"/>
            <a:ext cx="521400" cy="102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6"/>
          <p:cNvSpPr/>
          <p:nvPr/>
        </p:nvSpPr>
        <p:spPr>
          <a:xfrm>
            <a:off x="1564118" y="4114773"/>
            <a:ext cx="521400" cy="1028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6"/>
          <p:cNvSpPr/>
          <p:nvPr/>
        </p:nvSpPr>
        <p:spPr>
          <a:xfrm>
            <a:off x="1234882" y="4340964"/>
            <a:ext cx="662100" cy="662100"/>
          </a:xfrm>
          <a:prstGeom prst="chord">
            <a:avLst>
              <a:gd name="adj1" fmla="val 5400352"/>
              <a:gd name="adj2" fmla="val 1620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6"/>
          <p:cNvSpPr/>
          <p:nvPr/>
        </p:nvSpPr>
        <p:spPr>
          <a:xfrm rot="10800000">
            <a:off x="1234694" y="4340786"/>
            <a:ext cx="662100" cy="662100"/>
          </a:xfrm>
          <a:prstGeom prst="chord">
            <a:avLst>
              <a:gd name="adj1" fmla="val 5400352"/>
              <a:gd name="adj2" fmla="val 1620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7" name="Google Shape;67;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8" name="Google Shape;6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1" name="Google Shape;7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5" name="Google Shape;75;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9" name="Google Shape;79;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0" name="Google Shape;8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3" name="Google Shape;8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2" name="Google Shape;1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n2gQs1mcZHA" TargetMode="External" /><Relationship Id="rId2" Type="http://schemas.openxmlformats.org/officeDocument/2006/relationships/notesSlide" Target="../notesSlides/notesSlide16.xml" /><Relationship Id="rId1" Type="http://schemas.openxmlformats.org/officeDocument/2006/relationships/slideLayout" Target="../slideLayouts/slideLayout1.xml" /><Relationship Id="rId4" Type="http://schemas.openxmlformats.org/officeDocument/2006/relationships/image" Target="../media/image10.jpg" /></Relationships>
</file>

<file path=ppt/slides/_rels/slide17.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21.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IJWEtCRWGvI" TargetMode="External" /><Relationship Id="rId2" Type="http://schemas.openxmlformats.org/officeDocument/2006/relationships/notesSlide" Target="../notesSlides/notesSlide5.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6.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8.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937018" y="-2812544"/>
            <a:ext cx="6583800" cy="76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03" name="Google Shape;103;p1"/>
          <p:cNvSpPr txBox="1"/>
          <p:nvPr/>
        </p:nvSpPr>
        <p:spPr>
          <a:xfrm>
            <a:off x="660450" y="-8127179"/>
            <a:ext cx="9018300" cy="531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txBox="1"/>
          <p:nvPr/>
        </p:nvSpPr>
        <p:spPr>
          <a:xfrm>
            <a:off x="1138349" y="238698"/>
            <a:ext cx="9077700" cy="768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600"/>
              <a:buFont typeface="Arial"/>
              <a:buNone/>
            </a:pPr>
            <a:r>
              <a:rPr lang="en-US" sz="6600" b="1" i="0" u="sng" strike="noStrike" cap="none">
                <a:solidFill>
                  <a:srgbClr val="C00000"/>
                </a:solidFill>
                <a:highlight>
                  <a:schemeClr val="dk1"/>
                </a:highlight>
                <a:latin typeface="Courier New"/>
                <a:ea typeface="Courier New"/>
                <a:cs typeface="Courier New"/>
                <a:sym typeface="Courier New"/>
              </a:rPr>
              <a:t>Chapter- 11</a:t>
            </a:r>
            <a:endParaRPr sz="6600" b="1" i="0" u="sng" strike="noStrike" cap="none">
              <a:solidFill>
                <a:srgbClr val="C00000"/>
              </a:solidFill>
              <a:highlight>
                <a:schemeClr val="dk1"/>
              </a:highlight>
              <a:latin typeface="Courier New"/>
              <a:ea typeface="Courier New"/>
              <a:cs typeface="Courier New"/>
              <a:sym typeface="Courier New"/>
            </a:endParaRPr>
          </a:p>
          <a:p>
            <a:pPr marL="0" marR="0" lvl="0" indent="0" algn="ctr" rtl="0">
              <a:lnSpc>
                <a:spcPct val="100000"/>
              </a:lnSpc>
              <a:spcBef>
                <a:spcPts val="0"/>
              </a:spcBef>
              <a:spcAft>
                <a:spcPts val="0"/>
              </a:spcAft>
              <a:buClr>
                <a:srgbClr val="000000"/>
              </a:buClr>
              <a:buSzPts val="6600"/>
              <a:buFont typeface="Arial"/>
              <a:buNone/>
            </a:pPr>
            <a:r>
              <a:rPr lang="en-US" sz="6600" b="1" i="0" u="sng" strike="noStrike" cap="none">
                <a:solidFill>
                  <a:srgbClr val="C00000"/>
                </a:solidFill>
                <a:highlight>
                  <a:schemeClr val="dk1"/>
                </a:highlight>
                <a:latin typeface="Courier New"/>
                <a:ea typeface="Courier New"/>
                <a:cs typeface="Courier New"/>
                <a:sym typeface="Courier New"/>
              </a:rPr>
              <a:t>FORCE AND PRESSURE</a:t>
            </a:r>
            <a:endParaRPr sz="6600" b="1" i="0" u="sng" strike="noStrike" cap="none">
              <a:solidFill>
                <a:srgbClr val="C00000"/>
              </a:solidFill>
              <a:highlight>
                <a:schemeClr val="dk1"/>
              </a:highlight>
              <a:latin typeface="Courier New"/>
              <a:ea typeface="Courier New"/>
              <a:cs typeface="Courier New"/>
              <a:sym typeface="Courier New"/>
            </a:endParaRPr>
          </a:p>
          <a:p>
            <a:pPr marL="0" marR="0" lvl="0" indent="0" algn="ctr" rtl="0">
              <a:lnSpc>
                <a:spcPct val="100000"/>
              </a:lnSpc>
              <a:spcBef>
                <a:spcPts val="0"/>
              </a:spcBef>
              <a:spcAft>
                <a:spcPts val="0"/>
              </a:spcAft>
              <a:buClr>
                <a:srgbClr val="000000"/>
              </a:buClr>
              <a:buSzPts val="4800"/>
              <a:buFont typeface="Arial"/>
              <a:buNone/>
            </a:pPr>
            <a:r>
              <a:rPr lang="en-US" sz="4800" b="1" i="0" u="sng" strike="noStrike" cap="none">
                <a:solidFill>
                  <a:srgbClr val="C00000"/>
                </a:solidFill>
                <a:highlight>
                  <a:schemeClr val="dk1"/>
                </a:highlight>
                <a:latin typeface="Courier New"/>
                <a:ea typeface="Courier New"/>
                <a:cs typeface="Courier New"/>
                <a:sym typeface="Courier New"/>
              </a:rPr>
              <a:t>Part -1</a:t>
            </a:r>
            <a:r>
              <a:rPr lang="en-US" sz="6600" b="1" i="0" u="sng" strike="noStrike" cap="none">
                <a:solidFill>
                  <a:srgbClr val="C00000"/>
                </a:solidFill>
                <a:highlight>
                  <a:schemeClr val="dk1"/>
                </a:highlight>
                <a:latin typeface="Courier New"/>
                <a:ea typeface="Courier New"/>
                <a:cs typeface="Courier New"/>
                <a:sym typeface="Courier New"/>
              </a:rPr>
              <a:t>  </a:t>
            </a:r>
            <a:endParaRPr sz="6600" b="1" i="0" u="sng" strike="noStrike" cap="none">
              <a:solidFill>
                <a:srgbClr val="C00000"/>
              </a:solidFill>
              <a:highlight>
                <a:schemeClr val="dk1"/>
              </a:highlight>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a:solidFill>
                  <a:srgbClr val="C00000"/>
                </a:solidFill>
              </a:rPr>
              <a:t>2. Force can stop a moving object</a:t>
            </a:r>
            <a:endParaRPr sz="3200" b="1">
              <a:solidFill>
                <a:srgbClr val="C00000"/>
              </a:solidFill>
            </a:endParaRPr>
          </a:p>
        </p:txBody>
      </p:sp>
      <p:sp>
        <p:nvSpPr>
          <p:cNvPr id="155" name="Google Shape;155;p10"/>
          <p:cNvSpPr txBox="1">
            <a:spLocks noGrp="1"/>
          </p:cNvSpPr>
          <p:nvPr>
            <p:ph type="body" idx="1"/>
          </p:nvPr>
        </p:nvSpPr>
        <p:spPr>
          <a:xfrm>
            <a:off x="311700" y="1152475"/>
            <a:ext cx="8520600" cy="3416400"/>
          </a:xfrm>
          <a:prstGeom prst="rect">
            <a:avLst/>
          </a:prstGeom>
          <a:solidFill>
            <a:srgbClr val="FFFFFF"/>
          </a:solid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400">
                <a:solidFill>
                  <a:srgbClr val="002060"/>
                </a:solidFill>
              </a:rPr>
              <a:t>Football player kicks a football towards goal</a:t>
            </a:r>
            <a:endParaRPr sz="2400">
              <a:solidFill>
                <a:srgbClr val="002060"/>
              </a:solidFill>
            </a:endParaRPr>
          </a:p>
          <a:p>
            <a:pPr marL="457200" lvl="0" indent="-342900" algn="l" rtl="0">
              <a:lnSpc>
                <a:spcPct val="115000"/>
              </a:lnSpc>
              <a:spcBef>
                <a:spcPts val="0"/>
              </a:spcBef>
              <a:spcAft>
                <a:spcPts val="0"/>
              </a:spcAft>
              <a:buSzPts val="1800"/>
              <a:buChar char="●"/>
            </a:pPr>
            <a:r>
              <a:rPr lang="en-US" sz="2400">
                <a:solidFill>
                  <a:srgbClr val="002060"/>
                </a:solidFill>
              </a:rPr>
              <a:t>Goalkeeper applies force to stop the ball.</a:t>
            </a:r>
            <a:endParaRPr sz="2400">
              <a:solidFill>
                <a:srgbClr val="002060"/>
              </a:solidFill>
            </a:endParaRPr>
          </a:p>
          <a:p>
            <a:pPr marL="457200" lvl="0" indent="-342900" algn="l" rtl="0">
              <a:lnSpc>
                <a:spcPct val="115000"/>
              </a:lnSpc>
              <a:spcBef>
                <a:spcPts val="0"/>
              </a:spcBef>
              <a:spcAft>
                <a:spcPts val="0"/>
              </a:spcAft>
              <a:buSzPts val="1800"/>
              <a:buChar char="●"/>
            </a:pPr>
            <a:r>
              <a:rPr lang="en-US" sz="2400">
                <a:solidFill>
                  <a:srgbClr val="002060"/>
                </a:solidFill>
              </a:rPr>
              <a:t>A bicycle or car stops when you apply brakes.</a:t>
            </a:r>
            <a:endParaRPr sz="2400">
              <a:solidFill>
                <a:srgbClr val="002060"/>
              </a:solidFill>
            </a:endParaRPr>
          </a:p>
          <a:p>
            <a:pPr marL="457200" lvl="0" indent="-342900" algn="l" rtl="0">
              <a:lnSpc>
                <a:spcPct val="115000"/>
              </a:lnSpc>
              <a:spcBef>
                <a:spcPts val="0"/>
              </a:spcBef>
              <a:spcAft>
                <a:spcPts val="0"/>
              </a:spcAft>
              <a:buSzPts val="1800"/>
              <a:buChar char="●"/>
            </a:pPr>
            <a:r>
              <a:rPr lang="en-US" sz="2400">
                <a:solidFill>
                  <a:srgbClr val="002060"/>
                </a:solidFill>
              </a:rPr>
              <a:t>Moving ball can stop and come to rest when you apply force with your hands.</a:t>
            </a:r>
            <a:endParaRPr sz="2400">
              <a:solidFill>
                <a:srgbClr val="002060"/>
              </a:solidFill>
            </a:endParaRPr>
          </a:p>
        </p:txBody>
      </p:sp>
      <p:pic>
        <p:nvPicPr>
          <p:cNvPr id="156" name="Google Shape;156;p10"/>
          <p:cNvPicPr preferRelativeResize="0"/>
          <p:nvPr/>
        </p:nvPicPr>
        <p:blipFill rotWithShape="1">
          <a:blip r:embed="rId3">
            <a:alphaModFix/>
          </a:blip>
          <a:srcRect/>
          <a:stretch/>
        </p:blipFill>
        <p:spPr>
          <a:xfrm>
            <a:off x="4221226" y="2860674"/>
            <a:ext cx="4119525" cy="26304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a:solidFill>
                  <a:srgbClr val="330066"/>
                </a:solidFill>
              </a:rPr>
              <a:t>3. Force can change the direction of motion of a moving object</a:t>
            </a:r>
            <a:endParaRPr sz="3200" b="1">
              <a:solidFill>
                <a:srgbClr val="330066"/>
              </a:solidFill>
            </a:endParaRPr>
          </a:p>
        </p:txBody>
      </p:sp>
      <p:sp>
        <p:nvSpPr>
          <p:cNvPr id="162" name="Google Shape;162;p11"/>
          <p:cNvSpPr txBox="1">
            <a:spLocks noGrp="1"/>
          </p:cNvSpPr>
          <p:nvPr>
            <p:ph type="body" idx="1"/>
          </p:nvPr>
        </p:nvSpPr>
        <p:spPr>
          <a:xfrm>
            <a:off x="311700" y="1520629"/>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800" b="1">
                <a:solidFill>
                  <a:srgbClr val="00B0F0"/>
                </a:solidFill>
              </a:rPr>
              <a:t>Batsman hits the ball with his bat.</a:t>
            </a:r>
            <a:endParaRPr sz="2800" b="1">
              <a:solidFill>
                <a:srgbClr val="00B0F0"/>
              </a:solidFill>
            </a:endParaRPr>
          </a:p>
          <a:p>
            <a:pPr marL="457200" lvl="0" indent="-342900" algn="l" rtl="0">
              <a:lnSpc>
                <a:spcPct val="115000"/>
              </a:lnSpc>
              <a:spcBef>
                <a:spcPts val="0"/>
              </a:spcBef>
              <a:spcAft>
                <a:spcPts val="0"/>
              </a:spcAft>
              <a:buSzPts val="1800"/>
              <a:buChar char="●"/>
            </a:pPr>
            <a:r>
              <a:rPr lang="en-US" sz="2800" b="1">
                <a:solidFill>
                  <a:srgbClr val="00B0F0"/>
                </a:solidFill>
              </a:rPr>
              <a:t>Tennis player returns a service.</a:t>
            </a:r>
            <a:endParaRPr sz="2800" b="1">
              <a:solidFill>
                <a:srgbClr val="00B0F0"/>
              </a:solidFill>
            </a:endParaRPr>
          </a:p>
          <a:p>
            <a:pPr marL="457200" lvl="0" indent="-342900" algn="l" rtl="0">
              <a:lnSpc>
                <a:spcPct val="115000"/>
              </a:lnSpc>
              <a:spcBef>
                <a:spcPts val="0"/>
              </a:spcBef>
              <a:spcAft>
                <a:spcPts val="0"/>
              </a:spcAft>
              <a:buSzPts val="1800"/>
              <a:buChar char="●"/>
            </a:pPr>
            <a:r>
              <a:rPr lang="en-US" sz="2800" b="1">
                <a:solidFill>
                  <a:srgbClr val="00B0F0"/>
                </a:solidFill>
              </a:rPr>
              <a:t>Both are changing the direction of ball by applying force.</a:t>
            </a:r>
            <a:endParaRPr sz="2800" b="1">
              <a:solidFill>
                <a:srgbClr val="00B0F0"/>
              </a:solidFill>
            </a:endParaRPr>
          </a:p>
        </p:txBody>
      </p:sp>
      <p:pic>
        <p:nvPicPr>
          <p:cNvPr id="163" name="Google Shape;163;p11"/>
          <p:cNvPicPr preferRelativeResize="0"/>
          <p:nvPr/>
        </p:nvPicPr>
        <p:blipFill rotWithShape="1">
          <a:blip r:embed="rId3">
            <a:alphaModFix/>
          </a:blip>
          <a:srcRect/>
          <a:stretch/>
        </p:blipFill>
        <p:spPr>
          <a:xfrm>
            <a:off x="2564016" y="3132342"/>
            <a:ext cx="5103183" cy="20111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a:solidFill>
                  <a:srgbClr val="002060"/>
                </a:solidFill>
              </a:rPr>
              <a:t>4. Force can change the speed of a moving object</a:t>
            </a:r>
            <a:endParaRPr sz="3200" b="1">
              <a:solidFill>
                <a:srgbClr val="002060"/>
              </a:solidFill>
            </a:endParaRPr>
          </a:p>
        </p:txBody>
      </p:sp>
      <p:sp>
        <p:nvSpPr>
          <p:cNvPr id="169" name="Google Shape;169;p12"/>
          <p:cNvSpPr txBox="1">
            <a:spLocks noGrp="1"/>
          </p:cNvSpPr>
          <p:nvPr>
            <p:ph type="body" idx="1"/>
          </p:nvPr>
        </p:nvSpPr>
        <p:spPr>
          <a:xfrm>
            <a:off x="311700" y="1512261"/>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400" b="1"/>
              <a:t>Pushing a swing makes it move faster.</a:t>
            </a:r>
            <a:endParaRPr sz="2400" b="1"/>
          </a:p>
          <a:p>
            <a:pPr marL="457200" lvl="0" indent="-342900" algn="l" rtl="0">
              <a:lnSpc>
                <a:spcPct val="115000"/>
              </a:lnSpc>
              <a:spcBef>
                <a:spcPts val="0"/>
              </a:spcBef>
              <a:spcAft>
                <a:spcPts val="0"/>
              </a:spcAft>
              <a:buSzPts val="1800"/>
              <a:buChar char="●"/>
            </a:pPr>
            <a:r>
              <a:rPr lang="en-US" sz="2400" b="1"/>
              <a:t>Pulling a swing in opposite directions makes it slow down.</a:t>
            </a:r>
            <a:endParaRPr sz="2400" b="1"/>
          </a:p>
          <a:p>
            <a:pPr marL="457200" lvl="0" indent="-342900" algn="l" rtl="0">
              <a:lnSpc>
                <a:spcPct val="115000"/>
              </a:lnSpc>
              <a:spcBef>
                <a:spcPts val="0"/>
              </a:spcBef>
              <a:spcAft>
                <a:spcPts val="0"/>
              </a:spcAft>
              <a:buSzPts val="1800"/>
              <a:buChar char="●"/>
            </a:pPr>
            <a:r>
              <a:rPr lang="en-US" sz="2400" b="1"/>
              <a:t>Speed of the cycle increases when more force is applied on pedal.</a:t>
            </a:r>
            <a:endParaRPr sz="2400" b="1"/>
          </a:p>
        </p:txBody>
      </p:sp>
      <p:pic>
        <p:nvPicPr>
          <p:cNvPr id="170" name="Google Shape;170;p12"/>
          <p:cNvPicPr preferRelativeResize="0"/>
          <p:nvPr/>
        </p:nvPicPr>
        <p:blipFill rotWithShape="1">
          <a:blip r:embed="rId3">
            <a:alphaModFix/>
          </a:blip>
          <a:srcRect/>
          <a:stretch/>
        </p:blipFill>
        <p:spPr>
          <a:xfrm>
            <a:off x="3026519" y="2787051"/>
            <a:ext cx="5065172" cy="253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a:solidFill>
                  <a:srgbClr val="993300"/>
                </a:solidFill>
              </a:rPr>
              <a:t>5. Force can change the shape and size of an object</a:t>
            </a:r>
            <a:endParaRPr/>
          </a:p>
        </p:txBody>
      </p:sp>
      <p:sp>
        <p:nvSpPr>
          <p:cNvPr id="176" name="Google Shape;176;p13"/>
          <p:cNvSpPr txBox="1">
            <a:spLocks noGrp="1"/>
          </p:cNvSpPr>
          <p:nvPr>
            <p:ph type="body" idx="1"/>
          </p:nvPr>
        </p:nvSpPr>
        <p:spPr>
          <a:xfrm>
            <a:off x="311699" y="172710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400" b="1">
                <a:solidFill>
                  <a:srgbClr val="36363D"/>
                </a:solidFill>
              </a:rPr>
              <a:t>Folding a piece of paper or clothes.</a:t>
            </a:r>
            <a:endParaRPr sz="2400" b="1">
              <a:solidFill>
                <a:srgbClr val="36363D"/>
              </a:solidFill>
            </a:endParaRPr>
          </a:p>
          <a:p>
            <a:pPr marL="457200" lvl="0" indent="-342900" algn="l" rtl="0">
              <a:lnSpc>
                <a:spcPct val="115000"/>
              </a:lnSpc>
              <a:spcBef>
                <a:spcPts val="0"/>
              </a:spcBef>
              <a:spcAft>
                <a:spcPts val="0"/>
              </a:spcAft>
              <a:buSzPts val="1800"/>
              <a:buChar char="●"/>
            </a:pPr>
            <a:r>
              <a:rPr lang="en-US" sz="2400" b="1">
                <a:solidFill>
                  <a:srgbClr val="36363D"/>
                </a:solidFill>
              </a:rPr>
              <a:t>Knead flour.</a:t>
            </a:r>
            <a:endParaRPr sz="2400" b="1">
              <a:solidFill>
                <a:srgbClr val="36363D"/>
              </a:solidFill>
            </a:endParaRPr>
          </a:p>
          <a:p>
            <a:pPr marL="457200" lvl="0" indent="-342900" algn="l" rtl="0">
              <a:lnSpc>
                <a:spcPct val="115000"/>
              </a:lnSpc>
              <a:spcBef>
                <a:spcPts val="0"/>
              </a:spcBef>
              <a:spcAft>
                <a:spcPts val="0"/>
              </a:spcAft>
              <a:buSzPts val="1800"/>
              <a:buChar char="●"/>
            </a:pPr>
            <a:r>
              <a:rPr lang="en-US" sz="2400" b="1">
                <a:solidFill>
                  <a:srgbClr val="36363D"/>
                </a:solidFill>
              </a:rPr>
              <a:t>Squeeze a tube of paint or toothpaste.</a:t>
            </a:r>
            <a:endParaRPr sz="2400" b="1">
              <a:solidFill>
                <a:srgbClr val="36363D"/>
              </a:solidFill>
            </a:endParaRPr>
          </a:p>
          <a:p>
            <a:pPr marL="457200" lvl="0" indent="-342900" algn="l" rtl="0">
              <a:lnSpc>
                <a:spcPct val="115000"/>
              </a:lnSpc>
              <a:spcBef>
                <a:spcPts val="0"/>
              </a:spcBef>
              <a:spcAft>
                <a:spcPts val="0"/>
              </a:spcAft>
              <a:buSzPts val="1800"/>
              <a:buChar char="●"/>
            </a:pPr>
            <a:r>
              <a:rPr lang="en-US" sz="2400" b="1">
                <a:solidFill>
                  <a:srgbClr val="36363D"/>
                </a:solidFill>
              </a:rPr>
              <a:t>Shape &amp; size of an object changes.</a:t>
            </a:r>
            <a:endParaRPr sz="2400" b="1">
              <a:solidFill>
                <a:srgbClr val="36363D"/>
              </a:solidFill>
            </a:endParaRPr>
          </a:p>
        </p:txBody>
      </p:sp>
      <p:pic>
        <p:nvPicPr>
          <p:cNvPr id="177" name="Google Shape;177;p13"/>
          <p:cNvPicPr preferRelativeResize="0"/>
          <p:nvPr/>
        </p:nvPicPr>
        <p:blipFill rotWithShape="1">
          <a:blip r:embed="rId3">
            <a:alphaModFix/>
          </a:blip>
          <a:srcRect/>
          <a:stretch/>
        </p:blipFill>
        <p:spPr>
          <a:xfrm>
            <a:off x="541278" y="3447555"/>
            <a:ext cx="9144000" cy="16959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600" b="1">
                <a:solidFill>
                  <a:srgbClr val="7030A0"/>
                </a:solidFill>
              </a:rPr>
              <a:t>Units of Force</a:t>
            </a:r>
            <a:endParaRPr sz="3600" b="1">
              <a:solidFill>
                <a:srgbClr val="7030A0"/>
              </a:solidFill>
            </a:endParaRPr>
          </a:p>
        </p:txBody>
      </p:sp>
      <p:sp>
        <p:nvSpPr>
          <p:cNvPr id="183" name="Google Shape;183;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400"/>
              <a:t>SI unit of force is </a:t>
            </a:r>
            <a:r>
              <a:rPr lang="en-US" sz="2400" b="1" u="sng">
                <a:solidFill>
                  <a:srgbClr val="C00000"/>
                </a:solidFill>
              </a:rPr>
              <a:t>Newton.</a:t>
            </a:r>
            <a:endParaRPr sz="2400" b="1" u="sng">
              <a:solidFill>
                <a:srgbClr val="C00000"/>
              </a:solidFill>
            </a:endParaRPr>
          </a:p>
          <a:p>
            <a:pPr marL="457200" lvl="0" indent="-342900" algn="l" rtl="0">
              <a:lnSpc>
                <a:spcPct val="115000"/>
              </a:lnSpc>
              <a:spcBef>
                <a:spcPts val="0"/>
              </a:spcBef>
              <a:spcAft>
                <a:spcPts val="0"/>
              </a:spcAft>
              <a:buSzPts val="1800"/>
              <a:buChar char="●"/>
            </a:pPr>
            <a:r>
              <a:rPr lang="en-US" sz="2400"/>
              <a:t>Denoted by letter  </a:t>
            </a:r>
            <a:r>
              <a:rPr lang="en-US" sz="2400" b="1" u="sng">
                <a:solidFill>
                  <a:srgbClr val="C00000"/>
                </a:solidFill>
              </a:rPr>
              <a:t>N.</a:t>
            </a:r>
            <a:endParaRPr sz="2400" b="1" u="sng">
              <a:solidFill>
                <a:srgbClr val="C00000"/>
              </a:solidFill>
            </a:endParaRPr>
          </a:p>
          <a:p>
            <a:pPr marL="457200" lvl="0" indent="-342900" algn="l" rtl="0">
              <a:lnSpc>
                <a:spcPct val="115000"/>
              </a:lnSpc>
              <a:spcBef>
                <a:spcPts val="0"/>
              </a:spcBef>
              <a:spcAft>
                <a:spcPts val="0"/>
              </a:spcAft>
              <a:buSzPts val="1800"/>
              <a:buChar char="●"/>
            </a:pPr>
            <a:r>
              <a:rPr lang="en-US" sz="2400" b="1">
                <a:solidFill>
                  <a:srgbClr val="C00000"/>
                </a:solidFill>
              </a:rPr>
              <a:t>100g weight measure on your palm = One Newton (1N)</a:t>
            </a:r>
            <a:endParaRPr sz="2400" b="1">
              <a:solidFill>
                <a:srgbClr val="C00000"/>
              </a:solidFill>
            </a:endParaRPr>
          </a:p>
          <a:p>
            <a:pPr marL="457200" lvl="0" indent="-342900" algn="l" rtl="0">
              <a:lnSpc>
                <a:spcPct val="115000"/>
              </a:lnSpc>
              <a:spcBef>
                <a:spcPts val="0"/>
              </a:spcBef>
              <a:spcAft>
                <a:spcPts val="0"/>
              </a:spcAft>
              <a:buSzPts val="1800"/>
              <a:buChar char="●"/>
            </a:pPr>
            <a:r>
              <a:rPr lang="en-US" sz="2400" b="1">
                <a:solidFill>
                  <a:srgbClr val="C00000"/>
                </a:solidFill>
              </a:rPr>
              <a:t>200g =  2 N.</a:t>
            </a:r>
            <a:endParaRPr sz="2400" b="1">
              <a:solidFill>
                <a:srgbClr val="C00000"/>
              </a:solidFill>
            </a:endParaRPr>
          </a:p>
          <a:p>
            <a:pPr marL="457200" lvl="0" indent="-342900" algn="l" rtl="0">
              <a:lnSpc>
                <a:spcPct val="115000"/>
              </a:lnSpc>
              <a:spcBef>
                <a:spcPts val="0"/>
              </a:spcBef>
              <a:spcAft>
                <a:spcPts val="0"/>
              </a:spcAft>
              <a:buSzPts val="1800"/>
              <a:buChar char="●"/>
            </a:pPr>
            <a:r>
              <a:rPr lang="en-US" sz="2400"/>
              <a:t>Force required to lift an object of mass 1 kg vertically upward is called one kilogram force.</a:t>
            </a:r>
            <a:endParaRPr sz="2400"/>
          </a:p>
          <a:p>
            <a:pPr marL="457200" lvl="0" indent="-342900" algn="l" rtl="0">
              <a:lnSpc>
                <a:spcPct val="115000"/>
              </a:lnSpc>
              <a:spcBef>
                <a:spcPts val="0"/>
              </a:spcBef>
              <a:spcAft>
                <a:spcPts val="0"/>
              </a:spcAft>
              <a:buSzPts val="1800"/>
              <a:buChar char="●"/>
            </a:pPr>
            <a:r>
              <a:rPr lang="en-US" sz="2400"/>
              <a:t>Denoted by </a:t>
            </a:r>
            <a:r>
              <a:rPr lang="en-US" sz="2400" b="1" u="sng"/>
              <a:t>kgf</a:t>
            </a:r>
            <a:r>
              <a:rPr lang="en-US" sz="2400"/>
              <a:t>.</a:t>
            </a:r>
            <a:endParaRPr sz="2400"/>
          </a:p>
          <a:p>
            <a:pPr marL="457200" lvl="0" indent="-342900" algn="l" rtl="0">
              <a:lnSpc>
                <a:spcPct val="115000"/>
              </a:lnSpc>
              <a:spcBef>
                <a:spcPts val="0"/>
              </a:spcBef>
              <a:spcAft>
                <a:spcPts val="0"/>
              </a:spcAft>
              <a:buSzPts val="1800"/>
              <a:buChar char="●"/>
            </a:pPr>
            <a:r>
              <a:rPr lang="en-US" sz="2400" b="1">
                <a:solidFill>
                  <a:srgbClr val="C00000"/>
                </a:solidFill>
              </a:rPr>
              <a:t>1kgf = 9.8 N</a:t>
            </a:r>
            <a:endParaRPr sz="2400" b="1">
              <a:solidFill>
                <a:srgbClr val="C00000"/>
              </a:solidFill>
            </a:endParaRPr>
          </a:p>
          <a:p>
            <a:pPr marL="457200" lvl="0" indent="-342900" algn="l" rtl="0">
              <a:lnSpc>
                <a:spcPct val="115000"/>
              </a:lnSpc>
              <a:spcBef>
                <a:spcPts val="0"/>
              </a:spcBef>
              <a:spcAft>
                <a:spcPts val="0"/>
              </a:spcAft>
              <a:buSzPts val="1800"/>
              <a:buChar char="●"/>
            </a:pPr>
            <a:r>
              <a:rPr lang="en-US" sz="2400" b="1">
                <a:solidFill>
                  <a:srgbClr val="C00000"/>
                </a:solidFill>
              </a:rPr>
              <a:t>1kgf = 1000gf</a:t>
            </a:r>
            <a:endParaRPr sz="2400" b="1">
              <a:solidFill>
                <a:srgbClr val="C00000"/>
              </a:solidFill>
            </a:endParaRPr>
          </a:p>
        </p:txBody>
      </p:sp>
      <p:pic>
        <p:nvPicPr>
          <p:cNvPr id="184" name="Google Shape;184;p14"/>
          <p:cNvPicPr preferRelativeResize="0"/>
          <p:nvPr/>
        </p:nvPicPr>
        <p:blipFill rotWithShape="1">
          <a:blip r:embed="rId3">
            <a:alphaModFix/>
          </a:blip>
          <a:srcRect/>
          <a:stretch/>
        </p:blipFill>
        <p:spPr>
          <a:xfrm>
            <a:off x="5870613" y="3504947"/>
            <a:ext cx="2756690" cy="1393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311699" y="167081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6000" b="1" u="none">
                <a:solidFill>
                  <a:srgbClr val="800000"/>
                </a:solidFill>
              </a:rPr>
              <a:t>Thank you for watching......😊😊😊😊</a:t>
            </a:r>
            <a:endParaRPr sz="6000" b="1" u="none">
              <a:solidFill>
                <a:srgbClr val="8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94"/>
        <p:cNvGrpSpPr/>
        <p:nvPr/>
      </p:nvGrpSpPr>
      <p:grpSpPr>
        <a:xfrm>
          <a:off x="0" y="0"/>
          <a:ext cx="0" cy="0"/>
          <a:chOff x="0" y="0"/>
          <a:chExt cx="0" cy="0"/>
        </a:xfrm>
      </p:grpSpPr>
      <p:pic>
        <p:nvPicPr>
          <p:cNvPr id="195" name="Google Shape;195;p16" descr="When you hold a bottle in your hand, why doesn’t it just slip through and fall?  Why is skating on an ice rink smoother? What is Friction? What is the frictional force? Watch this video to know the answers and much more!   To get access to all the videos related to Friction, enrol in our full course now - https://bit.ly/IntroductionToFriction  In this video, we will learn: 0:00 Examples of Friction 0:42 Force of Friction 1:11 What is Friction?  To watch more Physics videos, click here - https://bit.ly/PhysicsVideos_DMYT  Don’t Memorise brings learning to life through its captivating educational videos. To Know More, visit https://DontMemorise.com  New videos every week. To stay updated, subscribe to our YouTube channel: http://bit.ly/DontMemoriseYouTube  Register on our website to gain access to all videos and quizzes: http://bit.ly/DontMemoriseRegister  Subscribe to our Newsletter: http://bit.ly/DontMemoriseNewsLetter  Join us on Facebook: http://bit.ly/DontMemoriseFacebook  Follow us on Twitter: https://twitter.com/dontmemorise  Follow us: http://bit.ly/DontMemoriseBlog  #Friction #Physics #FrictionalForce" title="What is Friction? | Physics | Don't Memorise">
            <a:hlinkClick r:id="rId3"/>
          </p:cNvPr>
          <p:cNvPicPr preferRelativeResize="0"/>
          <p:nvPr/>
        </p:nvPicPr>
        <p:blipFill rotWithShape="1">
          <a:blip r:embed="rId4">
            <a:alphaModFix/>
          </a:blip>
          <a:srcRect/>
          <a:stretch/>
        </p:blipFill>
        <p:spPr>
          <a:xfrm>
            <a:off x="0" y="45725"/>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17" descr="preencoded.png"/>
          <p:cNvPicPr preferRelativeResize="0"/>
          <p:nvPr/>
        </p:nvPicPr>
        <p:blipFill rotWithShape="1">
          <a:blip r:embed="rId3">
            <a:alphaModFix/>
          </a:blip>
          <a:srcRect/>
          <a:stretch/>
        </p:blipFill>
        <p:spPr>
          <a:xfrm>
            <a:off x="432948" y="28838"/>
            <a:ext cx="8018900" cy="5085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8" descr="preencoded.png"/>
          <p:cNvPicPr preferRelativeResize="0"/>
          <p:nvPr/>
        </p:nvPicPr>
        <p:blipFill rotWithShape="1">
          <a:blip r:embed="rId3">
            <a:alphaModFix/>
          </a:blip>
          <a:srcRect/>
          <a:stretch/>
        </p:blipFill>
        <p:spPr>
          <a:xfrm>
            <a:off x="583925" y="0"/>
            <a:ext cx="839072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9"/>
          <p:cNvSpPr txBox="1"/>
          <p:nvPr/>
        </p:nvSpPr>
        <p:spPr>
          <a:xfrm>
            <a:off x="365700" y="1909400"/>
            <a:ext cx="8778300" cy="305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222222"/>
                </a:solidFill>
                <a:highlight>
                  <a:srgbClr val="FFFFFF"/>
                </a:highlight>
                <a:latin typeface="Arial"/>
                <a:ea typeface="Arial"/>
                <a:cs typeface="Arial"/>
                <a:sym typeface="Arial"/>
              </a:rPr>
              <a:t>Pressure</a:t>
            </a:r>
            <a:r>
              <a:rPr lang="en-US" sz="2500" b="0" i="0" u="none" strike="noStrike" cap="none">
                <a:solidFill>
                  <a:srgbClr val="222222"/>
                </a:solidFill>
                <a:highlight>
                  <a:srgbClr val="FFFFFF"/>
                </a:highlight>
                <a:latin typeface="Arial"/>
                <a:ea typeface="Arial"/>
                <a:cs typeface="Arial"/>
                <a:sym typeface="Arial"/>
              </a:rPr>
              <a:t> is defined as the physical force exerted on an object. The force applied is perpendicular to the surface of objects per unit area. The basic formula for </a:t>
            </a:r>
            <a:r>
              <a:rPr lang="en-US" sz="2500" b="1" i="0" u="none" strike="noStrike" cap="none">
                <a:solidFill>
                  <a:srgbClr val="222222"/>
                </a:solidFill>
                <a:highlight>
                  <a:srgbClr val="FFFFFF"/>
                </a:highlight>
                <a:latin typeface="Arial"/>
                <a:ea typeface="Arial"/>
                <a:cs typeface="Arial"/>
                <a:sym typeface="Arial"/>
              </a:rPr>
              <a:t>pressure</a:t>
            </a:r>
            <a:r>
              <a:rPr lang="en-US" sz="2500" b="0" i="0" u="none" strike="noStrike" cap="none">
                <a:solidFill>
                  <a:srgbClr val="222222"/>
                </a:solidFill>
                <a:highlight>
                  <a:srgbClr val="FFFFFF"/>
                </a:highlight>
                <a:latin typeface="Arial"/>
                <a:ea typeface="Arial"/>
                <a:cs typeface="Arial"/>
                <a:sym typeface="Arial"/>
              </a:rPr>
              <a:t> is F/A (Force per unit area). Unit of </a:t>
            </a:r>
            <a:r>
              <a:rPr lang="en-US" sz="2500" b="1" i="0" u="none" strike="noStrike" cap="none">
                <a:solidFill>
                  <a:srgbClr val="222222"/>
                </a:solidFill>
                <a:highlight>
                  <a:srgbClr val="FFFFFF"/>
                </a:highlight>
                <a:latin typeface="Arial"/>
                <a:ea typeface="Arial"/>
                <a:cs typeface="Arial"/>
                <a:sym typeface="Arial"/>
              </a:rPr>
              <a:t>pressure</a:t>
            </a:r>
            <a:r>
              <a:rPr lang="en-US" sz="2500" b="0" i="0" u="none" strike="noStrike" cap="none">
                <a:solidFill>
                  <a:srgbClr val="222222"/>
                </a:solidFill>
                <a:highlight>
                  <a:srgbClr val="FFFFFF"/>
                </a:highlight>
                <a:latin typeface="Arial"/>
                <a:ea typeface="Arial"/>
                <a:cs typeface="Arial"/>
                <a:sym typeface="Arial"/>
              </a:rPr>
              <a:t> is Pascals (Pa). Types of </a:t>
            </a:r>
            <a:r>
              <a:rPr lang="en-US" sz="2500" b="1" i="0" u="none" strike="noStrike" cap="none">
                <a:solidFill>
                  <a:srgbClr val="222222"/>
                </a:solidFill>
                <a:highlight>
                  <a:srgbClr val="FFFFFF"/>
                </a:highlight>
                <a:latin typeface="Arial"/>
                <a:ea typeface="Arial"/>
                <a:cs typeface="Arial"/>
                <a:sym typeface="Arial"/>
              </a:rPr>
              <a:t>Pressures</a:t>
            </a:r>
            <a:r>
              <a:rPr lang="en-US" sz="2500" b="0" i="0" u="none" strike="noStrike" cap="none">
                <a:solidFill>
                  <a:srgbClr val="222222"/>
                </a:solidFill>
                <a:highlight>
                  <a:srgbClr val="FFFFFF"/>
                </a:highlight>
                <a:latin typeface="Arial"/>
                <a:ea typeface="Arial"/>
                <a:cs typeface="Arial"/>
                <a:sym typeface="Arial"/>
              </a:rPr>
              <a:t> are Absolute, Atmospheric, Differential, and Gauge </a:t>
            </a:r>
            <a:r>
              <a:rPr lang="en-US" sz="2500" b="1" i="0" u="none" strike="noStrike" cap="none">
                <a:solidFill>
                  <a:srgbClr val="222222"/>
                </a:solidFill>
                <a:highlight>
                  <a:srgbClr val="FFFFFF"/>
                </a:highlight>
                <a:latin typeface="Arial"/>
                <a:ea typeface="Arial"/>
                <a:cs typeface="Arial"/>
                <a:sym typeface="Arial"/>
              </a:rPr>
              <a:t>Pressure</a:t>
            </a:r>
            <a:r>
              <a:rPr lang="en-US" sz="2500" b="0" i="0" u="none" strike="noStrike" cap="none">
                <a:solidFill>
                  <a:srgbClr val="222222"/>
                </a:solidFill>
                <a:highlight>
                  <a:srgbClr val="FFFFFF"/>
                </a:highlight>
                <a:latin typeface="Arial"/>
                <a:ea typeface="Arial"/>
                <a:cs typeface="Arial"/>
                <a:sym typeface="Arial"/>
              </a:rPr>
              <a:t>.</a:t>
            </a:r>
            <a:endParaRPr sz="2700" b="0" i="0" u="none" strike="noStrike" cap="none">
              <a:solidFill>
                <a:srgbClr val="000000"/>
              </a:solidFill>
              <a:latin typeface="Arial"/>
              <a:ea typeface="Arial"/>
              <a:cs typeface="Arial"/>
              <a:sym typeface="Arial"/>
            </a:endParaRPr>
          </a:p>
        </p:txBody>
      </p:sp>
      <p:sp>
        <p:nvSpPr>
          <p:cNvPr id="214" name="Google Shape;214;p19"/>
          <p:cNvSpPr txBox="1"/>
          <p:nvPr/>
        </p:nvSpPr>
        <p:spPr>
          <a:xfrm>
            <a:off x="88950" y="103475"/>
            <a:ext cx="7944000" cy="14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100"/>
              <a:buFont typeface="Arial"/>
              <a:buNone/>
            </a:pPr>
            <a:r>
              <a:rPr lang="en-US" sz="6100" b="0" i="0" u="none" strike="noStrike" cap="none">
                <a:solidFill>
                  <a:srgbClr val="000000"/>
                </a:solidFill>
                <a:latin typeface="Arial"/>
                <a:ea typeface="Arial"/>
                <a:cs typeface="Arial"/>
                <a:sym typeface="Arial"/>
              </a:rPr>
              <a:t>WHAT IS PRESSURE</a:t>
            </a:r>
            <a:endParaRPr sz="61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311700" y="445025"/>
            <a:ext cx="8520600" cy="572700"/>
          </a:xfrm>
          <a:prstGeom prst="rect">
            <a:avLst/>
          </a:prstGeom>
          <a:solidFill>
            <a:srgbClr val="FFE5E5"/>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600" b="1">
                <a:solidFill>
                  <a:srgbClr val="FF0000"/>
                </a:solidFill>
              </a:rPr>
              <a:t>Topics to be covered</a:t>
            </a:r>
            <a:endParaRPr sz="3600" b="1">
              <a:solidFill>
                <a:srgbClr val="FF0000"/>
              </a:solidFill>
            </a:endParaRPr>
          </a:p>
        </p:txBody>
      </p:sp>
      <p:sp>
        <p:nvSpPr>
          <p:cNvPr id="110" name="Google Shape;110;p2"/>
          <p:cNvSpPr txBox="1">
            <a:spLocks noGrp="1"/>
          </p:cNvSpPr>
          <p:nvPr>
            <p:ph type="body" idx="1"/>
          </p:nvPr>
        </p:nvSpPr>
        <p:spPr>
          <a:xfrm>
            <a:off x="311700" y="1152475"/>
            <a:ext cx="8520600" cy="3416400"/>
          </a:xfrm>
          <a:prstGeom prst="rect">
            <a:avLst/>
          </a:prstGeom>
          <a:solidFill>
            <a:srgbClr val="36363D"/>
          </a:solid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800" b="1">
                <a:solidFill>
                  <a:srgbClr val="00B0F0"/>
                </a:solidFill>
              </a:rPr>
              <a:t>Introduction</a:t>
            </a:r>
            <a:endParaRPr sz="2800" b="1">
              <a:solidFill>
                <a:srgbClr val="00B0F0"/>
              </a:solidFill>
            </a:endParaRPr>
          </a:p>
          <a:p>
            <a:pPr marL="457200" lvl="0" indent="-342900" algn="l" rtl="0">
              <a:lnSpc>
                <a:spcPct val="115000"/>
              </a:lnSpc>
              <a:spcBef>
                <a:spcPts val="0"/>
              </a:spcBef>
              <a:spcAft>
                <a:spcPts val="0"/>
              </a:spcAft>
              <a:buSzPts val="1800"/>
              <a:buChar char="●"/>
            </a:pPr>
            <a:r>
              <a:rPr lang="en-US" sz="2800" b="1">
                <a:solidFill>
                  <a:srgbClr val="00B0F0"/>
                </a:solidFill>
              </a:rPr>
              <a:t>What is Force?</a:t>
            </a:r>
            <a:endParaRPr sz="2800" b="1">
              <a:solidFill>
                <a:srgbClr val="00B0F0"/>
              </a:solidFill>
            </a:endParaRPr>
          </a:p>
          <a:p>
            <a:pPr marL="457200" lvl="0" indent="-342900" algn="l" rtl="0">
              <a:lnSpc>
                <a:spcPct val="115000"/>
              </a:lnSpc>
              <a:spcBef>
                <a:spcPts val="0"/>
              </a:spcBef>
              <a:spcAft>
                <a:spcPts val="0"/>
              </a:spcAft>
              <a:buSzPts val="1800"/>
              <a:buChar char="●"/>
            </a:pPr>
            <a:r>
              <a:rPr lang="en-US" sz="2800" b="1">
                <a:solidFill>
                  <a:srgbClr val="00B0F0"/>
                </a:solidFill>
              </a:rPr>
              <a:t>Effects of Force</a:t>
            </a:r>
            <a:endParaRPr sz="2800" b="1">
              <a:solidFill>
                <a:srgbClr val="00B0F0"/>
              </a:solidFill>
            </a:endParaRPr>
          </a:p>
          <a:p>
            <a:pPr marL="457200" lvl="0" indent="-342900" algn="l" rtl="0">
              <a:lnSpc>
                <a:spcPct val="115000"/>
              </a:lnSpc>
              <a:spcBef>
                <a:spcPts val="0"/>
              </a:spcBef>
              <a:spcAft>
                <a:spcPts val="0"/>
              </a:spcAft>
              <a:buSzPts val="1800"/>
              <a:buChar char="●"/>
            </a:pPr>
            <a:r>
              <a:rPr lang="en-US" sz="2800" b="1">
                <a:solidFill>
                  <a:srgbClr val="00B0F0"/>
                </a:solidFill>
              </a:rPr>
              <a:t>Unit of Force</a:t>
            </a:r>
            <a:endParaRPr sz="2800" b="1">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0" descr="preencoded.png"/>
          <p:cNvPicPr preferRelativeResize="0"/>
          <p:nvPr/>
        </p:nvPicPr>
        <p:blipFill rotWithShape="1">
          <a:blip r:embed="rId3">
            <a:alphaModFix/>
          </a:blip>
          <a:srcRect/>
          <a:stretch/>
        </p:blipFill>
        <p:spPr>
          <a:xfrm>
            <a:off x="0" y="0"/>
            <a:ext cx="8576625"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p:nvPr/>
        </p:nvSpPr>
        <p:spPr>
          <a:xfrm>
            <a:off x="145775" y="-12423"/>
            <a:ext cx="8971720" cy="50247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26" name="Google Shape;226;p21"/>
          <p:cNvPicPr preferRelativeResize="0"/>
          <p:nvPr/>
        </p:nvPicPr>
        <p:blipFill rotWithShape="1">
          <a:blip r:embed="rId3">
            <a:alphaModFix/>
          </a:blip>
          <a:srcRect/>
          <a:stretch/>
        </p:blipFill>
        <p:spPr>
          <a:xfrm>
            <a:off x="106025" y="0"/>
            <a:ext cx="8971724" cy="502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311700" y="445025"/>
            <a:ext cx="8520600" cy="572700"/>
          </a:xfrm>
          <a:prstGeom prst="rect">
            <a:avLst/>
          </a:prstGeom>
          <a:solidFill>
            <a:srgbClr val="FFCC99"/>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000" b="1"/>
              <a:t>Introduction</a:t>
            </a:r>
            <a:endParaRPr sz="4000" b="1"/>
          </a:p>
        </p:txBody>
      </p:sp>
      <p:sp>
        <p:nvSpPr>
          <p:cNvPr id="116" name="Google Shape;116;p3"/>
          <p:cNvSpPr txBox="1">
            <a:spLocks noGrp="1"/>
          </p:cNvSpPr>
          <p:nvPr>
            <p:ph type="body" idx="1"/>
          </p:nvPr>
        </p:nvSpPr>
        <p:spPr>
          <a:xfrm>
            <a:off x="311700" y="1152475"/>
            <a:ext cx="8520600" cy="3416400"/>
          </a:xfrm>
          <a:prstGeom prst="rect">
            <a:avLst/>
          </a:prstGeom>
          <a:solidFill>
            <a:srgbClr val="FFCC99"/>
          </a:solid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800">
                <a:solidFill>
                  <a:srgbClr val="C00000"/>
                </a:solidFill>
              </a:rPr>
              <a:t>Moving a book placed on table</a:t>
            </a:r>
            <a:endParaRPr sz="2800">
              <a:solidFill>
                <a:srgbClr val="C00000"/>
              </a:solidFill>
            </a:endParaRPr>
          </a:p>
          <a:p>
            <a:pPr marL="457200" lvl="0" indent="-342900" algn="l" rtl="0">
              <a:lnSpc>
                <a:spcPct val="115000"/>
              </a:lnSpc>
              <a:spcBef>
                <a:spcPts val="0"/>
              </a:spcBef>
              <a:spcAft>
                <a:spcPts val="0"/>
              </a:spcAft>
              <a:buSzPts val="1800"/>
              <a:buChar char="●"/>
            </a:pPr>
            <a:r>
              <a:rPr lang="en-US" sz="2800">
                <a:solidFill>
                  <a:srgbClr val="C00000"/>
                </a:solidFill>
              </a:rPr>
              <a:t>Opening a door</a:t>
            </a:r>
            <a:endParaRPr sz="2800">
              <a:solidFill>
                <a:srgbClr val="C00000"/>
              </a:solidFill>
            </a:endParaRPr>
          </a:p>
          <a:p>
            <a:pPr marL="457200" lvl="0" indent="-342900" algn="l" rtl="0">
              <a:lnSpc>
                <a:spcPct val="115000"/>
              </a:lnSpc>
              <a:spcBef>
                <a:spcPts val="0"/>
              </a:spcBef>
              <a:spcAft>
                <a:spcPts val="0"/>
              </a:spcAft>
              <a:buSzPts val="1800"/>
              <a:buChar char="●"/>
            </a:pPr>
            <a:r>
              <a:rPr lang="en-US" sz="2800">
                <a:solidFill>
                  <a:srgbClr val="C00000"/>
                </a:solidFill>
              </a:rPr>
              <a:t>Lifting a bucket filled with water</a:t>
            </a:r>
            <a:endParaRPr sz="2800">
              <a:solidFill>
                <a:srgbClr val="C00000"/>
              </a:solidFill>
            </a:endParaRPr>
          </a:p>
          <a:p>
            <a:pPr marL="457200" lvl="0" indent="-342900" algn="l" rtl="0">
              <a:lnSpc>
                <a:spcPct val="115000"/>
              </a:lnSpc>
              <a:spcBef>
                <a:spcPts val="0"/>
              </a:spcBef>
              <a:spcAft>
                <a:spcPts val="0"/>
              </a:spcAft>
              <a:buSzPts val="1800"/>
              <a:buChar char="●"/>
            </a:pPr>
            <a:r>
              <a:rPr lang="en-US" sz="2800">
                <a:solidFill>
                  <a:srgbClr val="C00000"/>
                </a:solidFill>
              </a:rPr>
              <a:t>Opening a drawer</a:t>
            </a:r>
            <a:endParaRPr sz="2800">
              <a:solidFill>
                <a:srgbClr val="C00000"/>
              </a:solidFill>
            </a:endParaRPr>
          </a:p>
          <a:p>
            <a:pPr marL="457200" lvl="0" indent="-342900" algn="l" rtl="0">
              <a:lnSpc>
                <a:spcPct val="115000"/>
              </a:lnSpc>
              <a:spcBef>
                <a:spcPts val="0"/>
              </a:spcBef>
              <a:spcAft>
                <a:spcPts val="0"/>
              </a:spcAft>
              <a:buSzPts val="1800"/>
              <a:buChar char="●"/>
            </a:pPr>
            <a:r>
              <a:rPr lang="en-US" sz="2800">
                <a:solidFill>
                  <a:srgbClr val="C00000"/>
                </a:solidFill>
              </a:rPr>
              <a:t>Kicking a football</a:t>
            </a:r>
            <a:endParaRPr sz="2800">
              <a:solidFill>
                <a:srgbClr val="C00000"/>
              </a:solidFill>
            </a:endParaRPr>
          </a:p>
          <a:p>
            <a:pPr marL="457200" lvl="0" indent="-342900" algn="l" rtl="0">
              <a:lnSpc>
                <a:spcPct val="115000"/>
              </a:lnSpc>
              <a:spcBef>
                <a:spcPts val="0"/>
              </a:spcBef>
              <a:spcAft>
                <a:spcPts val="0"/>
              </a:spcAft>
              <a:buSzPts val="1800"/>
              <a:buChar char="●"/>
            </a:pPr>
            <a:r>
              <a:rPr lang="en-US" sz="2800">
                <a:solidFill>
                  <a:srgbClr val="C00000"/>
                </a:solidFill>
              </a:rPr>
              <a:t>Hitting the ball with the bat</a:t>
            </a:r>
            <a:endParaRPr sz="2800">
              <a:solidFill>
                <a:srgbClr val="C00000"/>
              </a:solidFill>
            </a:endParaRPr>
          </a:p>
          <a:p>
            <a:pPr marL="457200" lvl="0" indent="-342900" algn="l" rtl="0">
              <a:lnSpc>
                <a:spcPct val="115000"/>
              </a:lnSpc>
              <a:spcBef>
                <a:spcPts val="0"/>
              </a:spcBef>
              <a:spcAft>
                <a:spcPts val="0"/>
              </a:spcAft>
              <a:buSzPts val="1800"/>
              <a:buChar char="●"/>
            </a:pPr>
            <a:r>
              <a:rPr lang="en-US" sz="2800" b="1">
                <a:solidFill>
                  <a:srgbClr val="36363D"/>
                </a:solidFill>
              </a:rPr>
              <a:t>What is common in all these situations?????</a:t>
            </a:r>
            <a:endParaRPr sz="2800" b="1">
              <a:solidFill>
                <a:srgbClr val="36363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4" descr="preencoded.png"/>
          <p:cNvPicPr preferRelativeResize="0"/>
          <p:nvPr/>
        </p:nvPicPr>
        <p:blipFill rotWithShape="1">
          <a:blip r:embed="rId3">
            <a:alphaModFix/>
          </a:blip>
          <a:srcRect/>
          <a:stretch/>
        </p:blipFill>
        <p:spPr>
          <a:xfrm>
            <a:off x="166175" y="0"/>
            <a:ext cx="8811676" cy="5069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6"/>
        <p:cNvGrpSpPr/>
        <p:nvPr/>
      </p:nvGrpSpPr>
      <p:grpSpPr>
        <a:xfrm>
          <a:off x="0" y="0"/>
          <a:ext cx="0" cy="0"/>
          <a:chOff x="0" y="0"/>
          <a:chExt cx="0" cy="0"/>
        </a:xfrm>
      </p:grpSpPr>
      <p:pic>
        <p:nvPicPr>
          <p:cNvPr id="127" name="Google Shape;127;p5" descr="Do we really know what is a Force and Pressure? Is it just a push or a pull on an object? Or is there something more forces?  Watch this video to know more about Force physics Grade 8 CBSE  To view the entire course for free, visit our website here: https://dontmemorise.com/course/index.php?categoryid=52  Don’t Memorise brings learning to life through its captivating FREE educational videos. To Know More, visit https://DontMemorise.com  New videos every week. To stay updated, subscribe to our YouTube channel: http://bit.ly/DontMemoriseYouTube  Register on our website to gain access to all videos and quizzes: http://bit.ly/DontMemoriseRegister  Subscribe to our Newsletter: http://bit.ly/DontMemoriseNewsLetter  Join us on Facebook: http://bit.ly/DontMemoriseFacebook  Follow us on Twitter: https://twitter.com/dontmemorise  Follow us: http://bit.ly/DontMemoriseBlog  #Force #Pressure #Physics">
            <a:hlinkClick r:id="rId3"/>
          </p:cNvPr>
          <p:cNvPicPr preferRelativeResize="0"/>
          <p:nvPr/>
        </p:nvPicPr>
        <p:blipFill rotWithShape="1">
          <a:blip r:embed="rId4">
            <a:alphaModFix/>
          </a:blip>
          <a:src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6" descr="preencoded.png"/>
          <p:cNvPicPr preferRelativeResize="0"/>
          <p:nvPr/>
        </p:nvPicPr>
        <p:blipFill rotWithShape="1">
          <a:blip r:embed="rId3">
            <a:alphaModFix/>
          </a:blip>
          <a:srcRect/>
          <a:stretch/>
        </p:blipFill>
        <p:spPr>
          <a:xfrm>
            <a:off x="162328" y="200150"/>
            <a:ext cx="8787325" cy="490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flipH="1">
            <a:off x="623400" y="1430472"/>
            <a:ext cx="8520600" cy="35297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a:t>Without an interaction, the force cannot be applied to change the state of an object.</a:t>
            </a:r>
            <a:br>
              <a:rPr lang="en-US" sz="3200" b="1"/>
            </a:br>
            <a:br>
              <a:rPr lang="en-US" sz="3200" b="1"/>
            </a:br>
            <a:r>
              <a:rPr lang="en-US" sz="3200" b="1"/>
              <a:t>Example :- If a book is lying on the table will remain on it until no external force is applied on it.</a:t>
            </a:r>
            <a:endParaRPr sz="3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a:stretch/>
        </p:blipFill>
        <p:spPr>
          <a:xfrm>
            <a:off x="1994269" y="0"/>
            <a:ext cx="65201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311698" y="22031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a:t>1. Force can cause motion in a stationary object</a:t>
            </a:r>
            <a:endParaRPr sz="3200" b="1"/>
          </a:p>
        </p:txBody>
      </p:sp>
      <p:sp>
        <p:nvSpPr>
          <p:cNvPr id="149" name="Google Shape;149;p9"/>
          <p:cNvSpPr txBox="1">
            <a:spLocks noGrp="1"/>
          </p:cNvSpPr>
          <p:nvPr>
            <p:ph type="body" idx="1"/>
          </p:nvPr>
        </p:nvSpPr>
        <p:spPr>
          <a:xfrm>
            <a:off x="311699" y="1346449"/>
            <a:ext cx="8520600" cy="3416400"/>
          </a:xfrm>
          <a:prstGeom prst="rect">
            <a:avLst/>
          </a:prstGeom>
          <a:solidFill>
            <a:srgbClr val="FFFFFF"/>
          </a:solid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2400">
                <a:solidFill>
                  <a:srgbClr val="6600CC"/>
                </a:solidFill>
              </a:rPr>
              <a:t>Book is lying on a table.</a:t>
            </a:r>
            <a:endParaRPr sz="2400">
              <a:solidFill>
                <a:srgbClr val="6600CC"/>
              </a:solidFill>
            </a:endParaRPr>
          </a:p>
          <a:p>
            <a:pPr marL="457200" lvl="0" indent="-342900" algn="l" rtl="0">
              <a:lnSpc>
                <a:spcPct val="115000"/>
              </a:lnSpc>
              <a:spcBef>
                <a:spcPts val="0"/>
              </a:spcBef>
              <a:spcAft>
                <a:spcPts val="0"/>
              </a:spcAft>
              <a:buSzPts val="1800"/>
              <a:buChar char="●"/>
            </a:pPr>
            <a:r>
              <a:rPr lang="en-US" sz="2400">
                <a:solidFill>
                  <a:srgbClr val="6600CC"/>
                </a:solidFill>
              </a:rPr>
              <a:t>By applying force, book changes the position i.e., by push or pull.</a:t>
            </a:r>
            <a:endParaRPr sz="2400">
              <a:solidFill>
                <a:srgbClr val="6600CC"/>
              </a:solidFill>
            </a:endParaRPr>
          </a:p>
          <a:p>
            <a:pPr marL="457200" lvl="0" indent="-342900" algn="l" rtl="0">
              <a:lnSpc>
                <a:spcPct val="115000"/>
              </a:lnSpc>
              <a:spcBef>
                <a:spcPts val="0"/>
              </a:spcBef>
              <a:spcAft>
                <a:spcPts val="0"/>
              </a:spcAft>
              <a:buSzPts val="1800"/>
              <a:buChar char="●"/>
            </a:pPr>
            <a:r>
              <a:rPr lang="en-US" sz="2400">
                <a:solidFill>
                  <a:srgbClr val="6600CC"/>
                </a:solidFill>
              </a:rPr>
              <a:t>Not necessary that force always make a stationary object move.</a:t>
            </a:r>
            <a:endParaRPr sz="2400">
              <a:solidFill>
                <a:srgbClr val="6600CC"/>
              </a:solidFill>
            </a:endParaRPr>
          </a:p>
          <a:p>
            <a:pPr marL="457200" lvl="0" indent="-342900" algn="l" rtl="0">
              <a:lnSpc>
                <a:spcPct val="115000"/>
              </a:lnSpc>
              <a:spcBef>
                <a:spcPts val="0"/>
              </a:spcBef>
              <a:spcAft>
                <a:spcPts val="0"/>
              </a:spcAft>
              <a:buSzPts val="1800"/>
              <a:buChar char="●"/>
            </a:pPr>
            <a:r>
              <a:rPr lang="en-US" sz="2400">
                <a:solidFill>
                  <a:srgbClr val="6600CC"/>
                </a:solidFill>
              </a:rPr>
              <a:t>For eg. When you try to push the wall of your classroom, it will not move.</a:t>
            </a:r>
            <a:endParaRPr sz="2400">
              <a:solidFill>
                <a:srgbClr val="6600CC"/>
              </a:solidFill>
            </a:endParaRPr>
          </a:p>
          <a:p>
            <a:pPr marL="457200" lvl="0" indent="-342900" algn="l" rtl="0">
              <a:lnSpc>
                <a:spcPct val="115000"/>
              </a:lnSpc>
              <a:spcBef>
                <a:spcPts val="0"/>
              </a:spcBef>
              <a:spcAft>
                <a:spcPts val="0"/>
              </a:spcAft>
              <a:buSzPts val="1800"/>
              <a:buChar char="●"/>
            </a:pPr>
            <a:r>
              <a:rPr lang="en-US" sz="2400">
                <a:solidFill>
                  <a:srgbClr val="6600CC"/>
                </a:solidFill>
              </a:rPr>
              <a:t>Because the force applied by you is not sufficient to move the wall.</a:t>
            </a:r>
            <a:endParaRPr sz="2400">
              <a:solidFill>
                <a:srgbClr val="6600CC"/>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21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Light</vt:lpstr>
      <vt:lpstr>PowerPoint Presentation</vt:lpstr>
      <vt:lpstr>Topics to be covered</vt:lpstr>
      <vt:lpstr>Introduction</vt:lpstr>
      <vt:lpstr>PowerPoint Presentation</vt:lpstr>
      <vt:lpstr>PowerPoint Presentation</vt:lpstr>
      <vt:lpstr>PowerPoint Presentation</vt:lpstr>
      <vt:lpstr>Without an interaction, the force cannot be applied to change the state of an object.  Example :- If a book is lying on the table will remain on it until no external force is applied on it.</vt:lpstr>
      <vt:lpstr>PowerPoint Presentation</vt:lpstr>
      <vt:lpstr>1. Force can cause motion in a stationary object</vt:lpstr>
      <vt:lpstr>2. Force can stop a moving object</vt:lpstr>
      <vt:lpstr>3. Force can change the direction of motion of a moving object</vt:lpstr>
      <vt:lpstr>4. Force can change the speed of a moving object</vt:lpstr>
      <vt:lpstr>5. Force can change the shape and size of an object</vt:lpstr>
      <vt:lpstr>Units of Force</vt:lpstr>
      <vt:lpstr>Thank you for watching......😊😊😊😊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Kuldeepsinh Chavda</cp:lastModifiedBy>
  <cp:revision>1</cp:revision>
  <dcterms:modified xsi:type="dcterms:W3CDTF">2022-08-31T19:39:24Z</dcterms:modified>
</cp:coreProperties>
</file>