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432" y="-660"/>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6FE2A3-3C6A-4D17-8B5D-A7AEAF7B3793}"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5B00EDA-B8CD-4BE2-9170-B2FF1B036061}">
      <dgm:prSet phldrT="[Text]"/>
      <dgm:spPr/>
      <dgm:t>
        <a:bodyPr/>
        <a:lstStyle/>
        <a:p>
          <a:r>
            <a:rPr lang="en-IN" dirty="0"/>
            <a:t> </a:t>
          </a:r>
        </a:p>
      </dgm:t>
    </dgm:pt>
    <dgm:pt modelId="{3C7B0CA1-4AA5-4187-9F42-717A2372D393}" type="sibTrans" cxnId="{5CF430E8-3B57-4EC6-8DFA-578AE989A324}">
      <dgm:prSet/>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dgm:spPr>
      <dgm:t>
        <a:bodyPr/>
        <a:lstStyle/>
        <a:p>
          <a:endParaRPr lang="en-IN"/>
        </a:p>
      </dgm:t>
    </dgm:pt>
    <dgm:pt modelId="{6C7F70FC-2D2B-4DBC-8DE9-38ECA4FD62B6}" type="parTrans" cxnId="{5CF430E8-3B57-4EC6-8DFA-578AE989A324}">
      <dgm:prSet/>
      <dgm:spPr/>
      <dgm:t>
        <a:bodyPr/>
        <a:lstStyle/>
        <a:p>
          <a:endParaRPr lang="en-IN"/>
        </a:p>
      </dgm:t>
    </dgm:pt>
    <dgm:pt modelId="{52DF8373-A058-4C80-BDF2-6984591D76E0}" type="pres">
      <dgm:prSet presAssocID="{3A6FE2A3-3C6A-4D17-8B5D-A7AEAF7B3793}" presName="Name0" presStyleCnt="0">
        <dgm:presLayoutVars>
          <dgm:chMax val="7"/>
          <dgm:chPref val="7"/>
          <dgm:dir/>
        </dgm:presLayoutVars>
      </dgm:prSet>
      <dgm:spPr/>
    </dgm:pt>
    <dgm:pt modelId="{1E16AAD9-1BDB-4B8B-9F8A-DB41D41A6342}" type="pres">
      <dgm:prSet presAssocID="{3A6FE2A3-3C6A-4D17-8B5D-A7AEAF7B3793}" presName="Name1" presStyleCnt="0"/>
      <dgm:spPr/>
    </dgm:pt>
    <dgm:pt modelId="{ECED1C19-F2ED-48DA-A748-AA79E5264784}" type="pres">
      <dgm:prSet presAssocID="{3C7B0CA1-4AA5-4187-9F42-717A2372D393}" presName="picture_1" presStyleCnt="0"/>
      <dgm:spPr/>
    </dgm:pt>
    <dgm:pt modelId="{C7AF8774-1A75-4AF5-B350-1F6DCAA22275}" type="pres">
      <dgm:prSet presAssocID="{3C7B0CA1-4AA5-4187-9F42-717A2372D393}" presName="pictureRepeatNode" presStyleLbl="alignImgPlace1" presStyleIdx="0" presStyleCnt="1" custScaleX="200000" custScaleY="200238" custLinFactNeighborX="34634" custLinFactNeighborY="-6742"/>
      <dgm:spPr/>
    </dgm:pt>
    <dgm:pt modelId="{A1F9AE22-F732-4FEB-8431-7FD877606749}" type="pres">
      <dgm:prSet presAssocID="{85B00EDA-B8CD-4BE2-9170-B2FF1B036061}" presName="text_1" presStyleLbl="node1" presStyleIdx="0" presStyleCnt="0" custLinFactY="74129" custLinFactNeighborX="-74627" custLinFactNeighborY="100000">
        <dgm:presLayoutVars>
          <dgm:bulletEnabled val="1"/>
        </dgm:presLayoutVars>
      </dgm:prSet>
      <dgm:spPr/>
    </dgm:pt>
  </dgm:ptLst>
  <dgm:cxnLst>
    <dgm:cxn modelId="{3893AB1A-8C15-4B9A-AD65-86692289417A}" type="presOf" srcId="{3C7B0CA1-4AA5-4187-9F42-717A2372D393}" destId="{C7AF8774-1A75-4AF5-B350-1F6DCAA22275}" srcOrd="0" destOrd="0" presId="urn:microsoft.com/office/officeart/2008/layout/CircularPictureCallout"/>
    <dgm:cxn modelId="{D000D66E-C16D-424F-9918-F8C207FFABD2}" type="presOf" srcId="{3A6FE2A3-3C6A-4D17-8B5D-A7AEAF7B3793}" destId="{52DF8373-A058-4C80-BDF2-6984591D76E0}" srcOrd="0" destOrd="0" presId="urn:microsoft.com/office/officeart/2008/layout/CircularPictureCallout"/>
    <dgm:cxn modelId="{63E16591-ADCE-4DCF-A336-4BC10AC5FABC}" type="presOf" srcId="{85B00EDA-B8CD-4BE2-9170-B2FF1B036061}" destId="{A1F9AE22-F732-4FEB-8431-7FD877606749}" srcOrd="0" destOrd="0" presId="urn:microsoft.com/office/officeart/2008/layout/CircularPictureCallout"/>
    <dgm:cxn modelId="{5CF430E8-3B57-4EC6-8DFA-578AE989A324}" srcId="{3A6FE2A3-3C6A-4D17-8B5D-A7AEAF7B3793}" destId="{85B00EDA-B8CD-4BE2-9170-B2FF1B036061}" srcOrd="0" destOrd="0" parTransId="{6C7F70FC-2D2B-4DBC-8DE9-38ECA4FD62B6}" sibTransId="{3C7B0CA1-4AA5-4187-9F42-717A2372D393}"/>
    <dgm:cxn modelId="{48F05096-B61C-4322-997D-529221F62917}" type="presParOf" srcId="{52DF8373-A058-4C80-BDF2-6984591D76E0}" destId="{1E16AAD9-1BDB-4B8B-9F8A-DB41D41A6342}" srcOrd="0" destOrd="0" presId="urn:microsoft.com/office/officeart/2008/layout/CircularPictureCallout"/>
    <dgm:cxn modelId="{ED79B23B-9A8C-4037-8FAF-3D78C03C5C59}" type="presParOf" srcId="{1E16AAD9-1BDB-4B8B-9F8A-DB41D41A6342}" destId="{ECED1C19-F2ED-48DA-A748-AA79E5264784}" srcOrd="0" destOrd="0" presId="urn:microsoft.com/office/officeart/2008/layout/CircularPictureCallout"/>
    <dgm:cxn modelId="{26A8BBE9-C151-475F-A31C-017EEDE1CCB7}" type="presParOf" srcId="{ECED1C19-F2ED-48DA-A748-AA79E5264784}" destId="{C7AF8774-1A75-4AF5-B350-1F6DCAA22275}" srcOrd="0" destOrd="0" presId="urn:microsoft.com/office/officeart/2008/layout/CircularPictureCallout"/>
    <dgm:cxn modelId="{0920A19B-41ED-4FBC-9A35-C061FD8EE362}" type="presParOf" srcId="{1E16AAD9-1BDB-4B8B-9F8A-DB41D41A6342}" destId="{A1F9AE22-F732-4FEB-8431-7FD877606749}"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F8774-1A75-4AF5-B350-1F6DCAA22275}">
      <dsp:nvSpPr>
        <dsp:cNvPr id="0" name=""/>
        <dsp:cNvSpPr/>
      </dsp:nvSpPr>
      <dsp:spPr>
        <a:xfrm>
          <a:off x="0" y="2374"/>
          <a:ext cx="1041400" cy="104263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F9AE22-F732-4FEB-8431-7FD877606749}">
      <dsp:nvSpPr>
        <dsp:cNvPr id="0" name=""/>
        <dsp:cNvSpPr/>
      </dsp:nvSpPr>
      <dsp:spPr>
        <a:xfrm>
          <a:off x="105383" y="874149"/>
          <a:ext cx="333248" cy="17183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533400">
            <a:lnSpc>
              <a:spcPct val="90000"/>
            </a:lnSpc>
            <a:spcBef>
              <a:spcPct val="0"/>
            </a:spcBef>
            <a:spcAft>
              <a:spcPct val="35000"/>
            </a:spcAft>
            <a:buNone/>
          </a:pPr>
          <a:r>
            <a:rPr lang="en-IN" sz="1200" kern="1200" dirty="0"/>
            <a:t> </a:t>
          </a:r>
        </a:p>
      </dsp:txBody>
      <dsp:txXfrm>
        <a:off x="105383" y="874149"/>
        <a:ext cx="333248" cy="171831"/>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5F21F-2A33-4008-B4C6-8869A34098BC}" type="datetimeFigureOut">
              <a:rPr lang="en-IN" smtClean="0"/>
              <a:t>05-12-2018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494D1-026D-45B0-9BA5-5AC7720857CF}" type="slidenum">
              <a:rPr lang="en-IN" smtClean="0"/>
              <a:t>‹#›</a:t>
            </a:fld>
            <a:endParaRPr lang="en-IN"/>
          </a:p>
        </p:txBody>
      </p:sp>
    </p:spTree>
    <p:extLst>
      <p:ext uri="{BB962C8B-B14F-4D97-AF65-F5344CB8AC3E}">
        <p14:creationId xmlns:p14="http://schemas.microsoft.com/office/powerpoint/2010/main" val="236230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5F21F-2A33-4008-B4C6-8869A34098BC}" type="datetimeFigureOut">
              <a:rPr lang="en-IN" smtClean="0"/>
              <a:t>05-12-2018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494D1-026D-45B0-9BA5-5AC7720857CF}" type="slidenum">
              <a:rPr lang="en-IN" smtClean="0"/>
              <a:t>‹#›</a:t>
            </a:fld>
            <a:endParaRPr lang="en-IN"/>
          </a:p>
        </p:txBody>
      </p:sp>
    </p:spTree>
    <p:extLst>
      <p:ext uri="{BB962C8B-B14F-4D97-AF65-F5344CB8AC3E}">
        <p14:creationId xmlns:p14="http://schemas.microsoft.com/office/powerpoint/2010/main" val="406033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5F21F-2A33-4008-B4C6-8869A34098BC}" type="datetimeFigureOut">
              <a:rPr lang="en-IN" smtClean="0"/>
              <a:t>05-12-2018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494D1-026D-45B0-9BA5-5AC7720857CF}" type="slidenum">
              <a:rPr lang="en-IN" smtClean="0"/>
              <a:t>‹#›</a:t>
            </a:fld>
            <a:endParaRPr lang="en-IN"/>
          </a:p>
        </p:txBody>
      </p:sp>
    </p:spTree>
    <p:extLst>
      <p:ext uri="{BB962C8B-B14F-4D97-AF65-F5344CB8AC3E}">
        <p14:creationId xmlns:p14="http://schemas.microsoft.com/office/powerpoint/2010/main" val="408493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5F21F-2A33-4008-B4C6-8869A34098BC}" type="datetimeFigureOut">
              <a:rPr lang="en-IN" smtClean="0"/>
              <a:t>05-12-2018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494D1-026D-45B0-9BA5-5AC7720857CF}" type="slidenum">
              <a:rPr lang="en-IN" smtClean="0"/>
              <a:t>‹#›</a:t>
            </a:fld>
            <a:endParaRPr lang="en-IN"/>
          </a:p>
        </p:txBody>
      </p:sp>
    </p:spTree>
    <p:extLst>
      <p:ext uri="{BB962C8B-B14F-4D97-AF65-F5344CB8AC3E}">
        <p14:creationId xmlns:p14="http://schemas.microsoft.com/office/powerpoint/2010/main" val="49796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35F21F-2A33-4008-B4C6-8869A34098BC}" type="datetimeFigureOut">
              <a:rPr lang="en-IN" smtClean="0"/>
              <a:t>05-12-2018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8494D1-026D-45B0-9BA5-5AC7720857CF}" type="slidenum">
              <a:rPr lang="en-IN" smtClean="0"/>
              <a:t>‹#›</a:t>
            </a:fld>
            <a:endParaRPr lang="en-IN"/>
          </a:p>
        </p:txBody>
      </p:sp>
    </p:spTree>
    <p:extLst>
      <p:ext uri="{BB962C8B-B14F-4D97-AF65-F5344CB8AC3E}">
        <p14:creationId xmlns:p14="http://schemas.microsoft.com/office/powerpoint/2010/main" val="333926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5F21F-2A33-4008-B4C6-8869A34098BC}" type="datetimeFigureOut">
              <a:rPr lang="en-IN" smtClean="0"/>
              <a:t>05-12-2018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494D1-026D-45B0-9BA5-5AC7720857CF}" type="slidenum">
              <a:rPr lang="en-IN" smtClean="0"/>
              <a:t>‹#›</a:t>
            </a:fld>
            <a:endParaRPr lang="en-IN"/>
          </a:p>
        </p:txBody>
      </p:sp>
    </p:spTree>
    <p:extLst>
      <p:ext uri="{BB962C8B-B14F-4D97-AF65-F5344CB8AC3E}">
        <p14:creationId xmlns:p14="http://schemas.microsoft.com/office/powerpoint/2010/main" val="95348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5F21F-2A33-4008-B4C6-8869A34098BC}" type="datetimeFigureOut">
              <a:rPr lang="en-IN" smtClean="0"/>
              <a:t>05-12-2018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8494D1-026D-45B0-9BA5-5AC7720857CF}" type="slidenum">
              <a:rPr lang="en-IN" smtClean="0"/>
              <a:t>‹#›</a:t>
            </a:fld>
            <a:endParaRPr lang="en-IN"/>
          </a:p>
        </p:txBody>
      </p:sp>
    </p:spTree>
    <p:extLst>
      <p:ext uri="{BB962C8B-B14F-4D97-AF65-F5344CB8AC3E}">
        <p14:creationId xmlns:p14="http://schemas.microsoft.com/office/powerpoint/2010/main" val="178930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5F21F-2A33-4008-B4C6-8869A34098BC}" type="datetimeFigureOut">
              <a:rPr lang="en-IN" smtClean="0"/>
              <a:t>05-12-2018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8494D1-026D-45B0-9BA5-5AC7720857CF}" type="slidenum">
              <a:rPr lang="en-IN" smtClean="0"/>
              <a:t>‹#›</a:t>
            </a:fld>
            <a:endParaRPr lang="en-IN"/>
          </a:p>
        </p:txBody>
      </p:sp>
    </p:spTree>
    <p:extLst>
      <p:ext uri="{BB962C8B-B14F-4D97-AF65-F5344CB8AC3E}">
        <p14:creationId xmlns:p14="http://schemas.microsoft.com/office/powerpoint/2010/main" val="216298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5F21F-2A33-4008-B4C6-8869A34098BC}" type="datetimeFigureOut">
              <a:rPr lang="en-IN" smtClean="0"/>
              <a:t>05-12-2018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8494D1-026D-45B0-9BA5-5AC7720857CF}" type="slidenum">
              <a:rPr lang="en-IN" smtClean="0"/>
              <a:t>‹#›</a:t>
            </a:fld>
            <a:endParaRPr lang="en-IN"/>
          </a:p>
        </p:txBody>
      </p:sp>
    </p:spTree>
    <p:extLst>
      <p:ext uri="{BB962C8B-B14F-4D97-AF65-F5344CB8AC3E}">
        <p14:creationId xmlns:p14="http://schemas.microsoft.com/office/powerpoint/2010/main" val="250920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D35F21F-2A33-4008-B4C6-8869A34098BC}" type="datetimeFigureOut">
              <a:rPr lang="en-IN" smtClean="0"/>
              <a:t>05-12-2018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494D1-026D-45B0-9BA5-5AC7720857CF}" type="slidenum">
              <a:rPr lang="en-IN" smtClean="0"/>
              <a:t>‹#›</a:t>
            </a:fld>
            <a:endParaRPr lang="en-IN"/>
          </a:p>
        </p:txBody>
      </p:sp>
    </p:spTree>
    <p:extLst>
      <p:ext uri="{BB962C8B-B14F-4D97-AF65-F5344CB8AC3E}">
        <p14:creationId xmlns:p14="http://schemas.microsoft.com/office/powerpoint/2010/main" val="120143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D35F21F-2A33-4008-B4C6-8869A34098BC}" type="datetimeFigureOut">
              <a:rPr lang="en-IN" smtClean="0"/>
              <a:t>05-12-2018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8494D1-026D-45B0-9BA5-5AC7720857CF}" type="slidenum">
              <a:rPr lang="en-IN" smtClean="0"/>
              <a:t>‹#›</a:t>
            </a:fld>
            <a:endParaRPr lang="en-IN"/>
          </a:p>
        </p:txBody>
      </p:sp>
    </p:spTree>
    <p:extLst>
      <p:ext uri="{BB962C8B-B14F-4D97-AF65-F5344CB8AC3E}">
        <p14:creationId xmlns:p14="http://schemas.microsoft.com/office/powerpoint/2010/main" val="8315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D35F21F-2A33-4008-B4C6-8869A34098BC}" type="datetimeFigureOut">
              <a:rPr lang="en-IN" smtClean="0"/>
              <a:t>05-12-2018</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38494D1-026D-45B0-9BA5-5AC7720857CF}" type="slidenum">
              <a:rPr lang="en-IN" smtClean="0"/>
              <a:t>‹#›</a:t>
            </a:fld>
            <a:endParaRPr lang="en-IN"/>
          </a:p>
        </p:txBody>
      </p:sp>
    </p:spTree>
    <p:extLst>
      <p:ext uri="{BB962C8B-B14F-4D97-AF65-F5344CB8AC3E}">
        <p14:creationId xmlns:p14="http://schemas.microsoft.com/office/powerpoint/2010/main" val="541255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FF96EF-0DC6-4FD9-B643-C92FAABA26B6}"/>
              </a:ext>
            </a:extLst>
          </p:cNvPr>
          <p:cNvSpPr txBox="1"/>
          <p:nvPr/>
        </p:nvSpPr>
        <p:spPr>
          <a:xfrm>
            <a:off x="1362390" y="156242"/>
            <a:ext cx="2939338" cy="400110"/>
          </a:xfrm>
          <a:prstGeom prst="rect">
            <a:avLst/>
          </a:prstGeom>
          <a:noFill/>
        </p:spPr>
        <p:txBody>
          <a:bodyPr wrap="square" rtlCol="0">
            <a:spAutoFit/>
          </a:bodyPr>
          <a:lstStyle/>
          <a:p>
            <a:pPr algn="ctr"/>
            <a:r>
              <a:rPr lang="en-IN" sz="2000" b="1" dirty="0">
                <a:latin typeface="Poiret One" panose="02000000000000000000" pitchFamily="2" charset="0"/>
              </a:rPr>
              <a:t>Animesh Chattopadhyay</a:t>
            </a:r>
          </a:p>
        </p:txBody>
      </p:sp>
      <p:graphicFrame>
        <p:nvGraphicFramePr>
          <p:cNvPr id="7" name="Diagram 6">
            <a:extLst>
              <a:ext uri="{FF2B5EF4-FFF2-40B4-BE49-F238E27FC236}">
                <a16:creationId xmlns:a16="http://schemas.microsoft.com/office/drawing/2014/main" id="{0813E0E1-6802-4768-AA01-70ED929D30CB}"/>
              </a:ext>
            </a:extLst>
          </p:cNvPr>
          <p:cNvGraphicFramePr/>
          <p:nvPr>
            <p:extLst>
              <p:ext uri="{D42A27DB-BD31-4B8C-83A1-F6EECF244321}">
                <p14:modId xmlns:p14="http://schemas.microsoft.com/office/powerpoint/2010/main" val="1028884237"/>
              </p:ext>
            </p:extLst>
          </p:nvPr>
        </p:nvGraphicFramePr>
        <p:xfrm>
          <a:off x="218440" y="191532"/>
          <a:ext cx="1041400" cy="111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588332C4-5C64-409A-B240-F129BBEFC9A1}"/>
              </a:ext>
            </a:extLst>
          </p:cNvPr>
          <p:cNvSpPr txBox="1"/>
          <p:nvPr/>
        </p:nvSpPr>
        <p:spPr>
          <a:xfrm>
            <a:off x="1386841" y="701788"/>
            <a:ext cx="4226696" cy="707886"/>
          </a:xfrm>
          <a:prstGeom prst="rect">
            <a:avLst/>
          </a:prstGeom>
          <a:noFill/>
        </p:spPr>
        <p:txBody>
          <a:bodyPr wrap="square" rtlCol="0">
            <a:spAutoFit/>
          </a:bodyPr>
          <a:lstStyle/>
          <a:p>
            <a:pPr algn="just"/>
            <a:r>
              <a:rPr lang="en-IN" sz="1000" dirty="0">
                <a:latin typeface="Yu Gothic UI Light" panose="020B0300000000000000" pitchFamily="34" charset="-128"/>
                <a:ea typeface="Yu Gothic UI Light" panose="020B0300000000000000" pitchFamily="34" charset="-128"/>
              </a:rPr>
              <a:t>Electronics Engineer and tinkerer with affinity to build new things and solve problems with readily available stuff. Passionately curious individual always open to learning new skills, meeting skilled people and getting involved in interesting projects. Cursed with curiosity, creativity and an eye for detail.</a:t>
            </a:r>
          </a:p>
        </p:txBody>
      </p:sp>
      <p:sp>
        <p:nvSpPr>
          <p:cNvPr id="9" name="TextBox 8">
            <a:extLst>
              <a:ext uri="{FF2B5EF4-FFF2-40B4-BE49-F238E27FC236}">
                <a16:creationId xmlns:a16="http://schemas.microsoft.com/office/drawing/2014/main" id="{A42B0F15-E417-452B-94B9-67D4A0623CD6}"/>
              </a:ext>
            </a:extLst>
          </p:cNvPr>
          <p:cNvSpPr txBox="1"/>
          <p:nvPr/>
        </p:nvSpPr>
        <p:spPr>
          <a:xfrm>
            <a:off x="1391280" y="496587"/>
            <a:ext cx="3977640" cy="246221"/>
          </a:xfrm>
          <a:prstGeom prst="rect">
            <a:avLst/>
          </a:prstGeom>
          <a:noFill/>
        </p:spPr>
        <p:txBody>
          <a:bodyPr wrap="square" rtlCol="0">
            <a:spAutoFit/>
          </a:bodyPr>
          <a:lstStyle/>
          <a:p>
            <a:r>
              <a:rPr lang="en-IN" sz="1000" dirty="0" err="1">
                <a:solidFill>
                  <a:schemeClr val="accent1"/>
                </a:solidFill>
                <a:latin typeface="Tahoma" panose="020B0604030504040204" pitchFamily="34" charset="0"/>
                <a:ea typeface="Tahoma" panose="020B0604030504040204" pitchFamily="34" charset="0"/>
                <a:cs typeface="Tahoma" panose="020B0604030504040204" pitchFamily="34" charset="0"/>
              </a:rPr>
              <a:t>M.Tech</a:t>
            </a:r>
            <a:r>
              <a:rPr lang="en-IN" sz="1000" dirty="0">
                <a:solidFill>
                  <a:schemeClr val="accent1"/>
                </a:solidFill>
                <a:latin typeface="Tahoma" panose="020B0604030504040204" pitchFamily="34" charset="0"/>
                <a:ea typeface="Tahoma" panose="020B0604030504040204" pitchFamily="34" charset="0"/>
                <a:cs typeface="Tahoma" panose="020B0604030504040204" pitchFamily="34" charset="0"/>
              </a:rPr>
              <a:t> in Electronics and Communication from  IIT(ISM) Dhanbad</a:t>
            </a:r>
          </a:p>
        </p:txBody>
      </p:sp>
      <p:sp>
        <p:nvSpPr>
          <p:cNvPr id="10" name="Rectangle 9">
            <a:extLst>
              <a:ext uri="{FF2B5EF4-FFF2-40B4-BE49-F238E27FC236}">
                <a16:creationId xmlns:a16="http://schemas.microsoft.com/office/drawing/2014/main" id="{CCE34988-9555-43E5-9A4D-94A35A14EEF3}"/>
              </a:ext>
            </a:extLst>
          </p:cNvPr>
          <p:cNvSpPr/>
          <p:nvPr/>
        </p:nvSpPr>
        <p:spPr>
          <a:xfrm>
            <a:off x="0" y="1393782"/>
            <a:ext cx="6858000" cy="265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78D8978-2D63-491C-AFF4-5041C4DCAF05}"/>
              </a:ext>
            </a:extLst>
          </p:cNvPr>
          <p:cNvSpPr txBox="1"/>
          <p:nvPr/>
        </p:nvSpPr>
        <p:spPr>
          <a:xfrm>
            <a:off x="241300" y="1426589"/>
            <a:ext cx="1361408" cy="200055"/>
          </a:xfrm>
          <a:prstGeom prst="rect">
            <a:avLst/>
          </a:prstGeom>
          <a:noFill/>
        </p:spPr>
        <p:txBody>
          <a:bodyPr wrap="square" rtlCol="0">
            <a:spAutoFit/>
          </a:bodyPr>
          <a:lstStyle/>
          <a:p>
            <a:r>
              <a:rPr lang="en-IN" sz="700" b="1" dirty="0">
                <a:solidFill>
                  <a:schemeClr val="bg1"/>
                </a:solidFill>
                <a:latin typeface="Cambria" panose="02040503050406030204" pitchFamily="18" charset="0"/>
              </a:rPr>
              <a:t>chatanimesh92@gmail.com</a:t>
            </a:r>
          </a:p>
        </p:txBody>
      </p:sp>
      <p:sp>
        <p:nvSpPr>
          <p:cNvPr id="12" name="TextBox 11">
            <a:extLst>
              <a:ext uri="{FF2B5EF4-FFF2-40B4-BE49-F238E27FC236}">
                <a16:creationId xmlns:a16="http://schemas.microsoft.com/office/drawing/2014/main" id="{AF040E9C-610B-43D4-9AF3-4283574025DE}"/>
              </a:ext>
            </a:extLst>
          </p:cNvPr>
          <p:cNvSpPr txBox="1"/>
          <p:nvPr/>
        </p:nvSpPr>
        <p:spPr>
          <a:xfrm>
            <a:off x="2144499" y="1426589"/>
            <a:ext cx="904241" cy="200054"/>
          </a:xfrm>
          <a:prstGeom prst="rect">
            <a:avLst/>
          </a:prstGeom>
          <a:noFill/>
        </p:spPr>
        <p:txBody>
          <a:bodyPr wrap="square" rtlCol="0">
            <a:spAutoFit/>
          </a:bodyPr>
          <a:lstStyle/>
          <a:p>
            <a:r>
              <a:rPr lang="en-IN" sz="700" b="1" dirty="0">
                <a:solidFill>
                  <a:schemeClr val="bg1"/>
                </a:solidFill>
                <a:latin typeface="Cambria" panose="02040503050406030204" pitchFamily="18" charset="0"/>
              </a:rPr>
              <a:t>+91 9123649763</a:t>
            </a:r>
          </a:p>
        </p:txBody>
      </p:sp>
      <p:sp>
        <p:nvSpPr>
          <p:cNvPr id="13" name="TextBox 12">
            <a:extLst>
              <a:ext uri="{FF2B5EF4-FFF2-40B4-BE49-F238E27FC236}">
                <a16:creationId xmlns:a16="http://schemas.microsoft.com/office/drawing/2014/main" id="{15D3C6BF-80C5-4608-B47F-B1FC2C081374}"/>
              </a:ext>
            </a:extLst>
          </p:cNvPr>
          <p:cNvSpPr txBox="1"/>
          <p:nvPr/>
        </p:nvSpPr>
        <p:spPr>
          <a:xfrm>
            <a:off x="3930950" y="1426589"/>
            <a:ext cx="758734" cy="200055"/>
          </a:xfrm>
          <a:prstGeom prst="rect">
            <a:avLst/>
          </a:prstGeom>
          <a:noFill/>
        </p:spPr>
        <p:txBody>
          <a:bodyPr wrap="square" rtlCol="0">
            <a:spAutoFit/>
          </a:bodyPr>
          <a:lstStyle/>
          <a:p>
            <a:r>
              <a:rPr lang="en-IN" sz="700" b="1" dirty="0">
                <a:solidFill>
                  <a:schemeClr val="bg1"/>
                </a:solidFill>
                <a:latin typeface="Cambria" panose="02040503050406030204" pitchFamily="18" charset="0"/>
              </a:rPr>
              <a:t>Kolkata, India</a:t>
            </a:r>
          </a:p>
        </p:txBody>
      </p:sp>
      <p:sp>
        <p:nvSpPr>
          <p:cNvPr id="14" name="TextBox 13">
            <a:extLst>
              <a:ext uri="{FF2B5EF4-FFF2-40B4-BE49-F238E27FC236}">
                <a16:creationId xmlns:a16="http://schemas.microsoft.com/office/drawing/2014/main" id="{A59F2CB1-F0CF-4EF5-AC9C-CF96E8D8DB1D}"/>
              </a:ext>
            </a:extLst>
          </p:cNvPr>
          <p:cNvSpPr txBox="1"/>
          <p:nvPr/>
        </p:nvSpPr>
        <p:spPr>
          <a:xfrm>
            <a:off x="5111932" y="1426589"/>
            <a:ext cx="1606368" cy="200055"/>
          </a:xfrm>
          <a:prstGeom prst="rect">
            <a:avLst/>
          </a:prstGeom>
          <a:noFill/>
        </p:spPr>
        <p:txBody>
          <a:bodyPr wrap="square" rtlCol="0">
            <a:spAutoFit/>
          </a:bodyPr>
          <a:lstStyle/>
          <a:p>
            <a:r>
              <a:rPr lang="en-IN" sz="700" b="1" dirty="0">
                <a:solidFill>
                  <a:schemeClr val="bg1"/>
                </a:solidFill>
                <a:latin typeface="Cambria" panose="02040503050406030204" pitchFamily="18" charset="0"/>
              </a:rPr>
              <a:t>Skype: live:fef2595e8ca92cd2</a:t>
            </a:r>
          </a:p>
        </p:txBody>
      </p:sp>
      <p:sp>
        <p:nvSpPr>
          <p:cNvPr id="2" name="TextBox 1">
            <a:extLst>
              <a:ext uri="{FF2B5EF4-FFF2-40B4-BE49-F238E27FC236}">
                <a16:creationId xmlns:a16="http://schemas.microsoft.com/office/drawing/2014/main" id="{72B1CB2F-0F6D-49C2-A033-A25C664E130D}"/>
              </a:ext>
            </a:extLst>
          </p:cNvPr>
          <p:cNvSpPr txBox="1"/>
          <p:nvPr/>
        </p:nvSpPr>
        <p:spPr>
          <a:xfrm>
            <a:off x="125580" y="1989937"/>
            <a:ext cx="3289299" cy="2108269"/>
          </a:xfrm>
          <a:prstGeom prst="rect">
            <a:avLst/>
          </a:prstGeom>
          <a:noFill/>
        </p:spPr>
        <p:txBody>
          <a:bodyPr wrap="square" rtlCol="0">
            <a:spAutoFit/>
          </a:bodyPr>
          <a:lstStyle/>
          <a:p>
            <a:r>
              <a:rPr lang="en-IN" sz="1400" b="1" dirty="0">
                <a:solidFill>
                  <a:schemeClr val="accent1"/>
                </a:solidFill>
                <a:latin typeface="Tahoma" panose="020B0604030504040204" pitchFamily="34" charset="0"/>
                <a:ea typeface="Tahoma" panose="020B0604030504040204" pitchFamily="34" charset="0"/>
                <a:cs typeface="Tahoma" panose="020B0604030504040204" pitchFamily="34" charset="0"/>
              </a:rPr>
              <a:t>EDUCATION TIMELINE</a:t>
            </a:r>
            <a:endParaRPr lang="en-IN"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a:p>
            <a:endParaRPr lang="en-IN" sz="1200" dirty="0"/>
          </a:p>
          <a:p>
            <a:r>
              <a:rPr lang="en-IN" sz="1050" b="1" dirty="0">
                <a:solidFill>
                  <a:schemeClr val="accent1"/>
                </a:solidFill>
              </a:rPr>
              <a:t>2016-2018</a:t>
            </a:r>
            <a:r>
              <a:rPr lang="en-IN" sz="1050" dirty="0">
                <a:solidFill>
                  <a:schemeClr val="accent1"/>
                </a:solidFill>
              </a:rPr>
              <a:t>:</a:t>
            </a:r>
            <a:r>
              <a:rPr lang="en-IN" sz="1050" dirty="0"/>
              <a:t> </a:t>
            </a:r>
            <a:r>
              <a:rPr lang="en-IN" sz="1050" b="1" dirty="0"/>
              <a:t>IIT(ISM) Dhanbad</a:t>
            </a:r>
          </a:p>
          <a:p>
            <a:r>
              <a:rPr lang="en-IN" sz="1050" dirty="0"/>
              <a:t>	</a:t>
            </a:r>
            <a:r>
              <a:rPr lang="en-IN" sz="1050" dirty="0" err="1"/>
              <a:t>M.tech</a:t>
            </a:r>
            <a:r>
              <a:rPr lang="en-IN" sz="1050" dirty="0"/>
              <a:t> in ECE with</a:t>
            </a:r>
          </a:p>
          <a:p>
            <a:endParaRPr lang="en-IN" sz="1050" dirty="0"/>
          </a:p>
          <a:p>
            <a:r>
              <a:rPr lang="en-IN" sz="1050" b="1" dirty="0">
                <a:solidFill>
                  <a:schemeClr val="accent1"/>
                </a:solidFill>
              </a:rPr>
              <a:t>2011-2015</a:t>
            </a:r>
            <a:r>
              <a:rPr lang="en-IN" sz="1050" dirty="0">
                <a:solidFill>
                  <a:schemeClr val="accent1"/>
                </a:solidFill>
              </a:rPr>
              <a:t>:</a:t>
            </a:r>
            <a:r>
              <a:rPr lang="en-IN" sz="1050" dirty="0"/>
              <a:t> </a:t>
            </a:r>
            <a:r>
              <a:rPr lang="en-IN" sz="1050" b="1" dirty="0"/>
              <a:t>RCC Institute of Information Technology</a:t>
            </a:r>
          </a:p>
          <a:p>
            <a:r>
              <a:rPr lang="en-IN" sz="1050" dirty="0"/>
              <a:t>	       </a:t>
            </a:r>
            <a:r>
              <a:rPr lang="en-IN" sz="1050" i="1" dirty="0"/>
              <a:t>(West Bengal University of Technology)</a:t>
            </a:r>
          </a:p>
          <a:p>
            <a:r>
              <a:rPr lang="en-IN" sz="1050" dirty="0"/>
              <a:t>	</a:t>
            </a:r>
            <a:r>
              <a:rPr lang="en-IN" sz="1050" dirty="0" err="1"/>
              <a:t>B.Tech</a:t>
            </a:r>
            <a:r>
              <a:rPr lang="en-IN" sz="1050" dirty="0"/>
              <a:t> in ECE</a:t>
            </a:r>
          </a:p>
          <a:p>
            <a:endParaRPr lang="en-IN" sz="1050" dirty="0"/>
          </a:p>
          <a:p>
            <a:r>
              <a:rPr lang="en-IN" sz="1050" b="1" dirty="0">
                <a:solidFill>
                  <a:schemeClr val="accent1"/>
                </a:solidFill>
              </a:rPr>
              <a:t>2010-2011</a:t>
            </a:r>
            <a:r>
              <a:rPr lang="en-IN" sz="1050" dirty="0">
                <a:solidFill>
                  <a:schemeClr val="accent1"/>
                </a:solidFill>
              </a:rPr>
              <a:t>: </a:t>
            </a:r>
            <a:r>
              <a:rPr lang="en-IN" sz="1050" b="1" dirty="0"/>
              <a:t>Jadavpur University</a:t>
            </a:r>
          </a:p>
          <a:p>
            <a:r>
              <a:rPr lang="en-IN" sz="1050" i="1" dirty="0"/>
              <a:t>	(</a:t>
            </a:r>
            <a:r>
              <a:rPr lang="en-US" sz="1050" i="1" dirty="0"/>
              <a:t>Faculty Council of Engineering &amp; Technology</a:t>
            </a:r>
            <a:r>
              <a:rPr lang="en-IN" sz="1050" i="1" dirty="0"/>
              <a:t>)</a:t>
            </a:r>
          </a:p>
          <a:p>
            <a:r>
              <a:rPr lang="en-IN" sz="1050" dirty="0"/>
              <a:t>	</a:t>
            </a:r>
            <a:r>
              <a:rPr lang="en-IN" sz="1050" dirty="0" err="1"/>
              <a:t>B.Arch</a:t>
            </a:r>
            <a:r>
              <a:rPr lang="en-IN" sz="1050" dirty="0"/>
              <a:t> dropped out</a:t>
            </a:r>
          </a:p>
        </p:txBody>
      </p:sp>
      <p:sp>
        <p:nvSpPr>
          <p:cNvPr id="15" name="TextBox 14">
            <a:extLst>
              <a:ext uri="{FF2B5EF4-FFF2-40B4-BE49-F238E27FC236}">
                <a16:creationId xmlns:a16="http://schemas.microsoft.com/office/drawing/2014/main" id="{24CF52D6-74E5-4020-A148-E919F2BD8169}"/>
              </a:ext>
            </a:extLst>
          </p:cNvPr>
          <p:cNvSpPr txBox="1"/>
          <p:nvPr/>
        </p:nvSpPr>
        <p:spPr>
          <a:xfrm>
            <a:off x="81291" y="4388842"/>
            <a:ext cx="3403502" cy="1677382"/>
          </a:xfrm>
          <a:prstGeom prst="rect">
            <a:avLst/>
          </a:prstGeom>
          <a:noFill/>
        </p:spPr>
        <p:txBody>
          <a:bodyPr wrap="square" rtlCol="0">
            <a:spAutoFit/>
          </a:bodyPr>
          <a:lstStyle/>
          <a:p>
            <a:r>
              <a:rPr lang="en-IN" sz="1400" b="1" dirty="0">
                <a:solidFill>
                  <a:schemeClr val="accent1"/>
                </a:solidFill>
                <a:latin typeface="Tahoma" panose="020B0604030504040204" pitchFamily="34" charset="0"/>
                <a:ea typeface="Tahoma" panose="020B0604030504040204" pitchFamily="34" charset="0"/>
                <a:cs typeface="Tahoma" panose="020B0604030504040204" pitchFamily="34" charset="0"/>
              </a:rPr>
              <a:t>TRAINING &amp; WORKSHOPS</a:t>
            </a:r>
          </a:p>
          <a:p>
            <a:endParaRPr lang="en-IN" sz="1200" dirty="0"/>
          </a:p>
          <a:p>
            <a:r>
              <a:rPr lang="en-IN" sz="1100" dirty="0"/>
              <a:t>AICTE funded BSNL-AICTE EETP </a:t>
            </a:r>
            <a:r>
              <a:rPr lang="en-US" sz="1100" dirty="0"/>
              <a:t>Silver, Gold, Platinum Certified </a:t>
            </a:r>
            <a:r>
              <a:rPr lang="en-US" sz="1100" dirty="0" err="1"/>
              <a:t>Engg</a:t>
            </a:r>
            <a:r>
              <a:rPr lang="en-US" sz="1100" dirty="0"/>
              <a:t>.</a:t>
            </a:r>
          </a:p>
          <a:p>
            <a:r>
              <a:rPr lang="en-IN" sz="1100" dirty="0"/>
              <a:t>ALL INDIA RADIO VOCATIONAL TRAINING on Radio Broadcasting</a:t>
            </a:r>
          </a:p>
          <a:p>
            <a:r>
              <a:rPr lang="en-IN" sz="1100" dirty="0"/>
              <a:t>EASTERN RAILWAY VOCATIONAL TRAINING Telecommunication (Control &amp; </a:t>
            </a:r>
            <a:r>
              <a:rPr lang="en-IN" sz="1100" dirty="0" err="1"/>
              <a:t>Signaling</a:t>
            </a:r>
            <a:r>
              <a:rPr lang="en-IN" sz="1100" dirty="0"/>
              <a:t>) </a:t>
            </a:r>
          </a:p>
          <a:p>
            <a:r>
              <a:rPr lang="en-US" sz="1100" dirty="0"/>
              <a:t>IBM MAINFRAME training. (Organized by </a:t>
            </a:r>
            <a:r>
              <a:rPr lang="en-US" sz="1100" dirty="0" err="1"/>
              <a:t>B.Tech</a:t>
            </a:r>
            <a:r>
              <a:rPr lang="en-US" sz="1100" dirty="0"/>
              <a:t> college) </a:t>
            </a:r>
            <a:endParaRPr lang="en-IN" sz="1100" dirty="0"/>
          </a:p>
        </p:txBody>
      </p:sp>
      <p:sp>
        <p:nvSpPr>
          <p:cNvPr id="18" name="TextBox 17">
            <a:extLst>
              <a:ext uri="{FF2B5EF4-FFF2-40B4-BE49-F238E27FC236}">
                <a16:creationId xmlns:a16="http://schemas.microsoft.com/office/drawing/2014/main" id="{1D6B8D21-59BA-403C-9CDD-C6D842528E86}"/>
              </a:ext>
            </a:extLst>
          </p:cNvPr>
          <p:cNvSpPr txBox="1"/>
          <p:nvPr/>
        </p:nvSpPr>
        <p:spPr>
          <a:xfrm>
            <a:off x="3549767" y="4282238"/>
            <a:ext cx="3266779" cy="661720"/>
          </a:xfrm>
          <a:prstGeom prst="rect">
            <a:avLst/>
          </a:prstGeom>
          <a:noFill/>
        </p:spPr>
        <p:txBody>
          <a:bodyPr wrap="square" rtlCol="0">
            <a:spAutoFit/>
          </a:bodyPr>
          <a:lstStyle/>
          <a:p>
            <a:r>
              <a:rPr lang="en-IN" sz="1400" b="1" dirty="0">
                <a:solidFill>
                  <a:schemeClr val="accent1"/>
                </a:solidFill>
                <a:latin typeface="Tahoma" panose="020B0604030504040204" pitchFamily="34" charset="0"/>
                <a:ea typeface="Tahoma" panose="020B0604030504040204" pitchFamily="34" charset="0"/>
                <a:cs typeface="Tahoma" panose="020B0604030504040204" pitchFamily="34" charset="0"/>
              </a:rPr>
              <a:t>LANGUAGES KNOWN</a:t>
            </a:r>
          </a:p>
          <a:p>
            <a:endParaRPr lang="en-IN" sz="1200" dirty="0"/>
          </a:p>
          <a:p>
            <a:pPr algn="just"/>
            <a:r>
              <a:rPr lang="en-IN" sz="1100" dirty="0"/>
              <a:t>ENGLISH   HINDI    BENGALI</a:t>
            </a:r>
          </a:p>
        </p:txBody>
      </p:sp>
      <p:sp>
        <p:nvSpPr>
          <p:cNvPr id="19" name="TextBox 18">
            <a:extLst>
              <a:ext uri="{FF2B5EF4-FFF2-40B4-BE49-F238E27FC236}">
                <a16:creationId xmlns:a16="http://schemas.microsoft.com/office/drawing/2014/main" id="{8DBFEA93-272A-4C97-957A-91B4C301B566}"/>
              </a:ext>
            </a:extLst>
          </p:cNvPr>
          <p:cNvSpPr txBox="1"/>
          <p:nvPr/>
        </p:nvSpPr>
        <p:spPr>
          <a:xfrm>
            <a:off x="3548766" y="5064253"/>
            <a:ext cx="2871083" cy="3870290"/>
          </a:xfrm>
          <a:prstGeom prst="rect">
            <a:avLst/>
          </a:prstGeom>
          <a:noFill/>
        </p:spPr>
        <p:txBody>
          <a:bodyPr wrap="square" rtlCol="0">
            <a:spAutoFit/>
          </a:bodyPr>
          <a:lstStyle/>
          <a:p>
            <a:r>
              <a:rPr lang="en-IN" sz="1400" b="1" dirty="0">
                <a:solidFill>
                  <a:schemeClr val="accent1"/>
                </a:solidFill>
                <a:latin typeface="Tahoma" panose="020B0604030504040204" pitchFamily="34" charset="0"/>
                <a:ea typeface="Tahoma" panose="020B0604030504040204" pitchFamily="34" charset="0"/>
                <a:cs typeface="Tahoma" panose="020B0604030504040204" pitchFamily="34" charset="0"/>
              </a:rPr>
              <a:t>OTHER MENTIONS</a:t>
            </a:r>
          </a:p>
          <a:p>
            <a:endParaRPr lang="en-IN" sz="1200" dirty="0"/>
          </a:p>
          <a:p>
            <a:pPr marL="171450" indent="-171450">
              <a:buFont typeface="Arial" panose="020B0604020202020204" pitchFamily="34" charset="0"/>
              <a:buChar char="•"/>
            </a:pPr>
            <a:r>
              <a:rPr lang="en-US" sz="1100" dirty="0"/>
              <a:t>ELECRAMA, </a:t>
            </a:r>
            <a:r>
              <a:rPr lang="en-IN" sz="1100" dirty="0"/>
              <a:t>ENGINEER INFINITE 2014 </a:t>
            </a:r>
            <a:r>
              <a:rPr lang="en-US" sz="1100" dirty="0"/>
              <a:t>Selected for Project paper on “Innovative concept of Wind Energy Harvesting” </a:t>
            </a:r>
          </a:p>
          <a:p>
            <a:pPr marL="171450" indent="-171450">
              <a:buFont typeface="Arial" panose="020B0604020202020204" pitchFamily="34" charset="0"/>
              <a:buChar char="•"/>
            </a:pPr>
            <a:r>
              <a:rPr lang="en-US" sz="1100" dirty="0"/>
              <a:t>2015: Successfully placed in Campus Recruitment (INFOSYS)</a:t>
            </a:r>
          </a:p>
          <a:p>
            <a:pPr marL="171450" indent="-171450">
              <a:buFont typeface="Arial" panose="020B0604020202020204" pitchFamily="34" charset="0"/>
              <a:buChar char="•"/>
            </a:pPr>
            <a:r>
              <a:rPr lang="en-IN" sz="1100" dirty="0"/>
              <a:t>2016: </a:t>
            </a:r>
            <a:r>
              <a:rPr lang="en-IN" sz="1100" dirty="0" err="1"/>
              <a:t>Bokaro</a:t>
            </a:r>
            <a:r>
              <a:rPr lang="en-IN" sz="1100" dirty="0"/>
              <a:t> </a:t>
            </a:r>
            <a:r>
              <a:rPr lang="en-IN" sz="1100" dirty="0" err="1"/>
              <a:t>Jhumra</a:t>
            </a:r>
            <a:r>
              <a:rPr lang="en-IN" sz="1100" dirty="0"/>
              <a:t> Development Demo Board project (Digital India)</a:t>
            </a:r>
          </a:p>
          <a:p>
            <a:pPr marL="171450" indent="-171450">
              <a:buFont typeface="Arial" panose="020B0604020202020204" pitchFamily="34" charset="0"/>
              <a:buChar char="•"/>
            </a:pPr>
            <a:r>
              <a:rPr lang="en-IN" sz="1100" dirty="0"/>
              <a:t>IIT(ISM) Dept. of Chemistry: Custom Equipment design for Automated Sample </a:t>
            </a:r>
          </a:p>
          <a:p>
            <a:pPr marL="171450" indent="-171450">
              <a:buFont typeface="Arial" panose="020B0604020202020204" pitchFamily="34" charset="0"/>
              <a:buChar char="•"/>
            </a:pPr>
            <a:r>
              <a:rPr lang="en-IN" sz="1100" dirty="0"/>
              <a:t>EXHIBITION FINE 2018 at </a:t>
            </a:r>
            <a:r>
              <a:rPr lang="en-IN" sz="1100" dirty="0" err="1"/>
              <a:t>Rashtrapati</a:t>
            </a:r>
            <a:r>
              <a:rPr lang="en-IN" sz="1100" dirty="0"/>
              <a:t> Bhawan</a:t>
            </a:r>
          </a:p>
          <a:p>
            <a:pPr marL="171450" indent="-171450">
              <a:buFont typeface="Arial" panose="020B0604020202020204" pitchFamily="34" charset="0"/>
              <a:buChar char="•"/>
            </a:pPr>
            <a:r>
              <a:rPr lang="en-IN" sz="1100" dirty="0"/>
              <a:t>TATA Steel Coal Mine, </a:t>
            </a:r>
            <a:r>
              <a:rPr lang="en-IN" sz="1100" dirty="0" err="1"/>
              <a:t>Digwadih</a:t>
            </a:r>
            <a:r>
              <a:rPr lang="en-IN" sz="1100" dirty="0"/>
              <a:t> Visit and Proposal for Improvement.</a:t>
            </a:r>
          </a:p>
          <a:p>
            <a:pPr marL="171450" indent="-171450">
              <a:buFont typeface="Arial" panose="020B0604020202020204" pitchFamily="34" charset="0"/>
              <a:buChar char="•"/>
            </a:pPr>
            <a:r>
              <a:rPr lang="en-IN" sz="1100" dirty="0"/>
              <a:t>2017-Present: Worked and founded a </a:t>
            </a:r>
            <a:r>
              <a:rPr lang="en-IN" sz="1100" dirty="0" err="1"/>
              <a:t>StartUp</a:t>
            </a:r>
            <a:endParaRPr lang="en-IN" sz="1100" dirty="0"/>
          </a:p>
          <a:p>
            <a:pPr marL="171450" indent="-171450">
              <a:buFont typeface="Arial" panose="020B0604020202020204" pitchFamily="34" charset="0"/>
              <a:buChar char="•"/>
            </a:pPr>
            <a:r>
              <a:rPr lang="en-IN" sz="1100" dirty="0"/>
              <a:t>Volunteered and Organised free Robotics workshop in school.</a:t>
            </a:r>
          </a:p>
          <a:p>
            <a:pPr marL="171450" indent="-171450">
              <a:buFont typeface="Arial" panose="020B0604020202020204" pitchFamily="34" charset="0"/>
              <a:buChar char="•"/>
            </a:pPr>
            <a:r>
              <a:rPr lang="en-IN" sz="1100" dirty="0"/>
              <a:t>2018: </a:t>
            </a:r>
            <a:r>
              <a:rPr lang="en-US" sz="1100" dirty="0"/>
              <a:t>Honorary Certificate of Appreciation</a:t>
            </a:r>
            <a:endParaRPr lang="en-IN" sz="1050" dirty="0"/>
          </a:p>
          <a:p>
            <a:r>
              <a:rPr lang="en-IN" sz="1100" dirty="0"/>
              <a:t>      IEEE </a:t>
            </a:r>
            <a:r>
              <a:rPr lang="en-IN" sz="1100" dirty="0" err="1"/>
              <a:t>ComSoc</a:t>
            </a:r>
            <a:r>
              <a:rPr lang="en-IN" sz="1100" dirty="0"/>
              <a:t> Student Competition</a:t>
            </a:r>
            <a:r>
              <a:rPr lang="en-US" sz="1100" dirty="0"/>
              <a:t> 2018</a:t>
            </a:r>
          </a:p>
          <a:p>
            <a:endParaRPr lang="en-IN" sz="1050" dirty="0"/>
          </a:p>
        </p:txBody>
      </p:sp>
      <p:pic>
        <p:nvPicPr>
          <p:cNvPr id="20" name="Picture 19">
            <a:extLst>
              <a:ext uri="{FF2B5EF4-FFF2-40B4-BE49-F238E27FC236}">
                <a16:creationId xmlns:a16="http://schemas.microsoft.com/office/drawing/2014/main" id="{3393F246-78E9-437D-AEC9-EA04D9BACF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56849" y="81796"/>
            <a:ext cx="1123681" cy="1123681"/>
          </a:xfrm>
          <a:prstGeom prst="rect">
            <a:avLst/>
          </a:prstGeom>
        </p:spPr>
      </p:pic>
      <p:sp>
        <p:nvSpPr>
          <p:cNvPr id="22" name="TextBox 21">
            <a:extLst>
              <a:ext uri="{FF2B5EF4-FFF2-40B4-BE49-F238E27FC236}">
                <a16:creationId xmlns:a16="http://schemas.microsoft.com/office/drawing/2014/main" id="{AC45FBE2-10FE-4952-BC04-1E3980F437C5}"/>
              </a:ext>
            </a:extLst>
          </p:cNvPr>
          <p:cNvSpPr txBox="1"/>
          <p:nvPr/>
        </p:nvSpPr>
        <p:spPr>
          <a:xfrm>
            <a:off x="3527248" y="2016073"/>
            <a:ext cx="3289298" cy="2346796"/>
          </a:xfrm>
          <a:prstGeom prst="rect">
            <a:avLst/>
          </a:prstGeom>
          <a:noFill/>
        </p:spPr>
        <p:txBody>
          <a:bodyPr wrap="square" rtlCol="0">
            <a:spAutoFit/>
          </a:bodyPr>
          <a:lstStyle/>
          <a:p>
            <a:r>
              <a:rPr lang="en-IN" sz="1400" b="1" dirty="0">
                <a:solidFill>
                  <a:schemeClr val="accent1"/>
                </a:solidFill>
                <a:latin typeface="Tahoma" panose="020B0604030504040204" pitchFamily="34" charset="0"/>
                <a:ea typeface="Tahoma" panose="020B0604030504040204" pitchFamily="34" charset="0"/>
                <a:cs typeface="Tahoma" panose="020B0604030504040204" pitchFamily="34" charset="0"/>
              </a:rPr>
              <a:t>ACADEMIC PROJECTS</a:t>
            </a:r>
          </a:p>
          <a:p>
            <a:endParaRPr lang="en-IN" sz="1200" dirty="0"/>
          </a:p>
          <a:p>
            <a:pPr algn="just"/>
            <a:r>
              <a:rPr lang="en-US" sz="1100" dirty="0"/>
              <a:t>Estimation of </a:t>
            </a:r>
            <a:r>
              <a:rPr lang="en-US" sz="1100" b="1" dirty="0"/>
              <a:t>J</a:t>
            </a:r>
            <a:r>
              <a:rPr lang="en-US" sz="1100" dirty="0"/>
              <a:t>ust </a:t>
            </a:r>
            <a:r>
              <a:rPr lang="en-US" sz="1100" b="1" dirty="0"/>
              <a:t>N</a:t>
            </a:r>
            <a:r>
              <a:rPr lang="en-US" sz="1100" dirty="0"/>
              <a:t>oticeable </a:t>
            </a:r>
            <a:r>
              <a:rPr lang="en-US" sz="1100" b="1" dirty="0"/>
              <a:t>D</a:t>
            </a:r>
            <a:r>
              <a:rPr lang="en-US" sz="1100" dirty="0"/>
              <a:t>istortion in </a:t>
            </a:r>
            <a:r>
              <a:rPr lang="en-US" sz="1100" b="1" dirty="0"/>
              <a:t>H</a:t>
            </a:r>
            <a:r>
              <a:rPr lang="en-US" sz="1100" dirty="0"/>
              <a:t>uman </a:t>
            </a:r>
            <a:r>
              <a:rPr lang="en-US" sz="1100" b="1" dirty="0"/>
              <a:t>V</a:t>
            </a:r>
            <a:r>
              <a:rPr lang="en-US" sz="1100" dirty="0"/>
              <a:t>isual </a:t>
            </a:r>
            <a:r>
              <a:rPr lang="en-US" sz="1100" b="1" dirty="0"/>
              <a:t>S</a:t>
            </a:r>
            <a:r>
              <a:rPr lang="en-US" sz="1100" dirty="0"/>
              <a:t>ystem in MATLAB Image Processing(</a:t>
            </a:r>
            <a:r>
              <a:rPr lang="en-US" sz="1100" dirty="0" err="1"/>
              <a:t>B.Tech</a:t>
            </a:r>
            <a:r>
              <a:rPr lang="en-US" sz="1100" dirty="0"/>
              <a:t>, 2015)</a:t>
            </a:r>
          </a:p>
          <a:p>
            <a:pPr algn="just"/>
            <a:endParaRPr lang="en-US" sz="1100" dirty="0"/>
          </a:p>
          <a:p>
            <a:pPr algn="just"/>
            <a:r>
              <a:rPr lang="en-IN" sz="1100" dirty="0"/>
              <a:t>Construction of </a:t>
            </a:r>
            <a:r>
              <a:rPr lang="en-IN" sz="1100" b="1" dirty="0"/>
              <a:t>Thulium Doped 2µm </a:t>
            </a:r>
            <a:r>
              <a:rPr lang="en-IN" sz="1100" b="1" dirty="0" err="1"/>
              <a:t>Fiber</a:t>
            </a:r>
            <a:r>
              <a:rPr lang="en-IN" sz="1100" b="1" dirty="0"/>
              <a:t> Laser </a:t>
            </a:r>
            <a:r>
              <a:rPr lang="en-IN" sz="1100" dirty="0"/>
              <a:t>(CSIR- CGCRI, KOLKATA, 2017)</a:t>
            </a:r>
          </a:p>
          <a:p>
            <a:pPr algn="just"/>
            <a:endParaRPr lang="en-US" sz="1100" dirty="0"/>
          </a:p>
          <a:p>
            <a:pPr algn="just"/>
            <a:r>
              <a:rPr lang="en-IN" sz="1100" b="1" dirty="0"/>
              <a:t>Implementation of IoT with Wireless Sensor Network</a:t>
            </a:r>
            <a:r>
              <a:rPr lang="en-IN" sz="1100" dirty="0"/>
              <a:t> for Remote Data Collection and Communication in </a:t>
            </a:r>
            <a:r>
              <a:rPr lang="en-IN" sz="1100" b="1" dirty="0"/>
              <a:t>Underground Mines</a:t>
            </a:r>
            <a:r>
              <a:rPr lang="en-IN" sz="1100" dirty="0"/>
              <a:t>. (</a:t>
            </a:r>
            <a:r>
              <a:rPr lang="en-IN" sz="1100" dirty="0" err="1"/>
              <a:t>M.Tech</a:t>
            </a:r>
            <a:r>
              <a:rPr lang="en-IN" sz="1100" dirty="0"/>
              <a:t>, 2017-2018)</a:t>
            </a:r>
          </a:p>
          <a:p>
            <a:endParaRPr lang="en-IN" sz="1050" dirty="0"/>
          </a:p>
        </p:txBody>
      </p:sp>
      <p:sp>
        <p:nvSpPr>
          <p:cNvPr id="23" name="Rectangle 22">
            <a:extLst>
              <a:ext uri="{FF2B5EF4-FFF2-40B4-BE49-F238E27FC236}">
                <a16:creationId xmlns:a16="http://schemas.microsoft.com/office/drawing/2014/main" id="{88D130E2-C48F-47A1-A8BA-4E7309F32AE5}"/>
              </a:ext>
            </a:extLst>
          </p:cNvPr>
          <p:cNvSpPr/>
          <p:nvPr/>
        </p:nvSpPr>
        <p:spPr>
          <a:xfrm rot="5400000">
            <a:off x="-681757" y="5738451"/>
            <a:ext cx="8279357" cy="55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42E40416-BC25-4511-A987-AF2980CBCE74}"/>
              </a:ext>
            </a:extLst>
          </p:cNvPr>
          <p:cNvSpPr txBox="1"/>
          <p:nvPr/>
        </p:nvSpPr>
        <p:spPr>
          <a:xfrm>
            <a:off x="122623" y="6313537"/>
            <a:ext cx="2864060" cy="3400931"/>
          </a:xfrm>
          <a:prstGeom prst="rect">
            <a:avLst/>
          </a:prstGeom>
          <a:noFill/>
        </p:spPr>
        <p:txBody>
          <a:bodyPr wrap="square" rtlCol="0">
            <a:spAutoFit/>
          </a:bodyPr>
          <a:lstStyle/>
          <a:p>
            <a:r>
              <a:rPr lang="en-IN" sz="1400" b="1" dirty="0">
                <a:solidFill>
                  <a:schemeClr val="accent1"/>
                </a:solidFill>
                <a:latin typeface="Tahoma" panose="020B0604030504040204" pitchFamily="34" charset="0"/>
                <a:ea typeface="Tahoma" panose="020B0604030504040204" pitchFamily="34" charset="0"/>
                <a:cs typeface="Tahoma" panose="020B0604030504040204" pitchFamily="34" charset="0"/>
              </a:rPr>
              <a:t>SKILLS</a:t>
            </a:r>
          </a:p>
          <a:p>
            <a:endParaRPr lang="en-IN" sz="1000" dirty="0"/>
          </a:p>
          <a:p>
            <a:r>
              <a:rPr lang="en-IN" sz="1100" b="1" dirty="0">
                <a:solidFill>
                  <a:schemeClr val="accent1"/>
                </a:solidFill>
              </a:rPr>
              <a:t>3D Modelling &amp; 3D Printing: ( </a:t>
            </a:r>
            <a:r>
              <a:rPr lang="en-IN" sz="1100" dirty="0"/>
              <a:t>SketchUp, Autodesk 123D, </a:t>
            </a:r>
            <a:r>
              <a:rPr lang="en-IN" sz="1100" dirty="0" err="1"/>
              <a:t>Cura</a:t>
            </a:r>
            <a:r>
              <a:rPr lang="en-IN" sz="1100" dirty="0"/>
              <a:t>, </a:t>
            </a:r>
            <a:r>
              <a:rPr lang="en-IN" sz="1100" dirty="0" err="1"/>
              <a:t>Repetier</a:t>
            </a:r>
            <a:r>
              <a:rPr lang="en-IN" sz="1100" b="1" dirty="0">
                <a:solidFill>
                  <a:schemeClr val="accent1"/>
                </a:solidFill>
              </a:rPr>
              <a:t>)</a:t>
            </a:r>
          </a:p>
          <a:p>
            <a:r>
              <a:rPr lang="en-IN" sz="1100" b="1" dirty="0">
                <a:solidFill>
                  <a:schemeClr val="accent1"/>
                </a:solidFill>
              </a:rPr>
              <a:t>Computer Vision (</a:t>
            </a:r>
            <a:r>
              <a:rPr lang="en-IN" sz="1100" dirty="0"/>
              <a:t>TensorFlow, OpenCV, YOLO</a:t>
            </a:r>
            <a:r>
              <a:rPr lang="en-IN" sz="1100" b="1" dirty="0">
                <a:solidFill>
                  <a:schemeClr val="accent1"/>
                </a:solidFill>
              </a:rPr>
              <a:t>)</a:t>
            </a:r>
          </a:p>
          <a:p>
            <a:r>
              <a:rPr lang="en-IN" sz="1100" b="1" dirty="0">
                <a:solidFill>
                  <a:schemeClr val="accent1"/>
                </a:solidFill>
              </a:rPr>
              <a:t>Website Design (</a:t>
            </a:r>
            <a:r>
              <a:rPr lang="en-IN" sz="1100" dirty="0"/>
              <a:t>HTML, CSS, </a:t>
            </a:r>
            <a:r>
              <a:rPr lang="en-IN" sz="1100" dirty="0" err="1"/>
              <a:t>Wordpress</a:t>
            </a:r>
            <a:r>
              <a:rPr lang="en-IN" sz="1100" dirty="0"/>
              <a:t>, JSON</a:t>
            </a:r>
            <a:r>
              <a:rPr lang="en-IN" sz="1100" b="1" dirty="0">
                <a:solidFill>
                  <a:schemeClr val="accent1"/>
                </a:solidFill>
              </a:rPr>
              <a:t>)</a:t>
            </a:r>
          </a:p>
          <a:p>
            <a:r>
              <a:rPr lang="en-IN" sz="1100" b="1" dirty="0">
                <a:solidFill>
                  <a:schemeClr val="accent1"/>
                </a:solidFill>
              </a:rPr>
              <a:t>Electronic Circuit Design</a:t>
            </a:r>
            <a:r>
              <a:rPr lang="en-IN" sz="1100" b="1" dirty="0"/>
              <a:t>: </a:t>
            </a:r>
            <a:r>
              <a:rPr lang="en-IN" sz="1100" b="1" dirty="0">
                <a:solidFill>
                  <a:schemeClr val="accent1"/>
                </a:solidFill>
              </a:rPr>
              <a:t>(</a:t>
            </a:r>
            <a:r>
              <a:rPr lang="en-IN" sz="1100" dirty="0"/>
              <a:t>Eagle CAD, </a:t>
            </a:r>
            <a:r>
              <a:rPr lang="en-IN" sz="1100" dirty="0" err="1"/>
              <a:t>KiCAD</a:t>
            </a:r>
            <a:r>
              <a:rPr lang="en-IN" sz="1100" b="1" dirty="0">
                <a:solidFill>
                  <a:schemeClr val="accent1"/>
                </a:solidFill>
              </a:rPr>
              <a:t>)</a:t>
            </a:r>
          </a:p>
          <a:p>
            <a:r>
              <a:rPr lang="en-IN" sz="1100" b="1" dirty="0">
                <a:solidFill>
                  <a:schemeClr val="accent1"/>
                </a:solidFill>
              </a:rPr>
              <a:t>AI &amp; Voice Assistant: (</a:t>
            </a:r>
            <a:r>
              <a:rPr lang="en-IN" sz="1100" dirty="0"/>
              <a:t>Alexa Skills</a:t>
            </a:r>
            <a:r>
              <a:rPr lang="en-IN" sz="1100" b="1" dirty="0">
                <a:solidFill>
                  <a:schemeClr val="accent1"/>
                </a:solidFill>
              </a:rPr>
              <a:t>)</a:t>
            </a:r>
          </a:p>
          <a:p>
            <a:r>
              <a:rPr lang="en-IN" sz="1100" b="1" dirty="0">
                <a:solidFill>
                  <a:schemeClr val="accent1"/>
                </a:solidFill>
              </a:rPr>
              <a:t>Image Processing (</a:t>
            </a:r>
            <a:r>
              <a:rPr lang="en-IN" sz="1100" dirty="0"/>
              <a:t>MATLAB, C</a:t>
            </a:r>
            <a:r>
              <a:rPr lang="en-IN" sz="1100" b="1" dirty="0">
                <a:solidFill>
                  <a:schemeClr val="accent1"/>
                </a:solidFill>
              </a:rPr>
              <a:t>)</a:t>
            </a:r>
          </a:p>
          <a:p>
            <a:r>
              <a:rPr lang="en-IN" sz="1100" b="1" dirty="0">
                <a:solidFill>
                  <a:schemeClr val="accent1"/>
                </a:solidFill>
              </a:rPr>
              <a:t>Design &amp; Editing: </a:t>
            </a:r>
            <a:r>
              <a:rPr lang="en-IN" sz="1100" dirty="0"/>
              <a:t>Photoshop, </a:t>
            </a:r>
            <a:r>
              <a:rPr lang="en-IN" sz="1100" dirty="0" err="1"/>
              <a:t>InkScape</a:t>
            </a:r>
            <a:r>
              <a:rPr lang="en-IN" sz="1100" dirty="0"/>
              <a:t>, Lightroom</a:t>
            </a:r>
          </a:p>
          <a:p>
            <a:endParaRPr lang="en-IN" sz="800" dirty="0"/>
          </a:p>
          <a:p>
            <a:r>
              <a:rPr lang="en-IN" sz="1100" b="1" dirty="0">
                <a:solidFill>
                  <a:schemeClr val="accent1"/>
                </a:solidFill>
              </a:rPr>
              <a:t>OS</a:t>
            </a:r>
            <a:r>
              <a:rPr lang="en-IN" sz="1100" dirty="0">
                <a:solidFill>
                  <a:schemeClr val="accent1"/>
                </a:solidFill>
              </a:rPr>
              <a:t>:</a:t>
            </a:r>
            <a:r>
              <a:rPr lang="en-IN" sz="1100" dirty="0"/>
              <a:t> Windows 8 and 10, Ubuntu Linux</a:t>
            </a:r>
          </a:p>
          <a:p>
            <a:r>
              <a:rPr lang="en-IN" sz="1100" dirty="0"/>
              <a:t>Raspbian (Raspberry Pi Linux), </a:t>
            </a:r>
            <a:r>
              <a:rPr lang="en-IN" sz="1100" dirty="0" err="1"/>
              <a:t>FreeRTOS</a:t>
            </a:r>
            <a:endParaRPr lang="en-IN" sz="1100" dirty="0"/>
          </a:p>
          <a:p>
            <a:endParaRPr lang="en-IN" sz="800" dirty="0"/>
          </a:p>
          <a:p>
            <a:r>
              <a:rPr lang="en-IN" sz="1100" b="1" dirty="0">
                <a:solidFill>
                  <a:schemeClr val="accent1"/>
                </a:solidFill>
              </a:rPr>
              <a:t>HARDWARE:</a:t>
            </a:r>
            <a:r>
              <a:rPr lang="en-IN" sz="1100" b="1" dirty="0"/>
              <a:t> </a:t>
            </a:r>
            <a:r>
              <a:rPr lang="en-IN" sz="1100" dirty="0"/>
              <a:t>Arduino, 8051, AVR (ATMEGA 8, 328, ATTINY), MSP430, ESP8266, Raspberry Pi</a:t>
            </a:r>
          </a:p>
          <a:p>
            <a:endParaRPr lang="en-IN" sz="700" dirty="0"/>
          </a:p>
          <a:p>
            <a:r>
              <a:rPr lang="en-IN" sz="1100" b="1" dirty="0">
                <a:solidFill>
                  <a:schemeClr val="accent1"/>
                </a:solidFill>
              </a:rPr>
              <a:t>PROGRAMMING:</a:t>
            </a:r>
            <a:r>
              <a:rPr lang="en-IN" sz="1100" b="1" dirty="0"/>
              <a:t> </a:t>
            </a:r>
            <a:r>
              <a:rPr lang="en-IN" sz="1100" dirty="0"/>
              <a:t>C, C++,</a:t>
            </a:r>
            <a:r>
              <a:rPr lang="en-IN" sz="1100" b="1" dirty="0"/>
              <a:t> </a:t>
            </a:r>
            <a:r>
              <a:rPr lang="en-IN" sz="1100" dirty="0"/>
              <a:t>MATLAB, JAVA, Python, JavaScript, Android, SQL</a:t>
            </a:r>
            <a:endParaRPr lang="en-IN" sz="1050" dirty="0"/>
          </a:p>
        </p:txBody>
      </p:sp>
      <p:sp>
        <p:nvSpPr>
          <p:cNvPr id="3" name="Rectangle 2">
            <a:extLst>
              <a:ext uri="{FF2B5EF4-FFF2-40B4-BE49-F238E27FC236}">
                <a16:creationId xmlns:a16="http://schemas.microsoft.com/office/drawing/2014/main" id="{09A7E52D-2B38-41FB-B9FE-493BCD1082E0}"/>
              </a:ext>
            </a:extLst>
          </p:cNvPr>
          <p:cNvSpPr/>
          <p:nvPr/>
        </p:nvSpPr>
        <p:spPr>
          <a:xfrm>
            <a:off x="3549767" y="8934543"/>
            <a:ext cx="2958047" cy="815608"/>
          </a:xfrm>
          <a:prstGeom prst="rect">
            <a:avLst/>
          </a:prstGeom>
        </p:spPr>
        <p:txBody>
          <a:bodyPr wrap="square">
            <a:spAutoFit/>
          </a:bodyPr>
          <a:lstStyle/>
          <a:p>
            <a:r>
              <a:rPr lang="en-IN" sz="1400" b="1" dirty="0">
                <a:solidFill>
                  <a:schemeClr val="accent1"/>
                </a:solidFill>
                <a:latin typeface="Tahoma" panose="020B0604030504040204" pitchFamily="34" charset="0"/>
                <a:ea typeface="Tahoma" panose="020B0604030504040204" pitchFamily="34" charset="0"/>
                <a:cs typeface="Tahoma" panose="020B0604030504040204" pitchFamily="34" charset="0"/>
              </a:rPr>
              <a:t>OTHER CONTACT:      </a:t>
            </a:r>
            <a:r>
              <a:rPr lang="en-IN" sz="1100" dirty="0"/>
              <a:t>https://github.com/technochatter/</a:t>
            </a:r>
          </a:p>
          <a:p>
            <a:r>
              <a:rPr lang="en-IN" sz="1100" dirty="0"/>
              <a:t>https://hackaday.io/technochatter</a:t>
            </a:r>
          </a:p>
          <a:p>
            <a:r>
              <a:rPr lang="en-IN" sz="1100" dirty="0"/>
              <a:t>https://technochatter.github.io</a:t>
            </a:r>
          </a:p>
        </p:txBody>
      </p:sp>
    </p:spTree>
    <p:extLst>
      <p:ext uri="{BB962C8B-B14F-4D97-AF65-F5344CB8AC3E}">
        <p14:creationId xmlns:p14="http://schemas.microsoft.com/office/powerpoint/2010/main" val="1993795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9235</TotalTime>
  <Words>455</Words>
  <Application>Microsoft Office PowerPoint</Application>
  <PresentationFormat>A4 Paper (210x297 mm)</PresentationFormat>
  <Paragraphs>67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Yu Gothic UI Light</vt:lpstr>
      <vt:lpstr>Arial</vt:lpstr>
      <vt:lpstr>Calibri</vt:lpstr>
      <vt:lpstr>Calibri Light</vt:lpstr>
      <vt:lpstr>Cambria</vt:lpstr>
      <vt:lpstr>Poiret One</vt:lpstr>
      <vt:lpstr>Tahoma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Animesh Chattopadhyay</dc:creator>
  <cp:lastModifiedBy>Animesh Chattopadhyay</cp:lastModifiedBy>
  <cp:revision>68</cp:revision>
  <cp:lastPrinted>2018-05-03T02:08:26Z</cp:lastPrinted>
  <dcterms:created xsi:type="dcterms:W3CDTF">2018-04-27T03:48:10Z</dcterms:created>
  <dcterms:modified xsi:type="dcterms:W3CDTF">2018-12-05T12:06:16Z</dcterms:modified>
</cp:coreProperties>
</file>