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AFAFA"/>
    <a:srgbClr val="EDEDED"/>
    <a:srgbClr val="DEDEDE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BC230-4A2D-44F3-8134-B561C19037FE}" type="datetimeFigureOut">
              <a:rPr lang="en-SG" smtClean="0"/>
              <a:t>21/6/2023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C7F01-B7FE-48B1-9CB0-B40C50808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435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Lambda to RDS can be using a SQS Queue to better manage scalability and concurrency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C7F01-B7FE-48B1-9CB0-B40C508088E6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49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770C-F1C6-F936-CC3E-19695F398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5D93A-A892-20BB-9FD2-16E12A119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934D-1376-DAFF-F6D8-4FD89036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DA06-A13A-4EAD-93A3-5A2385B81713}" type="datetimeFigureOut">
              <a:rPr lang="en-SG" smtClean="0"/>
              <a:t>21/6/2023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3CC33-6238-8F3B-AC8C-969865E8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06CA-E183-89CA-8139-845B0B62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E495-DBFF-4B81-92CE-1D7953DEC8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161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83B0-927E-4993-F6CC-35F696C8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299A6-7BAB-E8AD-1A31-10B89F917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27225-9943-89DF-A44C-187ED902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DA06-A13A-4EAD-93A3-5A2385B81713}" type="datetimeFigureOut">
              <a:rPr lang="en-SG" smtClean="0"/>
              <a:t>21/6/2023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202D-6C3B-6CA3-1E3D-EC05044B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A1A5-F05F-A97F-A6F8-02335822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E495-DBFF-4B81-92CE-1D7953DEC8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06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FD2F0-F6A3-1DB0-5148-1D068693B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D2C7A-A5D1-9197-FDBC-713F0ADE1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D9965-DEA0-1912-301D-9ACA0AE0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DA06-A13A-4EAD-93A3-5A2385B81713}" type="datetimeFigureOut">
              <a:rPr lang="en-SG" smtClean="0"/>
              <a:t>21/6/2023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54D11-E52D-23FC-922B-39DC3D60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B4DC4-9DD0-165E-5BD8-2DE17830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E495-DBFF-4B81-92CE-1D7953DEC8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555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C3BC-A3FB-AB35-DD0F-764B7E60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6ADE1-9B09-BFBD-42B3-884915B64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17D4D-F48D-68F4-A1A6-533DE32E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DA06-A13A-4EAD-93A3-5A2385B81713}" type="datetimeFigureOut">
              <a:rPr lang="en-SG" smtClean="0"/>
              <a:t>21/6/2023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A851-DA36-76A0-9D86-EA3E7D24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EC9D-FAAE-F7F1-B583-B87DCEAF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E495-DBFF-4B81-92CE-1D7953DEC8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34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92D7-4F5B-6AFE-0D36-A28A91C7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5852D-699D-E6A3-EBEF-B05642967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37A86-E6AC-223A-F8BA-01DD2AB3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DA06-A13A-4EAD-93A3-5A2385B81713}" type="datetimeFigureOut">
              <a:rPr lang="en-SG" smtClean="0"/>
              <a:t>21/6/2023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E4725-E61A-9B2B-50F6-8FFB84B0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B096-53A6-F9A5-165B-9BBD50A3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E495-DBFF-4B81-92CE-1D7953DEC8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227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5756-0018-094B-919A-D336C609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91F6-8CD0-B3D0-516E-103CB368F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9904D-24BB-88DC-8D22-735964AF4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49F06-4D45-401B-50B2-71316018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DA06-A13A-4EAD-93A3-5A2385B81713}" type="datetimeFigureOut">
              <a:rPr lang="en-SG" smtClean="0"/>
              <a:t>21/6/2023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6813-98CF-B025-61AD-CD62A5EB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7E47D-82D3-E369-BE77-0E77D062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E495-DBFF-4B81-92CE-1D7953DEC8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341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0F23-9B73-289F-8885-D8D2F1EC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B9AD5-F556-D623-0111-41286D0A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BE91-E51A-AC62-7229-3659700C4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BF290-22E5-FB78-3BBF-90BC5194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D6C97-30AC-A9AD-73A4-1A17F7D58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120F7-AD99-9BB9-CEB5-26F2CC2B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DA06-A13A-4EAD-93A3-5A2385B81713}" type="datetimeFigureOut">
              <a:rPr lang="en-SG" smtClean="0"/>
              <a:t>21/6/2023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42E9F-7922-CA8D-12CA-09D98D16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6E032-FA1F-E8A0-A0A8-5B99F491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E495-DBFF-4B81-92CE-1D7953DEC8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556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0F3D-7652-D345-D746-6D5DC6EA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3DC8B-A281-F782-DD57-E83B45C7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DA06-A13A-4EAD-93A3-5A2385B81713}" type="datetimeFigureOut">
              <a:rPr lang="en-SG" smtClean="0"/>
              <a:t>21/6/2023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226E0-E388-72C4-CB45-1BBBD0FB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0E433-138D-CADF-BC8E-6108E964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E495-DBFF-4B81-92CE-1D7953DEC8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59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848B8-07DA-09A8-159A-2E09BF3F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DA06-A13A-4EAD-93A3-5A2385B81713}" type="datetimeFigureOut">
              <a:rPr lang="en-SG" smtClean="0"/>
              <a:t>21/6/2023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4D0F0-D9C8-31A8-0073-5D7C0807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75ADF-8E86-3D26-3481-146ECAEE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E495-DBFF-4B81-92CE-1D7953DEC8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602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6223-C3F5-EB70-E56A-970E1FF0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C077-609D-F1BA-9E8C-9D264731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41444-AF8A-8D13-5F46-28ED64679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8C97D-F49D-A910-7841-082BE366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DA06-A13A-4EAD-93A3-5A2385B81713}" type="datetimeFigureOut">
              <a:rPr lang="en-SG" smtClean="0"/>
              <a:t>21/6/2023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CAC9-8044-4601-3166-EF8C4D4E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AC230-CF55-13D7-3F0F-61E38E84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E495-DBFF-4B81-92CE-1D7953DEC8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93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DA39-AC1A-F6EA-81C6-047C1FCE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0AD1C-B3F9-40DD-D705-A612A6108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58E1F-302C-C7B2-9C26-7ECBA7362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2618E-D811-72A4-6873-E02A4BFD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DA06-A13A-4EAD-93A3-5A2385B81713}" type="datetimeFigureOut">
              <a:rPr lang="en-SG" smtClean="0"/>
              <a:t>21/6/2023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D0C9-A8C9-B396-5A7E-9DC93D96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5BEFA-025A-2A96-7DBB-1655A242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E495-DBFF-4B81-92CE-1D7953DEC8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337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77E31-E285-80BB-EC9F-8EC37A1C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F5AC5-96EF-2009-08E1-C9AB9BE98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3FB12-34BA-4A06-25D6-E27D5DB1E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CDA06-A13A-4EAD-93A3-5A2385B81713}" type="datetimeFigureOut">
              <a:rPr lang="en-SG" smtClean="0"/>
              <a:t>21/6/2023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6D22D-80B6-6A99-570B-0524909E9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EEBB-E809-7379-7E27-1BF3B7E52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1E495-DBFF-4B81-92CE-1D7953DEC8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917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8.sv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>
            <a:alpha val="9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8EB0-C8D6-ED90-CF81-FAF1824C4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0A2D4-F90C-38E2-8C4A-97B45995E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776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raphic 10">
            <a:extLst>
              <a:ext uri="{FF2B5EF4-FFF2-40B4-BE49-F238E27FC236}">
                <a16:creationId xmlns:a16="http://schemas.microsoft.com/office/drawing/2014/main" id="{317A51AE-8C49-2839-1236-2E76E8AE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5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4887101" y="1097419"/>
            <a:ext cx="534561" cy="534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7A7DC8-492A-ED6A-6C2C-DFEF23598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781" y="811106"/>
            <a:ext cx="1601896" cy="4801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0189F0-A5BB-D041-F338-2D85656F25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15" y="1937620"/>
            <a:ext cx="1688228" cy="42966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3D24214-40A4-2E2F-9761-90FD926DA7C3}"/>
              </a:ext>
            </a:extLst>
          </p:cNvPr>
          <p:cNvGrpSpPr/>
          <p:nvPr/>
        </p:nvGrpSpPr>
        <p:grpSpPr>
          <a:xfrm>
            <a:off x="4320042" y="3789578"/>
            <a:ext cx="1657377" cy="833131"/>
            <a:chOff x="2217738" y="1185069"/>
            <a:chExt cx="2268537" cy="1140350"/>
          </a:xfrm>
        </p:grpSpPr>
        <p:pic>
          <p:nvPicPr>
            <p:cNvPr id="22" name="Graphic 7">
              <a:extLst>
                <a:ext uri="{FF2B5EF4-FFF2-40B4-BE49-F238E27FC236}">
                  <a16:creationId xmlns:a16="http://schemas.microsoft.com/office/drawing/2014/main" id="{D7E8E876-052E-6726-5A9D-C92054592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2987675" y="118506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8">
              <a:extLst>
                <a:ext uri="{FF2B5EF4-FFF2-40B4-BE49-F238E27FC236}">
                  <a16:creationId xmlns:a16="http://schemas.microsoft.com/office/drawing/2014/main" id="{1DEDA9DB-A273-9BE5-1968-4BCB0A19E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738" y="1946276"/>
              <a:ext cx="2268537" cy="379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Website - Beanstalk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C78E95-B681-3919-39D8-1FAF6DB07D36}"/>
              </a:ext>
            </a:extLst>
          </p:cNvPr>
          <p:cNvGrpSpPr/>
          <p:nvPr/>
        </p:nvGrpSpPr>
        <p:grpSpPr>
          <a:xfrm>
            <a:off x="6204072" y="1464545"/>
            <a:ext cx="1432497" cy="749938"/>
            <a:chOff x="2249488" y="1182688"/>
            <a:chExt cx="2239962" cy="1172660"/>
          </a:xfrm>
        </p:grpSpPr>
        <p:pic>
          <p:nvPicPr>
            <p:cNvPr id="25" name="Graphic 8">
              <a:extLst>
                <a:ext uri="{FF2B5EF4-FFF2-40B4-BE49-F238E27FC236}">
                  <a16:creationId xmlns:a16="http://schemas.microsoft.com/office/drawing/2014/main" id="{A05DFC03-D286-AA74-3E84-2054F3CF7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29892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8F31CA47-5E71-3B5B-4AA2-1E21359F6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39962" cy="409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Raw Feature Store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DED89E3-0191-5744-95D1-FA691D5826E7}"/>
              </a:ext>
            </a:extLst>
          </p:cNvPr>
          <p:cNvGrpSpPr/>
          <p:nvPr/>
        </p:nvGrpSpPr>
        <p:grpSpPr>
          <a:xfrm>
            <a:off x="8401921" y="2367282"/>
            <a:ext cx="1783222" cy="983516"/>
            <a:chOff x="2261155" y="1889090"/>
            <a:chExt cx="2603837" cy="1436117"/>
          </a:xfrm>
        </p:grpSpPr>
        <p:pic>
          <p:nvPicPr>
            <p:cNvPr id="39" name="Graphic 6">
              <a:extLst>
                <a:ext uri="{FF2B5EF4-FFF2-40B4-BE49-F238E27FC236}">
                  <a16:creationId xmlns:a16="http://schemas.microsoft.com/office/drawing/2014/main" id="{ACB27748-99CC-E8D3-AA81-0BF5098441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3182073" y="188909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A0EC61DA-68F2-52F6-C05D-F941BF6B7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1155" y="2651090"/>
              <a:ext cx="2603837" cy="674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Recommender System Pipeline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3D1ACE5-2486-5314-1CD1-653B9965E1BE}"/>
              </a:ext>
            </a:extLst>
          </p:cNvPr>
          <p:cNvGrpSpPr/>
          <p:nvPr/>
        </p:nvGrpSpPr>
        <p:grpSpPr>
          <a:xfrm>
            <a:off x="4354769" y="1317938"/>
            <a:ext cx="1608137" cy="787920"/>
            <a:chOff x="4487863" y="1185069"/>
            <a:chExt cx="2292350" cy="1123155"/>
          </a:xfrm>
        </p:grpSpPr>
        <p:pic>
          <p:nvPicPr>
            <p:cNvPr id="43" name="Graphic 10">
              <a:extLst>
                <a:ext uri="{FF2B5EF4-FFF2-40B4-BE49-F238E27FC236}">
                  <a16:creationId xmlns:a16="http://schemas.microsoft.com/office/drawing/2014/main" id="{F5CD1915-1B9C-3C0A-715A-6B74525AD0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5246688" y="118506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20">
              <a:extLst>
                <a:ext uri="{FF2B5EF4-FFF2-40B4-BE49-F238E27FC236}">
                  <a16:creationId xmlns:a16="http://schemas.microsoft.com/office/drawing/2014/main" id="{2445372A-DB11-3B01-EB89-58EE491B6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863" y="1946275"/>
              <a:ext cx="2292350" cy="361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Song Feature Polling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8F1ED6D-D55B-97C1-4FA6-6A79B8B579D1}"/>
              </a:ext>
            </a:extLst>
          </p:cNvPr>
          <p:cNvGrpSpPr/>
          <p:nvPr/>
        </p:nvGrpSpPr>
        <p:grpSpPr>
          <a:xfrm>
            <a:off x="2071701" y="3851572"/>
            <a:ext cx="918554" cy="695687"/>
            <a:chOff x="8431617" y="5024947"/>
            <a:chExt cx="1073150" cy="812774"/>
          </a:xfrm>
        </p:grpSpPr>
        <p:pic>
          <p:nvPicPr>
            <p:cNvPr id="55" name="Graphic 23">
              <a:extLst>
                <a:ext uri="{FF2B5EF4-FFF2-40B4-BE49-F238E27FC236}">
                  <a16:creationId xmlns:a16="http://schemas.microsoft.com/office/drawing/2014/main" id="{97ABFEFF-127A-0581-F3C3-E546011399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 flipH="1">
              <a:off x="8736112" y="502494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40">
              <a:extLst>
                <a:ext uri="{FF2B5EF4-FFF2-40B4-BE49-F238E27FC236}">
                  <a16:creationId xmlns:a16="http://schemas.microsoft.com/office/drawing/2014/main" id="{A50B4353-5FB6-8EF5-C51C-7E9BA6E38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1617" y="5560722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56D2A8-0011-E3B5-6675-56EB3CB61C79}"/>
              </a:ext>
            </a:extLst>
          </p:cNvPr>
          <p:cNvCxnSpPr>
            <a:cxnSpLocks/>
          </p:cNvCxnSpPr>
          <p:nvPr/>
        </p:nvCxnSpPr>
        <p:spPr>
          <a:xfrm>
            <a:off x="4051717" y="1051187"/>
            <a:ext cx="614619" cy="37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E40D7F-0EC5-3DB9-2CE4-ED49F884A768}"/>
              </a:ext>
            </a:extLst>
          </p:cNvPr>
          <p:cNvCxnSpPr>
            <a:cxnSpLocks/>
          </p:cNvCxnSpPr>
          <p:nvPr/>
        </p:nvCxnSpPr>
        <p:spPr>
          <a:xfrm>
            <a:off x="7559577" y="2798594"/>
            <a:ext cx="977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5C651DD-FEBD-E2AD-8236-EDB63C9F5DE3}"/>
              </a:ext>
            </a:extLst>
          </p:cNvPr>
          <p:cNvCxnSpPr>
            <a:cxnSpLocks/>
          </p:cNvCxnSpPr>
          <p:nvPr/>
        </p:nvCxnSpPr>
        <p:spPr>
          <a:xfrm flipV="1">
            <a:off x="5928879" y="3405444"/>
            <a:ext cx="3670644" cy="2122665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52B9561-1B1B-355C-54A3-9D5C6C712916}"/>
              </a:ext>
            </a:extLst>
          </p:cNvPr>
          <p:cNvCxnSpPr>
            <a:cxnSpLocks/>
          </p:cNvCxnSpPr>
          <p:nvPr/>
        </p:nvCxnSpPr>
        <p:spPr>
          <a:xfrm>
            <a:off x="3003892" y="3899514"/>
            <a:ext cx="1558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CDFADBE-F8E5-1387-B394-0E7337158756}"/>
              </a:ext>
            </a:extLst>
          </p:cNvPr>
          <p:cNvSpPr txBox="1"/>
          <p:nvPr/>
        </p:nvSpPr>
        <p:spPr>
          <a:xfrm>
            <a:off x="3375026" y="3618005"/>
            <a:ext cx="704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Playlists</a:t>
            </a:r>
            <a:endParaRPr lang="en-SG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Straight Arrow Connector 90">
            <a:extLst>
              <a:ext uri="{FF2B5EF4-FFF2-40B4-BE49-F238E27FC236}">
                <a16:creationId xmlns:a16="http://schemas.microsoft.com/office/drawing/2014/main" id="{EBFD4032-864C-18FE-B227-C4929A8790E6}"/>
              </a:ext>
            </a:extLst>
          </p:cNvPr>
          <p:cNvCxnSpPr>
            <a:cxnSpLocks/>
          </p:cNvCxnSpPr>
          <p:nvPr/>
        </p:nvCxnSpPr>
        <p:spPr>
          <a:xfrm flipV="1">
            <a:off x="5710832" y="3429000"/>
            <a:ext cx="3321774" cy="467720"/>
          </a:xfrm>
          <a:prstGeom prst="bentConnector3">
            <a:avLst>
              <a:gd name="adj1" fmla="val 1000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2CF487B-E4CF-4122-60BB-8C4D577F41A1}"/>
              </a:ext>
            </a:extLst>
          </p:cNvPr>
          <p:cNvSpPr txBox="1"/>
          <p:nvPr/>
        </p:nvSpPr>
        <p:spPr>
          <a:xfrm>
            <a:off x="6543229" y="3633831"/>
            <a:ext cx="1292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Explicit Feedback</a:t>
            </a:r>
            <a:endParaRPr lang="en-SG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21642BDD-B36E-CDDA-84FE-B633915C44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10832" y="3458460"/>
            <a:ext cx="3477276" cy="698146"/>
          </a:xfrm>
          <a:prstGeom prst="bentConnector3">
            <a:avLst>
              <a:gd name="adj1" fmla="val -1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A7175D8-C1E4-1E55-C339-2B1B6A0D6A3F}"/>
              </a:ext>
            </a:extLst>
          </p:cNvPr>
          <p:cNvSpPr txBox="1"/>
          <p:nvPr/>
        </p:nvSpPr>
        <p:spPr>
          <a:xfrm>
            <a:off x="6513913" y="4242535"/>
            <a:ext cx="1591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SG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CB613EA-E595-6CCD-BB1C-DB860F6D8837}"/>
              </a:ext>
            </a:extLst>
          </p:cNvPr>
          <p:cNvCxnSpPr>
            <a:cxnSpLocks/>
          </p:cNvCxnSpPr>
          <p:nvPr/>
        </p:nvCxnSpPr>
        <p:spPr>
          <a:xfrm flipH="1">
            <a:off x="2990255" y="4185431"/>
            <a:ext cx="151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1765FCA-A977-1C64-BA55-CE7AE2B51AB7}"/>
              </a:ext>
            </a:extLst>
          </p:cNvPr>
          <p:cNvSpPr txBox="1"/>
          <p:nvPr/>
        </p:nvSpPr>
        <p:spPr>
          <a:xfrm>
            <a:off x="3393570" y="4159531"/>
            <a:ext cx="58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Songs</a:t>
            </a:r>
            <a:endParaRPr lang="en-SG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0DD1B2-F58A-A87C-E591-552A25796596}"/>
              </a:ext>
            </a:extLst>
          </p:cNvPr>
          <p:cNvCxnSpPr>
            <a:cxnSpLocks/>
          </p:cNvCxnSpPr>
          <p:nvPr/>
        </p:nvCxnSpPr>
        <p:spPr>
          <a:xfrm flipV="1">
            <a:off x="4082195" y="1675064"/>
            <a:ext cx="584141" cy="43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C46F7E-D87D-83F8-C499-265D91F45890}"/>
              </a:ext>
            </a:extLst>
          </p:cNvPr>
          <p:cNvCxnSpPr>
            <a:cxnSpLocks/>
          </p:cNvCxnSpPr>
          <p:nvPr/>
        </p:nvCxnSpPr>
        <p:spPr>
          <a:xfrm flipV="1">
            <a:off x="5118727" y="2326052"/>
            <a:ext cx="0" cy="128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013A16-A4AF-BE0C-C0BB-8C4FF70E5D29}"/>
              </a:ext>
            </a:extLst>
          </p:cNvPr>
          <p:cNvGrpSpPr/>
          <p:nvPr/>
        </p:nvGrpSpPr>
        <p:grpSpPr>
          <a:xfrm>
            <a:off x="6170998" y="389029"/>
            <a:ext cx="1529112" cy="871461"/>
            <a:chOff x="9373135" y="3872115"/>
            <a:chExt cx="1529112" cy="871461"/>
          </a:xfrm>
        </p:grpSpPr>
        <p:sp>
          <p:nvSpPr>
            <p:cNvPr id="11" name="TextBox 20">
              <a:extLst>
                <a:ext uri="{FF2B5EF4-FFF2-40B4-BE49-F238E27FC236}">
                  <a16:creationId xmlns:a16="http://schemas.microsoft.com/office/drawing/2014/main" id="{5E0595C7-C1DC-06BD-C6B1-9097E669C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3135" y="4312689"/>
              <a:ext cx="152911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Lyrics Language Model Endpoint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E1CDA9B-48A2-326E-7CFB-23016864B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909091" y="3872115"/>
              <a:ext cx="457200" cy="457200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B297A8-7EAF-5034-5F9C-4428C1B7D59B}"/>
              </a:ext>
            </a:extLst>
          </p:cNvPr>
          <p:cNvCxnSpPr>
            <a:cxnSpLocks/>
          </p:cNvCxnSpPr>
          <p:nvPr/>
        </p:nvCxnSpPr>
        <p:spPr>
          <a:xfrm flipH="1">
            <a:off x="5567071" y="1088524"/>
            <a:ext cx="603927" cy="37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8D47C8-C579-91D0-0DF6-9E4B2B2EBAF6}"/>
              </a:ext>
            </a:extLst>
          </p:cNvPr>
          <p:cNvCxnSpPr>
            <a:cxnSpLocks/>
          </p:cNvCxnSpPr>
          <p:nvPr/>
        </p:nvCxnSpPr>
        <p:spPr>
          <a:xfrm flipV="1">
            <a:off x="5544320" y="985728"/>
            <a:ext cx="587889" cy="37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410692-73E7-EFB2-1ADB-F870EA0DE1A1}"/>
              </a:ext>
            </a:extLst>
          </p:cNvPr>
          <p:cNvCxnSpPr>
            <a:cxnSpLocks/>
          </p:cNvCxnSpPr>
          <p:nvPr/>
        </p:nvCxnSpPr>
        <p:spPr>
          <a:xfrm flipV="1">
            <a:off x="5601507" y="1623826"/>
            <a:ext cx="733297" cy="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BDB0A5-DE01-6C00-4528-1EA9E2D4D167}"/>
              </a:ext>
            </a:extLst>
          </p:cNvPr>
          <p:cNvCxnSpPr>
            <a:cxnSpLocks/>
          </p:cNvCxnSpPr>
          <p:nvPr/>
        </p:nvCxnSpPr>
        <p:spPr>
          <a:xfrm>
            <a:off x="5497501" y="2152451"/>
            <a:ext cx="568589" cy="44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2859C7-D153-0C9E-E269-8D5A362A2D92}"/>
              </a:ext>
            </a:extLst>
          </p:cNvPr>
          <p:cNvGrpSpPr/>
          <p:nvPr/>
        </p:nvGrpSpPr>
        <p:grpSpPr>
          <a:xfrm>
            <a:off x="6041556" y="2501374"/>
            <a:ext cx="1638276" cy="957086"/>
            <a:chOff x="2239963" y="1182688"/>
            <a:chExt cx="2243137" cy="1312118"/>
          </a:xfrm>
        </p:grpSpPr>
        <p:pic>
          <p:nvPicPr>
            <p:cNvPr id="59" name="Graphic 6">
              <a:extLst>
                <a:ext uri="{FF2B5EF4-FFF2-40B4-BE49-F238E27FC236}">
                  <a16:creationId xmlns:a16="http://schemas.microsoft.com/office/drawing/2014/main" id="{F939BF90-346C-882B-1E7A-EF1C0E3DCC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29892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9">
              <a:extLst>
                <a:ext uri="{FF2B5EF4-FFF2-40B4-BE49-F238E27FC236}">
                  <a16:creationId xmlns:a16="http://schemas.microsoft.com/office/drawing/2014/main" id="{BF53377B-2C10-5778-C18B-082470FF7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963" y="1946275"/>
              <a:ext cx="2243137" cy="548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</a:t>
              </a:r>
            </a:p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Processed Feature Store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6147C7D-6FB7-0CE0-E4C8-4DF47B159E35}"/>
              </a:ext>
            </a:extLst>
          </p:cNvPr>
          <p:cNvGrpSpPr/>
          <p:nvPr/>
        </p:nvGrpSpPr>
        <p:grpSpPr>
          <a:xfrm>
            <a:off x="4279471" y="5275331"/>
            <a:ext cx="1738517" cy="889107"/>
            <a:chOff x="2249488" y="1205703"/>
            <a:chExt cx="2718478" cy="1390276"/>
          </a:xfrm>
        </p:grpSpPr>
        <p:pic>
          <p:nvPicPr>
            <p:cNvPr id="78" name="Graphic 8">
              <a:extLst>
                <a:ext uri="{FF2B5EF4-FFF2-40B4-BE49-F238E27FC236}">
                  <a16:creationId xmlns:a16="http://schemas.microsoft.com/office/drawing/2014/main" id="{F82BEE0B-3A64-B10E-31E0-419D7B8FE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3227726" y="120570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9">
              <a:extLst>
                <a:ext uri="{FF2B5EF4-FFF2-40B4-BE49-F238E27FC236}">
                  <a16:creationId xmlns:a16="http://schemas.microsoft.com/office/drawing/2014/main" id="{69F32867-B72F-7D91-E311-D9D82752E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718478" cy="649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Playlists as ground truths</a:t>
              </a:r>
            </a:p>
            <a:p>
              <a:pPr algn="ctr" eaLnBrk="1" hangingPunct="1"/>
              <a:r>
                <a:rPr lang="en-US" altLang="en-US" sz="10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Aids retraining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19E4323-41BB-AE0A-7810-C0B9F0A13010}"/>
              </a:ext>
            </a:extLst>
          </p:cNvPr>
          <p:cNvCxnSpPr>
            <a:cxnSpLocks/>
          </p:cNvCxnSpPr>
          <p:nvPr/>
        </p:nvCxnSpPr>
        <p:spPr>
          <a:xfrm>
            <a:off x="5126326" y="4629984"/>
            <a:ext cx="0" cy="50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BB72C59-A139-DF0C-1765-98BC12AC8B38}"/>
              </a:ext>
            </a:extLst>
          </p:cNvPr>
          <p:cNvSpPr txBox="1"/>
          <p:nvPr/>
        </p:nvSpPr>
        <p:spPr>
          <a:xfrm>
            <a:off x="6562483" y="5245567"/>
            <a:ext cx="1526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Monitoring/Retraining</a:t>
            </a:r>
            <a:endParaRPr lang="en-SG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7BAF128-5261-52D5-AEC3-7CB841BEA0C6}"/>
              </a:ext>
            </a:extLst>
          </p:cNvPr>
          <p:cNvCxnSpPr>
            <a:cxnSpLocks/>
          </p:cNvCxnSpPr>
          <p:nvPr/>
        </p:nvCxnSpPr>
        <p:spPr>
          <a:xfrm flipH="1">
            <a:off x="7524770" y="667244"/>
            <a:ext cx="392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EC9D8BF-E5BF-5CA6-DE70-AE1DFAB3FC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8492" y="967783"/>
            <a:ext cx="1020882" cy="417247"/>
          </a:xfrm>
          <a:prstGeom prst="bentConnector3">
            <a:avLst>
              <a:gd name="adj1" fmla="val 2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C632549D-6DEA-63A0-6DB7-7290AAF3AB81}"/>
              </a:ext>
            </a:extLst>
          </p:cNvPr>
          <p:cNvSpPr txBox="1"/>
          <p:nvPr/>
        </p:nvSpPr>
        <p:spPr>
          <a:xfrm>
            <a:off x="7979369" y="1030235"/>
            <a:ext cx="939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  <a:endParaRPr lang="en-SG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FDC0DD1-C684-3554-04FB-F854EBC15650}"/>
              </a:ext>
            </a:extLst>
          </p:cNvPr>
          <p:cNvSpPr txBox="1"/>
          <p:nvPr/>
        </p:nvSpPr>
        <p:spPr>
          <a:xfrm>
            <a:off x="4664304" y="950909"/>
            <a:ext cx="10769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Concurrent Invocations</a:t>
            </a:r>
            <a:endParaRPr lang="en-SG" sz="700" dirty="0"/>
          </a:p>
        </p:txBody>
      </p:sp>
    </p:spTree>
    <p:extLst>
      <p:ext uri="{BB962C8B-B14F-4D97-AF65-F5344CB8AC3E}">
        <p14:creationId xmlns:p14="http://schemas.microsoft.com/office/powerpoint/2010/main" val="19026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6A66-1557-19FA-82D2-3CADCFBB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52" y="365125"/>
            <a:ext cx="10273748" cy="1325563"/>
          </a:xfrm>
        </p:spPr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Elastic Beanstalk - Webapp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75D-36BF-E6D9-0964-348237939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65" y="1812373"/>
            <a:ext cx="5065643" cy="4351338"/>
          </a:xfrm>
        </p:spPr>
        <p:txBody>
          <a:bodyPr>
            <a:norm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Simple interface for users to interact with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Scalable, </a:t>
            </a: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Clever Rate limiting using a language model embedding endpoint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Inputs all raw data to S3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Inserts relevant/transformed data to RDS for the recommendation system</a:t>
            </a: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Only invoked when new songs are to be processed</a:t>
            </a:r>
          </a:p>
        </p:txBody>
      </p:sp>
      <p:pic>
        <p:nvPicPr>
          <p:cNvPr id="4" name="Graphic 10">
            <a:extLst>
              <a:ext uri="{FF2B5EF4-FFF2-40B4-BE49-F238E27FC236}">
                <a16:creationId xmlns:a16="http://schemas.microsoft.com/office/drawing/2014/main" id="{18305B12-7293-F664-8598-AE25698E4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0" y="0"/>
            <a:ext cx="947530" cy="94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EA3DB87-B51B-9A1A-2CC2-CF2520A45B65}"/>
              </a:ext>
            </a:extLst>
          </p:cNvPr>
          <p:cNvGrpSpPr/>
          <p:nvPr/>
        </p:nvGrpSpPr>
        <p:grpSpPr>
          <a:xfrm>
            <a:off x="9289607" y="2464360"/>
            <a:ext cx="1657377" cy="833131"/>
            <a:chOff x="2217738" y="1185069"/>
            <a:chExt cx="2268537" cy="1140350"/>
          </a:xfrm>
        </p:grpSpPr>
        <p:pic>
          <p:nvPicPr>
            <p:cNvPr id="31" name="Graphic 7">
              <a:extLst>
                <a:ext uri="{FF2B5EF4-FFF2-40B4-BE49-F238E27FC236}">
                  <a16:creationId xmlns:a16="http://schemas.microsoft.com/office/drawing/2014/main" id="{1CFD6139-C345-3736-5279-105B978810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2987675" y="118506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88BACEB0-9A39-9ED5-4424-9989A2983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738" y="1946276"/>
              <a:ext cx="2268537" cy="379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Website - Beanstalk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76B2EFD-06FB-66CE-C57B-472AAD8EFB23}"/>
              </a:ext>
            </a:extLst>
          </p:cNvPr>
          <p:cNvGrpSpPr/>
          <p:nvPr/>
        </p:nvGrpSpPr>
        <p:grpSpPr>
          <a:xfrm>
            <a:off x="7041266" y="2526354"/>
            <a:ext cx="918554" cy="695687"/>
            <a:chOff x="8431617" y="5024947"/>
            <a:chExt cx="1073150" cy="812774"/>
          </a:xfrm>
        </p:grpSpPr>
        <p:pic>
          <p:nvPicPr>
            <p:cNvPr id="34" name="Graphic 23">
              <a:extLst>
                <a:ext uri="{FF2B5EF4-FFF2-40B4-BE49-F238E27FC236}">
                  <a16:creationId xmlns:a16="http://schemas.microsoft.com/office/drawing/2014/main" id="{304E526D-19EC-8B14-09AA-03591D93E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 flipH="1">
              <a:off x="8736112" y="502494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40">
              <a:extLst>
                <a:ext uri="{FF2B5EF4-FFF2-40B4-BE49-F238E27FC236}">
                  <a16:creationId xmlns:a16="http://schemas.microsoft.com/office/drawing/2014/main" id="{FE873246-75FD-CD77-730B-74B473C97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1617" y="5560722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C85F19-1903-2798-AF8F-2C34A615814A}"/>
              </a:ext>
            </a:extLst>
          </p:cNvPr>
          <p:cNvCxnSpPr>
            <a:cxnSpLocks/>
          </p:cNvCxnSpPr>
          <p:nvPr/>
        </p:nvCxnSpPr>
        <p:spPr>
          <a:xfrm>
            <a:off x="7973457" y="2574296"/>
            <a:ext cx="1558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606B9C-2353-7546-FD53-68AE928E4B27}"/>
              </a:ext>
            </a:extLst>
          </p:cNvPr>
          <p:cNvSpPr txBox="1"/>
          <p:nvPr/>
        </p:nvSpPr>
        <p:spPr>
          <a:xfrm>
            <a:off x="8344591" y="2292787"/>
            <a:ext cx="704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Playlists</a:t>
            </a:r>
            <a:endParaRPr lang="en-SG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6E5FEA-813D-76D8-FE75-841079EC783A}"/>
              </a:ext>
            </a:extLst>
          </p:cNvPr>
          <p:cNvCxnSpPr>
            <a:cxnSpLocks/>
          </p:cNvCxnSpPr>
          <p:nvPr/>
        </p:nvCxnSpPr>
        <p:spPr>
          <a:xfrm flipH="1">
            <a:off x="7959820" y="2860213"/>
            <a:ext cx="151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B5DF0B0-E1E7-31AE-0EA1-1502FB772DBA}"/>
              </a:ext>
            </a:extLst>
          </p:cNvPr>
          <p:cNvSpPr txBox="1"/>
          <p:nvPr/>
        </p:nvSpPr>
        <p:spPr>
          <a:xfrm>
            <a:off x="8363135" y="2834313"/>
            <a:ext cx="58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Songs</a:t>
            </a:r>
            <a:endParaRPr lang="en-SG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9546D1-1D02-1267-D8E6-C7E24FB7BB89}"/>
              </a:ext>
            </a:extLst>
          </p:cNvPr>
          <p:cNvGrpSpPr/>
          <p:nvPr/>
        </p:nvGrpSpPr>
        <p:grpSpPr>
          <a:xfrm>
            <a:off x="9249036" y="3950113"/>
            <a:ext cx="1738517" cy="889107"/>
            <a:chOff x="2249488" y="1205703"/>
            <a:chExt cx="2718478" cy="1390276"/>
          </a:xfrm>
        </p:grpSpPr>
        <p:pic>
          <p:nvPicPr>
            <p:cNvPr id="41" name="Graphic 8">
              <a:extLst>
                <a:ext uri="{FF2B5EF4-FFF2-40B4-BE49-F238E27FC236}">
                  <a16:creationId xmlns:a16="http://schemas.microsoft.com/office/drawing/2014/main" id="{0FBFDD90-B378-7C4B-E677-9511F754B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3227726" y="120570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9">
              <a:extLst>
                <a:ext uri="{FF2B5EF4-FFF2-40B4-BE49-F238E27FC236}">
                  <a16:creationId xmlns:a16="http://schemas.microsoft.com/office/drawing/2014/main" id="{E1DF89C0-D0D0-99AC-AEF9-0DCCA832B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718478" cy="649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Playlists as ground truths</a:t>
              </a:r>
            </a:p>
            <a:p>
              <a:pPr algn="ctr" eaLnBrk="1" hangingPunct="1"/>
              <a:r>
                <a:rPr lang="en-US" altLang="en-US" sz="10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Aids retraining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4D7013-7B00-6EE1-7A39-65C6C730D1E2}"/>
              </a:ext>
            </a:extLst>
          </p:cNvPr>
          <p:cNvCxnSpPr>
            <a:cxnSpLocks/>
          </p:cNvCxnSpPr>
          <p:nvPr/>
        </p:nvCxnSpPr>
        <p:spPr>
          <a:xfrm>
            <a:off x="10095891" y="3304766"/>
            <a:ext cx="0" cy="50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Graphic 7">
            <a:extLst>
              <a:ext uri="{FF2B5EF4-FFF2-40B4-BE49-F238E27FC236}">
                <a16:creationId xmlns:a16="http://schemas.microsoft.com/office/drawing/2014/main" id="{8F332C50-F9D4-2A15-3276-B9E479738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0" y="0"/>
            <a:ext cx="947532" cy="94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99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6A66-1557-19FA-82D2-3CADCFBB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52" y="365125"/>
            <a:ext cx="10273748" cy="1325563"/>
          </a:xfrm>
        </p:spPr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75D-36BF-E6D9-0964-348237939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65" y="1812373"/>
            <a:ext cx="5065643" cy="4351338"/>
          </a:xfrm>
        </p:spPr>
        <p:txBody>
          <a:bodyPr>
            <a:norm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Polls Spotify and Genius API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Concurrent, Asynchronous Invocations</a:t>
            </a: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Clever Rate limiting using a language model embedding endpoint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Inputs all raw data to S3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Inserts relevant/transformed data to RDS for the recommendation system</a:t>
            </a: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Only invoked when new songs are to be processed</a:t>
            </a:r>
          </a:p>
        </p:txBody>
      </p:sp>
      <p:pic>
        <p:nvPicPr>
          <p:cNvPr id="4" name="Graphic 10">
            <a:extLst>
              <a:ext uri="{FF2B5EF4-FFF2-40B4-BE49-F238E27FC236}">
                <a16:creationId xmlns:a16="http://schemas.microsoft.com/office/drawing/2014/main" id="{18305B12-7293-F664-8598-AE25698E4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0" y="0"/>
            <a:ext cx="947530" cy="94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532712-59FE-05BE-4FA7-FAD7E4E24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87" y="1690688"/>
            <a:ext cx="1601896" cy="480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46BCF9-296A-7F01-C050-9AC7EEB75F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43" y="2665359"/>
            <a:ext cx="1688228" cy="42966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7775F4D-EBCA-CAC7-40B8-36D7B14CE4B8}"/>
              </a:ext>
            </a:extLst>
          </p:cNvPr>
          <p:cNvGrpSpPr/>
          <p:nvPr/>
        </p:nvGrpSpPr>
        <p:grpSpPr>
          <a:xfrm>
            <a:off x="7833483" y="2624952"/>
            <a:ext cx="1529112" cy="871461"/>
            <a:chOff x="9373135" y="3872115"/>
            <a:chExt cx="1529112" cy="871461"/>
          </a:xfrm>
        </p:grpSpPr>
        <p:sp>
          <p:nvSpPr>
            <p:cNvPr id="8" name="TextBox 20">
              <a:extLst>
                <a:ext uri="{FF2B5EF4-FFF2-40B4-BE49-F238E27FC236}">
                  <a16:creationId xmlns:a16="http://schemas.microsoft.com/office/drawing/2014/main" id="{A9DAFF93-079B-5186-2929-6FB06D6A7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3135" y="4312689"/>
              <a:ext cx="152911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Lyrics Language Model Endpoint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23CD97E-0A7B-CD86-6E9F-9E1762CFC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9091" y="3872115"/>
              <a:ext cx="457200" cy="457200"/>
            </a:xfrm>
            <a:prstGeom prst="rect">
              <a:avLst/>
            </a:prstGeom>
          </p:spPr>
        </p:pic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9B4C8D-874D-F0B6-CEEE-0A9FA193FAE9}"/>
              </a:ext>
            </a:extLst>
          </p:cNvPr>
          <p:cNvCxnSpPr>
            <a:cxnSpLocks/>
          </p:cNvCxnSpPr>
          <p:nvPr/>
        </p:nvCxnSpPr>
        <p:spPr>
          <a:xfrm>
            <a:off x="7681180" y="2880190"/>
            <a:ext cx="516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15AE718-E149-10B7-D791-6FEC9D3FEE2A}"/>
              </a:ext>
            </a:extLst>
          </p:cNvPr>
          <p:cNvCxnSpPr>
            <a:cxnSpLocks/>
          </p:cNvCxnSpPr>
          <p:nvPr/>
        </p:nvCxnSpPr>
        <p:spPr>
          <a:xfrm>
            <a:off x="8054352" y="1907211"/>
            <a:ext cx="2575437" cy="938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7BEBC8-6399-C331-C80D-5F18F1B8DED1}"/>
              </a:ext>
            </a:extLst>
          </p:cNvPr>
          <p:cNvCxnSpPr/>
          <p:nvPr/>
        </p:nvCxnSpPr>
        <p:spPr>
          <a:xfrm flipH="1">
            <a:off x="8900380" y="2851865"/>
            <a:ext cx="455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Graphic 6">
            <a:extLst>
              <a:ext uri="{FF2B5EF4-FFF2-40B4-BE49-F238E27FC236}">
                <a16:creationId xmlns:a16="http://schemas.microsoft.com/office/drawing/2014/main" id="{A774E317-60A2-DCDD-9626-A83078194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0772151" y="2573955"/>
            <a:ext cx="556527" cy="55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8">
            <a:extLst>
              <a:ext uri="{FF2B5EF4-FFF2-40B4-BE49-F238E27FC236}">
                <a16:creationId xmlns:a16="http://schemas.microsoft.com/office/drawing/2014/main" id="{FD3B9A68-D48A-FF65-B1A1-38C179E6D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11633485" y="2615753"/>
            <a:ext cx="487313" cy="4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82F892-53D3-1FA2-107E-3BF25FA26B53}"/>
              </a:ext>
            </a:extLst>
          </p:cNvPr>
          <p:cNvCxnSpPr>
            <a:cxnSpLocks/>
          </p:cNvCxnSpPr>
          <p:nvPr/>
        </p:nvCxnSpPr>
        <p:spPr>
          <a:xfrm flipH="1">
            <a:off x="11413821" y="2538297"/>
            <a:ext cx="134521" cy="564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1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165</Words>
  <Application>Microsoft Office PowerPoint</Application>
  <PresentationFormat>Widescreen</PresentationFormat>
  <Paragraphs>44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Elastic Beanstalk - Webapp</vt:lpstr>
      <vt:lpstr>Lambda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Bishnoi</dc:creator>
  <cp:lastModifiedBy>Ayush Bishnoi</cp:lastModifiedBy>
  <cp:revision>4</cp:revision>
  <dcterms:created xsi:type="dcterms:W3CDTF">2023-05-28T13:21:44Z</dcterms:created>
  <dcterms:modified xsi:type="dcterms:W3CDTF">2023-06-21T15:58:00Z</dcterms:modified>
</cp:coreProperties>
</file>