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DM Sans" charset="1" panose="00000000000000000000"/>
      <p:regular r:id="rId32"/>
    </p:embeddedFont>
    <p:embeddedFont>
      <p:font typeface="Ubuntu Bold" charset="1" panose="020B0804030602030204"/>
      <p:regular r:id="rId33"/>
    </p:embeddedFont>
    <p:embeddedFont>
      <p:font typeface="Roboto Condensed" charset="1" panose="02000000000000000000"/>
      <p:regular r:id="rId34"/>
    </p:embeddedFont>
    <p:embeddedFont>
      <p:font typeface="Canva Sans Bold" charset="1" panose="020B0803030501040103"/>
      <p:regular r:id="rId35"/>
    </p:embeddedFont>
    <p:embeddedFont>
      <p:font typeface="Canva Sans Italics" charset="1" panose="020B0503030501040103"/>
      <p:regular r:id="rId36"/>
    </p:embeddedFont>
    <p:embeddedFont>
      <p:font typeface="Canva Sans" charset="1" panose="020B0503030501040103"/>
      <p:regular r:id="rId37"/>
    </p:embeddedFont>
    <p:embeddedFont>
      <p:font typeface="Fira Code" charset="1" panose="020B08090500000200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linkedin.com/in/rishav-kumar-2399241ab/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visualgo.net/en/array" TargetMode="External" Type="http://schemas.openxmlformats.org/officeDocument/2006/relationships/hyperlink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https://www.geeksforgeeks.org/types-of-arrays/" TargetMode="External" Type="http://schemas.openxmlformats.org/officeDocument/2006/relationships/hyperlink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embeddings/oleObject2.bin" Type="http://schemas.openxmlformats.org/officeDocument/2006/relationships/oleObjec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embeddings/oleObject3.bin" Type="http://schemas.openxmlformats.org/officeDocument/2006/relationships/oleObjec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80559" y="3557970"/>
            <a:ext cx="252722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>
                <a:solidFill>
                  <a:srgbClr val="545454"/>
                </a:solidFill>
                <a:latin typeface="Ubuntu Bold"/>
                <a:ea typeface="Ubuntu Bold"/>
                <a:cs typeface="Ubuntu Bold"/>
                <a:sym typeface="Ubuntu Bold"/>
              </a:rPr>
              <a:t>KEY TOPICS: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30901" y="4358165"/>
            <a:ext cx="6246222" cy="377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6776" indent="-228388" lvl="1">
              <a:lnSpc>
                <a:spcPts val="2729"/>
              </a:lnSpc>
              <a:buFont typeface="Arial"/>
              <a:buChar char="•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DSA Basics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Problem-solving with data structures &amp; algorithms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Real-world applications</a:t>
            </a:r>
          </a:p>
          <a:p>
            <a:pPr algn="l" marL="456776" indent="-228388" lvl="1">
              <a:lnSpc>
                <a:spcPts val="2729"/>
              </a:lnSpc>
              <a:buFont typeface="Arial"/>
              <a:buChar char="•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Fast access, slow inserts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Operations on Array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 of Array</a:t>
            </a:r>
          </a:p>
          <a:p>
            <a:pPr algn="l" marL="913552" indent="-304517" lvl="2">
              <a:lnSpc>
                <a:spcPts val="2729"/>
              </a:lnSpc>
              <a:buFont typeface="Arial"/>
              <a:buChar char="⚬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Fixed vs dynamic size</a:t>
            </a:r>
          </a:p>
          <a:p>
            <a:pPr algn="l" marL="456776" indent="-228388" lvl="1">
              <a:lnSpc>
                <a:spcPts val="2729"/>
              </a:lnSpc>
              <a:buFont typeface="Arial"/>
              <a:buChar char="•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 Solving</a:t>
            </a:r>
          </a:p>
          <a:p>
            <a:pPr algn="l" marL="456776" indent="-228388" lvl="1">
              <a:lnSpc>
                <a:spcPts val="2729"/>
              </a:lnSpc>
              <a:buFont typeface="Arial"/>
              <a:buChar char="•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Strings </a:t>
            </a:r>
          </a:p>
          <a:p>
            <a:pPr algn="l" marL="456776" indent="-228388" lvl="1">
              <a:lnSpc>
                <a:spcPts val="2729"/>
              </a:lnSpc>
              <a:buFont typeface="Arial"/>
              <a:buChar char="•"/>
            </a:pPr>
            <a:r>
              <a:rPr lang="en-US" sz="2115" spc="-116">
                <a:solidFill>
                  <a:srgbClr val="5454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Recursion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04516" y="2013650"/>
            <a:ext cx="8688494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b="true" sz="370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DSA &amp; ARRAYS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4661" y="4052412"/>
            <a:ext cx="373369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>
                <a:solidFill>
                  <a:srgbClr val="545454"/>
                </a:solidFill>
                <a:latin typeface="Ubuntu Bold"/>
                <a:ea typeface="Ubuntu Bold"/>
                <a:cs typeface="Ubuntu Bold"/>
                <a:sym typeface="Ubuntu Bold"/>
              </a:rPr>
              <a:t>PRESENTER INFO: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01397" y="5076825"/>
            <a:ext cx="610022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Rishav Kumar </a:t>
            </a:r>
          </a:p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B.Tech. AI&amp;DS </a:t>
            </a:r>
          </a:p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Gati Shakti Vishwavidyalaya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046857"/>
            <a:ext cx="5235178" cy="26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6"/>
              </a:lnSpc>
            </a:pPr>
            <a:r>
              <a:rPr lang="en-US" sz="1568" i="true" u="sng">
                <a:solidFill>
                  <a:srgbClr val="0B82FA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3" tooltip="https://www.linkedin.com/in/rishav-kumar-2399241ab/"/>
              </a:rPr>
              <a:t>https://www.linkedin.com/in/rishav-kumar-2399241ab/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752226" y="1913529"/>
            <a:ext cx="3203551" cy="22400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>
            <a:off x="12404104" y="1914377"/>
            <a:ext cx="3514924" cy="20477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" id="5"/>
          <p:cNvSpPr/>
          <p:nvPr/>
        </p:nvSpPr>
        <p:spPr>
          <a:xfrm flipH="true">
            <a:off x="9602531" y="1897917"/>
            <a:ext cx="9590" cy="23069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7532" y="4109602"/>
            <a:ext cx="29475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Traversal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62620" y="4290656"/>
            <a:ext cx="30798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Insertion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51367" y="4109602"/>
            <a:ext cx="29353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Deletion </a:t>
            </a:r>
          </a:p>
        </p:txBody>
      </p:sp>
      <p:sp>
        <p:nvSpPr>
          <p:cNvPr name="AutoShape 12" id="12"/>
          <p:cNvSpPr/>
          <p:nvPr/>
        </p:nvSpPr>
        <p:spPr>
          <a:xfrm flipH="true">
            <a:off x="7243165" y="1929141"/>
            <a:ext cx="1114193" cy="41582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5774964" y="7289590"/>
            <a:ext cx="3086100" cy="2115497"/>
            <a:chOff x="0" y="0"/>
            <a:chExt cx="812800" cy="5571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557168"/>
            </a:xfrm>
            <a:custGeom>
              <a:avLst/>
              <a:gdLst/>
              <a:ahLst/>
              <a:cxnLst/>
              <a:rect r="r" b="b" t="t" l="l"/>
              <a:pathLst>
                <a:path h="55716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57168"/>
                  </a:lnTo>
                  <a:lnTo>
                    <a:pt x="0" y="557168"/>
                  </a:lnTo>
                  <a:close/>
                </a:path>
              </a:pathLst>
            </a:custGeom>
            <a:solidFill>
              <a:srgbClr val="0B82F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59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int arr[5] = {1,2,3,4,5}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arr[0] = 1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arr[1] =  2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arr[2] = 3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arr[3] = 4</a:t>
              </a:r>
            </a:p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arr[4] = 5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774964" y="6006572"/>
            <a:ext cx="33690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Accessing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987330" y="7370900"/>
            <a:ext cx="6032233" cy="618304"/>
          </a:xfrm>
          <a:custGeom>
            <a:avLst/>
            <a:gdLst/>
            <a:ahLst/>
            <a:cxnLst/>
            <a:rect r="r" b="b" t="t" l="l"/>
            <a:pathLst>
              <a:path h="618304" w="6032233">
                <a:moveTo>
                  <a:pt x="0" y="0"/>
                </a:moveTo>
                <a:lnTo>
                  <a:pt x="6032233" y="0"/>
                </a:lnTo>
                <a:lnTo>
                  <a:pt x="6032233" y="618304"/>
                </a:lnTo>
                <a:lnTo>
                  <a:pt x="0" y="6183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31965" y="3877212"/>
            <a:ext cx="10224708" cy="4167339"/>
          </a:xfrm>
          <a:custGeom>
            <a:avLst/>
            <a:gdLst/>
            <a:ahLst/>
            <a:cxnLst/>
            <a:rect r="r" b="b" t="t" l="l"/>
            <a:pathLst>
              <a:path h="4167339" w="10224708">
                <a:moveTo>
                  <a:pt x="0" y="0"/>
                </a:moveTo>
                <a:lnTo>
                  <a:pt x="10224708" y="0"/>
                </a:lnTo>
                <a:lnTo>
                  <a:pt x="10224708" y="4167339"/>
                </a:lnTo>
                <a:lnTo>
                  <a:pt x="0" y="4167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54" t="0" r="-487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61709" y="2634328"/>
            <a:ext cx="32854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Traversal: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97961" y="2634328"/>
            <a:ext cx="94129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Traversal Example Problems: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540" y="4819967"/>
            <a:ext cx="1806492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Write a program to read and display n numbers using array.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Write a Program to find the mean of n numbers using arrays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i="true">
                <a:solidFill>
                  <a:srgbClr val="004AA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Write a program to find the second largest of n numbers using an array.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 i="true">
                <a:solidFill>
                  <a:srgbClr val="004AA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Write a Program to find weather the array of integers contains a duplicate number.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374490" y="2113756"/>
            <a:ext cx="8889013" cy="7144544"/>
          </a:xfrm>
          <a:custGeom>
            <a:avLst/>
            <a:gdLst/>
            <a:ahLst/>
            <a:cxnLst/>
            <a:rect r="r" b="b" t="t" l="l"/>
            <a:pathLst>
              <a:path h="7144544" w="8889013">
                <a:moveTo>
                  <a:pt x="0" y="0"/>
                </a:moveTo>
                <a:lnTo>
                  <a:pt x="8889012" y="0"/>
                </a:lnTo>
                <a:lnTo>
                  <a:pt x="8889012" y="7144544"/>
                </a:lnTo>
                <a:lnTo>
                  <a:pt x="0" y="7144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176368" y="2052588"/>
            <a:ext cx="8852326" cy="7801112"/>
          </a:xfrm>
          <a:custGeom>
            <a:avLst/>
            <a:gdLst/>
            <a:ahLst/>
            <a:cxnLst/>
            <a:rect r="r" b="b" t="t" l="l"/>
            <a:pathLst>
              <a:path h="7801112" w="8852326">
                <a:moveTo>
                  <a:pt x="0" y="0"/>
                </a:moveTo>
                <a:lnTo>
                  <a:pt x="8852326" y="0"/>
                </a:lnTo>
                <a:lnTo>
                  <a:pt x="8852326" y="7801113"/>
                </a:lnTo>
                <a:lnTo>
                  <a:pt x="0" y="7801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332534" y="2122913"/>
            <a:ext cx="8886775" cy="7042769"/>
          </a:xfrm>
          <a:custGeom>
            <a:avLst/>
            <a:gdLst/>
            <a:ahLst/>
            <a:cxnLst/>
            <a:rect r="r" b="b" t="t" l="l"/>
            <a:pathLst>
              <a:path h="7042769" w="8886775">
                <a:moveTo>
                  <a:pt x="0" y="0"/>
                </a:moveTo>
                <a:lnTo>
                  <a:pt x="8886775" y="0"/>
                </a:lnTo>
                <a:lnTo>
                  <a:pt x="8886775" y="7042770"/>
                </a:lnTo>
                <a:lnTo>
                  <a:pt x="0" y="7042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87184" y="2261314"/>
            <a:ext cx="9113632" cy="5764372"/>
          </a:xfrm>
          <a:custGeom>
            <a:avLst/>
            <a:gdLst/>
            <a:ahLst/>
            <a:cxnLst/>
            <a:rect r="r" b="b" t="t" l="l"/>
            <a:pathLst>
              <a:path h="5764372" w="9113632">
                <a:moveTo>
                  <a:pt x="0" y="0"/>
                </a:moveTo>
                <a:lnTo>
                  <a:pt x="9113632" y="0"/>
                </a:lnTo>
                <a:lnTo>
                  <a:pt x="911363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57838" y="2249926"/>
            <a:ext cx="10387820" cy="6700144"/>
          </a:xfrm>
          <a:custGeom>
            <a:avLst/>
            <a:gdLst/>
            <a:ahLst/>
            <a:cxnLst/>
            <a:rect r="r" b="b" t="t" l="l"/>
            <a:pathLst>
              <a:path h="6700144" w="10387820">
                <a:moveTo>
                  <a:pt x="0" y="0"/>
                </a:moveTo>
                <a:lnTo>
                  <a:pt x="10387820" y="0"/>
                </a:lnTo>
                <a:lnTo>
                  <a:pt x="10387820" y="6700143"/>
                </a:lnTo>
                <a:lnTo>
                  <a:pt x="0" y="6700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6955777" y="1897917"/>
            <a:ext cx="5438738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2530084"/>
            <a:ext cx="11301259" cy="5226832"/>
          </a:xfrm>
          <a:custGeom>
            <a:avLst/>
            <a:gdLst/>
            <a:ahLst/>
            <a:cxnLst/>
            <a:rect r="r" b="b" t="t" l="l"/>
            <a:pathLst>
              <a:path h="5226832" w="11301259">
                <a:moveTo>
                  <a:pt x="0" y="0"/>
                </a:moveTo>
                <a:lnTo>
                  <a:pt x="11301258" y="0"/>
                </a:lnTo>
                <a:lnTo>
                  <a:pt x="11301258" y="5226832"/>
                </a:lnTo>
                <a:lnTo>
                  <a:pt x="0" y="5226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13163" y="952500"/>
            <a:ext cx="737873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ARRAY OPERATION:</a:t>
            </a:r>
          </a:p>
        </p:txBody>
      </p:sp>
      <p:graphicFrame>
        <p:nvGraphicFramePr>
          <p:cNvPr name="Object 5" id="5"/>
          <p:cNvGraphicFramePr/>
          <p:nvPr/>
        </p:nvGraphicFramePr>
        <p:xfrm>
          <a:off x="4904287" y="2719716"/>
          <a:ext cx="3771900" cy="2933700"/>
        </p:xfrm>
        <a:graphic>
          <a:graphicData uri="http://schemas.openxmlformats.org/presentationml/2006/ole">
            <p:oleObj imgW="4521200" imgH="36830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9753" y="1781459"/>
            <a:ext cx="8688494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b="true" sz="370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2638" y="3704032"/>
            <a:ext cx="14002724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Dr. Shweta Saharan Ma’am DSA PPT (Assistant Professor GSV) </a:t>
            </a:r>
          </a:p>
          <a:p>
            <a:pPr algn="ctr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Geeks for Geeks</a:t>
            </a:r>
          </a:p>
          <a:p>
            <a:pPr algn="ctr" marL="755651" indent="-377825" lvl="1">
              <a:lnSpc>
                <a:spcPts val="4900"/>
              </a:lnSpc>
              <a:buAutoNum type="arabicPeriod" startAt="1"/>
            </a:pPr>
            <a:r>
              <a:rPr lang="en-US" sz="35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visualgo.net/en/array"/>
              </a:rPr>
              <a:t>Visual Algo</a:t>
            </a:r>
          </a:p>
          <a:p>
            <a:pPr algn="ctr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Structures using C (Reema Thareja)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20951" y="1781975"/>
            <a:ext cx="13446098" cy="6723049"/>
          </a:xfrm>
          <a:custGeom>
            <a:avLst/>
            <a:gdLst/>
            <a:ahLst/>
            <a:cxnLst/>
            <a:rect r="r" b="b" t="t" l="l"/>
            <a:pathLst>
              <a:path h="6723049" w="13446098">
                <a:moveTo>
                  <a:pt x="0" y="0"/>
                </a:moveTo>
                <a:lnTo>
                  <a:pt x="13446098" y="0"/>
                </a:lnTo>
                <a:lnTo>
                  <a:pt x="13446098" y="6723050"/>
                </a:lnTo>
                <a:lnTo>
                  <a:pt x="0" y="6723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85849" y="681496"/>
            <a:ext cx="134460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Array: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5338" y="8776970"/>
            <a:ext cx="1344609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i="true" u="sng">
                <a:solidFill>
                  <a:srgbClr val="0B82FA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4" tooltip="https://www.geeksforgeeks.org/types-of-arrays/"/>
              </a:rPr>
              <a:t>https://www.geeksforgeeks.org/types-of-arrays/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0951" y="1077419"/>
            <a:ext cx="134460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&amp; Dynamic Array: </a:t>
            </a:r>
          </a:p>
        </p:txBody>
      </p:sp>
      <p:graphicFrame>
        <p:nvGraphicFramePr>
          <p:cNvPr name="Object 5" id="5"/>
          <p:cNvGraphicFramePr/>
          <p:nvPr/>
        </p:nvGraphicFramePr>
        <p:xfrm>
          <a:off x="3416487" y="3116623"/>
          <a:ext cx="3771900" cy="3352800"/>
        </p:xfrm>
        <a:graphic>
          <a:graphicData uri="http://schemas.openxmlformats.org/presentationml/2006/ole">
            <p:oleObj imgW="4521200" imgH="41021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2669" y="3263265"/>
            <a:ext cx="15024253" cy="294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</a:t>
            </a: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ding the maximum/minimum element in an array.</a:t>
            </a:r>
          </a:p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Reversing an array.</a:t>
            </a:r>
          </a:p>
          <a:p>
            <a:pPr algn="l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Checking if an element exists in an array.</a:t>
            </a:r>
          </a:p>
          <a:p>
            <a:pPr algn="l">
              <a:lnSpc>
                <a:spcPts val="58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73809" y="6204585"/>
            <a:ext cx="7315200" cy="749808"/>
          </a:xfrm>
          <a:custGeom>
            <a:avLst/>
            <a:gdLst/>
            <a:ahLst/>
            <a:cxnLst/>
            <a:rect r="r" b="b" t="t" l="l"/>
            <a:pathLst>
              <a:path h="749808" w="7315200">
                <a:moveTo>
                  <a:pt x="0" y="0"/>
                </a:moveTo>
                <a:lnTo>
                  <a:pt x="7315200" y="0"/>
                </a:lnTo>
                <a:lnTo>
                  <a:pt x="7315200" y="749808"/>
                </a:lnTo>
                <a:lnTo>
                  <a:pt x="0" y="749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31409" y="6954393"/>
            <a:ext cx="7315200" cy="749808"/>
          </a:xfrm>
          <a:custGeom>
            <a:avLst/>
            <a:gdLst/>
            <a:ahLst/>
            <a:cxnLst/>
            <a:rect r="r" b="b" t="t" l="l"/>
            <a:pathLst>
              <a:path h="749808" w="7315200">
                <a:moveTo>
                  <a:pt x="0" y="0"/>
                </a:moveTo>
                <a:lnTo>
                  <a:pt x="7315200" y="0"/>
                </a:lnTo>
                <a:lnTo>
                  <a:pt x="7315200" y="749808"/>
                </a:lnTo>
                <a:lnTo>
                  <a:pt x="0" y="74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2325" y="1077419"/>
            <a:ext cx="95019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Let’s Solve some Problems: ...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0840" y="3573463"/>
            <a:ext cx="16446321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string in C is a 1D array of characters ending with a '\0' (null character).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char str[] = "Hello";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Stored in contiguous memory.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 doesn't have a built-in string data type like other high-level languages.</a:t>
            </a:r>
          </a:p>
          <a:p>
            <a:pPr algn="l">
              <a:lnSpc>
                <a:spcPts val="49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103234" y="5143500"/>
            <a:ext cx="795278" cy="885158"/>
            <a:chOff x="0" y="0"/>
            <a:chExt cx="209456" cy="2331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5638" y="1077419"/>
            <a:ext cx="66967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a String in C?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98512" y="5143500"/>
            <a:ext cx="795278" cy="885158"/>
            <a:chOff x="0" y="0"/>
            <a:chExt cx="209456" cy="2331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93790" y="5143500"/>
            <a:ext cx="795278" cy="885158"/>
            <a:chOff x="0" y="0"/>
            <a:chExt cx="209456" cy="2331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89069" y="5143500"/>
            <a:ext cx="795278" cy="885158"/>
            <a:chOff x="0" y="0"/>
            <a:chExt cx="209456" cy="2331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79644" y="5143500"/>
            <a:ext cx="795278" cy="885158"/>
            <a:chOff x="0" y="0"/>
            <a:chExt cx="209456" cy="2331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074922" y="5143500"/>
            <a:ext cx="795278" cy="885158"/>
            <a:chOff x="0" y="0"/>
            <a:chExt cx="209456" cy="2331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9456" cy="233128"/>
            </a:xfrm>
            <a:custGeom>
              <a:avLst/>
              <a:gdLst/>
              <a:ahLst/>
              <a:cxnLst/>
              <a:rect r="r" b="b" t="t" l="l"/>
              <a:pathLst>
                <a:path h="233128" w="209456">
                  <a:moveTo>
                    <a:pt x="0" y="0"/>
                  </a:moveTo>
                  <a:lnTo>
                    <a:pt x="209456" y="0"/>
                  </a:lnTo>
                  <a:lnTo>
                    <a:pt x="209456" y="233128"/>
                  </a:lnTo>
                  <a:lnTo>
                    <a:pt x="0" y="233128"/>
                  </a:lnTo>
                  <a:close/>
                </a:path>
              </a:pathLst>
            </a:custGeom>
            <a:solidFill>
              <a:srgbClr val="0B82F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209456" cy="24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324498" y="5141111"/>
            <a:ext cx="352750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19776" y="5141111"/>
            <a:ext cx="352750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894396" y="5141111"/>
            <a:ext cx="352750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10333" y="5141111"/>
            <a:ext cx="352750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22003" y="5141111"/>
            <a:ext cx="352750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19812" y="5141111"/>
            <a:ext cx="705499" cy="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62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\0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64690" y="1077419"/>
            <a:ext cx="83586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String Functions in C</a:t>
            </a:r>
          </a:p>
        </p:txBody>
      </p:sp>
      <p:graphicFrame>
        <p:nvGraphicFramePr>
          <p:cNvPr name="Object 5" id="5"/>
          <p:cNvGraphicFramePr/>
          <p:nvPr/>
        </p:nvGraphicFramePr>
        <p:xfrm>
          <a:off x="5163457" y="3129972"/>
          <a:ext cx="2514600" cy="2933700"/>
        </p:xfrm>
        <a:graphic>
          <a:graphicData uri="http://schemas.openxmlformats.org/presentationml/2006/ole">
            <p:oleObj imgW="3098800" imgH="35179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50778" y="3086100"/>
            <a:ext cx="4540469" cy="4114800"/>
          </a:xfrm>
          <a:custGeom>
            <a:avLst/>
            <a:gdLst/>
            <a:ahLst/>
            <a:cxnLst/>
            <a:rect r="r" b="b" t="t" l="l"/>
            <a:pathLst>
              <a:path h="4114800" w="4540469">
                <a:moveTo>
                  <a:pt x="0" y="0"/>
                </a:moveTo>
                <a:lnTo>
                  <a:pt x="4540469" y="0"/>
                </a:lnTo>
                <a:lnTo>
                  <a:pt x="45404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30818" y="6285906"/>
            <a:ext cx="8743900" cy="2082668"/>
          </a:xfrm>
          <a:custGeom>
            <a:avLst/>
            <a:gdLst/>
            <a:ahLst/>
            <a:cxnLst/>
            <a:rect r="r" b="b" t="t" l="l"/>
            <a:pathLst>
              <a:path h="2082668" w="8743900">
                <a:moveTo>
                  <a:pt x="0" y="0"/>
                </a:moveTo>
                <a:lnTo>
                  <a:pt x="8743901" y="0"/>
                </a:lnTo>
                <a:lnTo>
                  <a:pt x="8743901" y="2082668"/>
                </a:lnTo>
                <a:lnTo>
                  <a:pt x="0" y="20826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15050" y="1077419"/>
            <a:ext cx="60579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Recursion?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1912" y="2424301"/>
            <a:ext cx="10901038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Recursion is when a function</a:t>
            </a: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calls itself to solve smaller instances of a problem.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Must have: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 case – stops recursion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Recursive case – reduces the problem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32587" y="5602476"/>
            <a:ext cx="1034036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Syntax: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2587" y="8473349"/>
            <a:ext cx="1348869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recursive call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dds a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frame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the call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stack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Stack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grows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until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case is reached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52680" y="4652327"/>
            <a:ext cx="39826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Thankyou :-)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666785" y="458531"/>
            <a:ext cx="4468535" cy="4468535"/>
          </a:xfrm>
          <a:custGeom>
            <a:avLst/>
            <a:gdLst/>
            <a:ahLst/>
            <a:cxnLst/>
            <a:rect r="r" b="b" t="t" l="l"/>
            <a:pathLst>
              <a:path h="4468535" w="4468535">
                <a:moveTo>
                  <a:pt x="0" y="0"/>
                </a:moveTo>
                <a:lnTo>
                  <a:pt x="4468535" y="0"/>
                </a:lnTo>
                <a:lnTo>
                  <a:pt x="4468535" y="4468535"/>
                </a:lnTo>
                <a:lnTo>
                  <a:pt x="0" y="4468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96350" y="5602173"/>
            <a:ext cx="30953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0148" y="778793"/>
            <a:ext cx="91677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2669" y="3675699"/>
            <a:ext cx="15844047" cy="573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A data structure is an </a:t>
            </a:r>
            <a:r>
              <a:rPr lang="en-US" sz="2900" b="true">
                <a:solidFill>
                  <a:srgbClr val="FF3131"/>
                </a:solidFill>
                <a:latin typeface="Ubuntu Bold"/>
                <a:ea typeface="Ubuntu Bold"/>
                <a:cs typeface="Ubuntu Bold"/>
                <a:sym typeface="Ubuntu Bold"/>
              </a:rPr>
              <a:t>arrangement of data</a:t>
            </a:r>
            <a:r>
              <a:rPr lang="en-US" sz="29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either in computer's memory or on the disk storage.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• Some common examples of data structures are </a:t>
            </a:r>
            <a:r>
              <a:rPr lang="en-US" sz="2400" b="true">
                <a:solidFill>
                  <a:srgbClr val="259BBA"/>
                </a:solidFill>
                <a:latin typeface="Ubuntu Bold"/>
                <a:ea typeface="Ubuntu Bold"/>
                <a:cs typeface="Ubuntu Bold"/>
                <a:sym typeface="Ubuntu Bold"/>
              </a:rPr>
              <a:t>arrays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</a:t>
            </a:r>
            <a:r>
              <a:rPr lang="en-US" sz="2400" b="true">
                <a:solidFill>
                  <a:srgbClr val="F18509"/>
                </a:solidFill>
                <a:latin typeface="Ubuntu Bold"/>
                <a:ea typeface="Ubuntu Bold"/>
                <a:cs typeface="Ubuntu Bold"/>
                <a:sym typeface="Ubuntu Bold"/>
              </a:rPr>
              <a:t>linked lists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</a:t>
            </a:r>
            <a:r>
              <a:rPr lang="en-US" sz="2400" b="true">
                <a:solidFill>
                  <a:srgbClr val="269AB3"/>
                </a:solidFill>
                <a:latin typeface="Ubuntu Bold"/>
                <a:ea typeface="Ubuntu Bold"/>
                <a:cs typeface="Ubuntu Bold"/>
                <a:sym typeface="Ubuntu Bold"/>
              </a:rPr>
              <a:t>queues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</a:t>
            </a:r>
            <a:r>
              <a:rPr lang="en-US" sz="2400" b="true">
                <a:solidFill>
                  <a:srgbClr val="F18509"/>
                </a:solidFill>
                <a:latin typeface="Ubuntu Bold"/>
                <a:ea typeface="Ubuntu Bold"/>
                <a:cs typeface="Ubuntu Bold"/>
                <a:sym typeface="Ubuntu Bold"/>
              </a:rPr>
              <a:t>stacks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</a:t>
            </a:r>
            <a:r>
              <a:rPr lang="en-US" sz="2400" b="true">
                <a:solidFill>
                  <a:srgbClr val="259BBA"/>
                </a:solidFill>
                <a:latin typeface="Ubuntu Bold"/>
                <a:ea typeface="Ubuntu Bold"/>
                <a:cs typeface="Ubuntu Bold"/>
                <a:sym typeface="Ubuntu Bold"/>
              </a:rPr>
              <a:t>binary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</a:t>
            </a:r>
            <a:r>
              <a:rPr lang="en-US" sz="2400" b="true">
                <a:solidFill>
                  <a:srgbClr val="259BBA"/>
                </a:solidFill>
                <a:latin typeface="Ubuntu Bold"/>
                <a:ea typeface="Ubuntu Bold"/>
                <a:cs typeface="Ubuntu Bold"/>
                <a:sym typeface="Ubuntu Bold"/>
              </a:rPr>
              <a:t>trees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</a:t>
            </a:r>
            <a:r>
              <a:rPr lang="en-US" sz="2400" b="true">
                <a:solidFill>
                  <a:srgbClr val="FA8501"/>
                </a:solidFill>
                <a:latin typeface="Ubuntu Bold"/>
                <a:ea typeface="Ubuntu Bold"/>
                <a:cs typeface="Ubuntu Bold"/>
                <a:sym typeface="Ubuntu Bold"/>
              </a:rPr>
              <a:t>graphs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, and </a:t>
            </a:r>
            <a:r>
              <a:rPr lang="en-US" sz="2400" b="true">
                <a:solidFill>
                  <a:srgbClr val="259BBA"/>
                </a:solidFill>
                <a:latin typeface="Ubuntu Bold"/>
                <a:ea typeface="Ubuntu Bold"/>
                <a:cs typeface="Ubuntu Bold"/>
                <a:sym typeface="Ubuntu Bold"/>
              </a:rPr>
              <a:t>hash tables</a:t>
            </a: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• Data structures are widely applied in areas like: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Compiler design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Operating system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Statistical analysis package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DBMS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Numerical analysis</a:t>
            </a:r>
          </a:p>
          <a:p>
            <a:pPr algn="l" marL="518175" indent="-259087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Ubuntu Bold"/>
                <a:ea typeface="Ubuntu Bold"/>
                <a:cs typeface="Ubuntu Bold"/>
                <a:sym typeface="Ubuntu Bold"/>
              </a:rPr>
              <a:t> Simulation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43247"/>
            <a:ext cx="15844047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Dat</a:t>
            </a:r>
            <a:r>
              <a:rPr lang="en-US" sz="249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a structures are the backbone of efficient algorithm design and real-world software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8846" y="2731229"/>
            <a:ext cx="3913838" cy="2935379"/>
          </a:xfrm>
          <a:custGeom>
            <a:avLst/>
            <a:gdLst/>
            <a:ahLst/>
            <a:cxnLst/>
            <a:rect r="r" b="b" t="t" l="l"/>
            <a:pathLst>
              <a:path h="2935379" w="3913838">
                <a:moveTo>
                  <a:pt x="0" y="0"/>
                </a:moveTo>
                <a:lnTo>
                  <a:pt x="3913838" y="0"/>
                </a:lnTo>
                <a:lnTo>
                  <a:pt x="3913838" y="2935378"/>
                </a:lnTo>
                <a:lnTo>
                  <a:pt x="0" y="2935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6680" y="2731229"/>
            <a:ext cx="4542172" cy="2935379"/>
          </a:xfrm>
          <a:custGeom>
            <a:avLst/>
            <a:gdLst/>
            <a:ahLst/>
            <a:cxnLst/>
            <a:rect r="r" b="b" t="t" l="l"/>
            <a:pathLst>
              <a:path h="2935379" w="4542172">
                <a:moveTo>
                  <a:pt x="0" y="0"/>
                </a:moveTo>
                <a:lnTo>
                  <a:pt x="4542172" y="0"/>
                </a:lnTo>
                <a:lnTo>
                  <a:pt x="4542172" y="2935378"/>
                </a:lnTo>
                <a:lnTo>
                  <a:pt x="0" y="2935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89942" y="2688898"/>
            <a:ext cx="4469358" cy="2977710"/>
          </a:xfrm>
          <a:custGeom>
            <a:avLst/>
            <a:gdLst/>
            <a:ahLst/>
            <a:cxnLst/>
            <a:rect r="r" b="b" t="t" l="l"/>
            <a:pathLst>
              <a:path h="2977710" w="4469358">
                <a:moveTo>
                  <a:pt x="0" y="0"/>
                </a:moveTo>
                <a:lnTo>
                  <a:pt x="4469358" y="0"/>
                </a:lnTo>
                <a:lnTo>
                  <a:pt x="4469358" y="2977709"/>
                </a:lnTo>
                <a:lnTo>
                  <a:pt x="0" y="2977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320" y="778793"/>
            <a:ext cx="121993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DSA IN REAL-WORLD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10797" y="5971407"/>
            <a:ext cx="3865765" cy="34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5989" indent="-207994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DS</a:t>
            </a:r>
            <a:r>
              <a:rPr lang="en-US" sz="19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Used: Matrices (user-movie ratings), Collaborative Filtering (k-nearest neighbors)</a:t>
            </a:r>
          </a:p>
          <a:p>
            <a:pPr algn="l" marL="415989" indent="-207994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How: Converts user preferences into a matrix, then finds similar users via dimensionality reduction (SVD).</a:t>
            </a:r>
          </a:p>
          <a:p>
            <a:pPr algn="l">
              <a:lnSpc>
                <a:spcPts val="339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275926" y="5980932"/>
            <a:ext cx="4043679" cy="322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311" indent="-198655" lvl="1">
              <a:lnSpc>
                <a:spcPts val="2576"/>
              </a:lnSpc>
              <a:buFont typeface="Arial"/>
              <a:buChar char="•"/>
            </a:pP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DS</a:t>
            </a: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Used: Graphs (users as nodes, friendships as edges), BFS/DFS</a:t>
            </a:r>
          </a:p>
          <a:p>
            <a:pPr algn="l" marL="397311" indent="-198655" lvl="1">
              <a:lnSpc>
                <a:spcPts val="2576"/>
              </a:lnSpc>
              <a:buFont typeface="Arial"/>
              <a:buChar char="•"/>
            </a:pP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How:</a:t>
            </a:r>
          </a:p>
          <a:p>
            <a:pPr algn="l" marL="794621" indent="-264874" lvl="2">
              <a:lnSpc>
                <a:spcPts val="2576"/>
              </a:lnSpc>
              <a:buFont typeface="Arial"/>
              <a:buChar char="⚬"/>
            </a:pP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"People You May Know" uses BFS to find 2nd/3rd-degree connections.</a:t>
            </a:r>
          </a:p>
          <a:p>
            <a:pPr algn="l" marL="794621" indent="-264874" lvl="2">
              <a:lnSpc>
                <a:spcPts val="2576"/>
              </a:lnSpc>
              <a:buFont typeface="Arial"/>
              <a:buChar char="⚬"/>
            </a:pP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Newsfeed ranking uses graph traversals + ML.</a:t>
            </a:r>
          </a:p>
          <a:p>
            <a:pPr algn="l">
              <a:lnSpc>
                <a:spcPts val="25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8399" y="6028557"/>
            <a:ext cx="4043679" cy="30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311" indent="-198655" lvl="1">
              <a:lnSpc>
                <a:spcPts val="2576"/>
              </a:lnSpc>
              <a:buFont typeface="Arial"/>
              <a:buChar char="•"/>
            </a:pP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DS</a:t>
            </a:r>
            <a:r>
              <a:rPr lang="en-US" sz="18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Used: Graphs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87921" y="2345338"/>
            <a:ext cx="9912158" cy="5649930"/>
          </a:xfrm>
          <a:custGeom>
            <a:avLst/>
            <a:gdLst/>
            <a:ahLst/>
            <a:cxnLst/>
            <a:rect r="r" b="b" t="t" l="l"/>
            <a:pathLst>
              <a:path h="5649930" w="9912158">
                <a:moveTo>
                  <a:pt x="0" y="0"/>
                </a:moveTo>
                <a:lnTo>
                  <a:pt x="9912158" y="0"/>
                </a:lnTo>
                <a:lnTo>
                  <a:pt x="9912158" y="5649930"/>
                </a:lnTo>
                <a:lnTo>
                  <a:pt x="0" y="5649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52122" y="1096469"/>
            <a:ext cx="566477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 Of DS: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8653" y="8087398"/>
            <a:ext cx="107506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 element is connected to the one before and after (except the first and last).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97806" y="8531898"/>
            <a:ext cx="1269238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Non-Linear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 non-linear d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ata structures, elements are arranged in a hierarchical or multi-level manner. 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element can be connected to multiple others.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0439" y="3596252"/>
            <a:ext cx="13607123" cy="250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1"/>
              </a:lnSpc>
            </a:pPr>
            <a:r>
              <a:rPr lang="en-US" b="true" sz="72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PROBLEM-SOLVING </a:t>
            </a:r>
          </a:p>
          <a:p>
            <a:pPr algn="ctr">
              <a:lnSpc>
                <a:spcPts val="10091"/>
              </a:lnSpc>
            </a:pPr>
            <a:r>
              <a:rPr lang="en-US" b="true" sz="72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 IN PROGRAMMING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09536" y="2952395"/>
            <a:ext cx="4985989" cy="6361708"/>
            <a:chOff x="0" y="0"/>
            <a:chExt cx="6647985" cy="8482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47985" cy="8482278"/>
            </a:xfrm>
            <a:custGeom>
              <a:avLst/>
              <a:gdLst/>
              <a:ahLst/>
              <a:cxnLst/>
              <a:rect r="r" b="b" t="t" l="l"/>
              <a:pathLst>
                <a:path h="8482278" w="6647985">
                  <a:moveTo>
                    <a:pt x="0" y="0"/>
                  </a:moveTo>
                  <a:lnTo>
                    <a:pt x="6647985" y="0"/>
                  </a:lnTo>
                  <a:lnTo>
                    <a:pt x="6647985" y="8482278"/>
                  </a:lnTo>
                  <a:lnTo>
                    <a:pt x="0" y="8482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49196" y="98385"/>
              <a:ext cx="627351" cy="1000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5443" y="1921349"/>
              <a:ext cx="634856" cy="1000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41908" y="3698214"/>
              <a:ext cx="854888" cy="1000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25383" y="5527014"/>
              <a:ext cx="871412" cy="1000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35630" y="7305013"/>
              <a:ext cx="861166" cy="1000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45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5.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80299" y="228787"/>
              <a:ext cx="5428453" cy="862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UN</a:t>
              </a: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DERSTANDING </a:t>
              </a:r>
            </a:p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 PROBLEM.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92505" y="2236098"/>
              <a:ext cx="4816247" cy="418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</a:t>
              </a: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ESIGNING AN ALGORITHM.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96796" y="3790713"/>
              <a:ext cx="5428453" cy="862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CHOO</a:t>
              </a: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SING APPROPRIATE </a:t>
              </a:r>
            </a:p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STRUCTURES.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80299" y="5619512"/>
              <a:ext cx="5428453" cy="1307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IMPLEMENT</a:t>
              </a: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ING </a:t>
              </a:r>
            </a:p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 SOLUTION.</a:t>
              </a:r>
            </a:p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76547" y="7442385"/>
              <a:ext cx="5428453" cy="862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TEST</a:t>
              </a: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ING </a:t>
              </a:r>
            </a:p>
            <a:p>
              <a:pPr algn="ctr">
                <a:lnSpc>
                  <a:spcPts val="2660"/>
                </a:lnSpc>
              </a:pPr>
              <a:r>
                <a:rPr lang="en-US" b="true" sz="1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AND OPTIMIZING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5193" y="952500"/>
            <a:ext cx="849467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PROBLEM-SOLVING </a:t>
            </a:r>
          </a:p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 IN PROGRAMMING 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8339" y="3025697"/>
            <a:ext cx="13802371" cy="495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Algorithms and Data Structures are Language-Agnostic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define logic and structure, not syntax.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same algorithm can be implemented in any programming language.</a:t>
            </a:r>
          </a:p>
          <a:p>
            <a:pPr algn="l">
              <a:lnSpc>
                <a:spcPts val="42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it Matters: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Mastering the process makes you a better problem solver across any language or platform.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59020" y="3213022"/>
            <a:ext cx="3826764" cy="4114800"/>
          </a:xfrm>
          <a:custGeom>
            <a:avLst/>
            <a:gdLst/>
            <a:ahLst/>
            <a:cxnLst/>
            <a:rect r="r" b="b" t="t" l="l"/>
            <a:pathLst>
              <a:path h="4114800" w="3826764">
                <a:moveTo>
                  <a:pt x="0" y="0"/>
                </a:moveTo>
                <a:lnTo>
                  <a:pt x="3826764" y="0"/>
                </a:lnTo>
                <a:lnTo>
                  <a:pt x="3826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35868" y="952500"/>
            <a:ext cx="1033332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 – THINK BEYOND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345338" cy="2345338"/>
          </a:xfrm>
          <a:custGeom>
            <a:avLst/>
            <a:gdLst/>
            <a:ahLst/>
            <a:cxnLst/>
            <a:rect r="r" b="b" t="t" l="l"/>
            <a:pathLst>
              <a:path h="2345338" w="2345338">
                <a:moveTo>
                  <a:pt x="0" y="0"/>
                </a:moveTo>
                <a:lnTo>
                  <a:pt x="2345338" y="0"/>
                </a:lnTo>
                <a:lnTo>
                  <a:pt x="2345338" y="2345338"/>
                </a:lnTo>
                <a:lnTo>
                  <a:pt x="0" y="2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3387" y="4266310"/>
            <a:ext cx="5546622" cy="2104804"/>
          </a:xfrm>
          <a:custGeom>
            <a:avLst/>
            <a:gdLst/>
            <a:ahLst/>
            <a:cxnLst/>
            <a:rect r="r" b="b" t="t" l="l"/>
            <a:pathLst>
              <a:path h="2104804" w="5546622">
                <a:moveTo>
                  <a:pt x="0" y="0"/>
                </a:moveTo>
                <a:lnTo>
                  <a:pt x="5546622" y="0"/>
                </a:lnTo>
                <a:lnTo>
                  <a:pt x="5546622" y="2104805"/>
                </a:lnTo>
                <a:lnTo>
                  <a:pt x="0" y="2104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07654" y="4266310"/>
            <a:ext cx="5236298" cy="2104804"/>
          </a:xfrm>
          <a:custGeom>
            <a:avLst/>
            <a:gdLst/>
            <a:ahLst/>
            <a:cxnLst/>
            <a:rect r="r" b="b" t="t" l="l"/>
            <a:pathLst>
              <a:path h="2104804" w="5236298">
                <a:moveTo>
                  <a:pt x="0" y="0"/>
                </a:moveTo>
                <a:lnTo>
                  <a:pt x="5236299" y="0"/>
                </a:lnTo>
                <a:lnTo>
                  <a:pt x="5236299" y="2104805"/>
                </a:lnTo>
                <a:lnTo>
                  <a:pt x="0" y="2104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18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3485" y="9742373"/>
            <a:ext cx="6501029" cy="2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5"/>
              </a:lnSpc>
              <a:spcBef>
                <a:spcPct val="0"/>
              </a:spcBef>
            </a:pPr>
            <a:r>
              <a:rPr lang="en-US" sz="1353" spc="-7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TECHOCRATS PROGRAMMING DOMAIN DSA SERIES DATE OF PRESENTATION: 24/06/2025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05628" y="952500"/>
            <a:ext cx="239380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ARRAYS: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38032"/>
            <a:ext cx="12115253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an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Array?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array is a collection of elements of the same data type stored at contiguous memory locations.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 can access each element using an index (starting from 0).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72669" y="6694965"/>
            <a:ext cx="8115300" cy="247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Element: A single v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alue in the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array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Index: Position number (starts from 0)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Length: Total number of elements</a:t>
            </a:r>
          </a:p>
          <a:p>
            <a:pPr algn="just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DAGnoiidHIw</dc:identifier>
  <dcterms:modified xsi:type="dcterms:W3CDTF">2011-08-01T06:04:30Z</dcterms:modified>
  <cp:revision>1</cp:revision>
  <dc:title>Session 1 DSA series</dc:title>
</cp:coreProperties>
</file>