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9" r:id="rId2"/>
    <p:sldId id="300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1" r:id="rId24"/>
  </p:sldIdLst>
  <p:sldSz cx="9144000" cy="6858000" type="screen4x3"/>
  <p:notesSz cx="9928225" cy="6797675"/>
  <p:embeddedFontLst>
    <p:embeddedFont>
      <p:font typeface="SimSun" panose="02010600030101010101" pitchFamily="2" charset="-122"/>
      <p:regular r:id="rId27"/>
    </p:embeddedFont>
    <p:embeddedFont>
      <p:font typeface="OfficinaSansBold" panose="00000400000000000000" pitchFamily="2" charset="0"/>
      <p:regular r:id="rId2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00"/>
    <a:srgbClr val="336600"/>
    <a:srgbClr val="0000FF"/>
    <a:srgbClr val="FF9999"/>
    <a:srgbClr val="FFCCCC"/>
    <a:srgbClr val="00FFCC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91841" autoAdjust="0"/>
  </p:normalViewPr>
  <p:slideViewPr>
    <p:cSldViewPr snapToGrid="0">
      <p:cViewPr varScale="1">
        <p:scale>
          <a:sx n="89" d="100"/>
          <a:sy n="89" d="100"/>
        </p:scale>
        <p:origin x="-9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3" d="100"/>
          <a:sy n="133" d="100"/>
        </p:scale>
        <p:origin x="-1482" y="-78"/>
      </p:cViewPr>
      <p:guideLst>
        <p:guide orient="horz" pos="2141"/>
        <p:guide pos="312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3037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99" tIns="44100" rIns="88199" bIns="44100" numCol="1" anchor="t" anchorCtr="0" compatLnSpc="1">
            <a:prstTxWarp prst="textNoShape">
              <a:avLst/>
            </a:prstTxWarp>
          </a:bodyPr>
          <a:lstStyle>
            <a:lvl1pPr defTabSz="882295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622925" y="0"/>
            <a:ext cx="43037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99" tIns="44100" rIns="88199" bIns="44100" numCol="1" anchor="t" anchorCtr="0" compatLnSpc="1">
            <a:prstTxWarp prst="textNoShape">
              <a:avLst/>
            </a:prstTxWarp>
          </a:bodyPr>
          <a:lstStyle>
            <a:lvl1pPr algn="r" defTabSz="882295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11182C0-EBA8-4247-82F3-D9604648A45C}" type="datetimeFigureOut">
              <a:rPr lang="de-CH"/>
              <a:pPr>
                <a:defRPr/>
              </a:pPr>
              <a:t>13.03.2015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99" tIns="44100" rIns="88199" bIns="44100" numCol="1" anchor="b" anchorCtr="0" compatLnSpc="1">
            <a:prstTxWarp prst="textNoShape">
              <a:avLst/>
            </a:prstTxWarp>
          </a:bodyPr>
          <a:lstStyle>
            <a:lvl1pPr defTabSz="882295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99" tIns="44100" rIns="88199" bIns="44100" numCol="1" anchor="b" anchorCtr="0" compatLnSpc="1">
            <a:prstTxWarp prst="textNoShape">
              <a:avLst/>
            </a:prstTxWarp>
          </a:bodyPr>
          <a:lstStyle>
            <a:lvl1pPr algn="r" defTabSz="882295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E45A37-D792-46B8-BBF3-D94B523C279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30" tIns="45866" rIns="91730" bIns="45866" numCol="1" anchor="t" anchorCtr="0" compatLnSpc="1">
            <a:prstTxWarp prst="textNoShape">
              <a:avLst/>
            </a:prstTxWarp>
          </a:bodyPr>
          <a:lstStyle>
            <a:lvl1pPr defTabSz="914147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30" tIns="45866" rIns="91730" bIns="45866" numCol="1" anchor="t" anchorCtr="0" compatLnSpc="1">
            <a:prstTxWarp prst="textNoShape">
              <a:avLst/>
            </a:prstTxWarp>
          </a:bodyPr>
          <a:lstStyle>
            <a:lvl1pPr algn="r" defTabSz="914147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3227388"/>
            <a:ext cx="7947025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30" tIns="45866" rIns="91730" bIns="458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Click to edit Master text styles</a:t>
            </a:r>
          </a:p>
          <a:p>
            <a:pPr lvl="1"/>
            <a:r>
              <a:rPr lang="de-CH" noProof="0" smtClean="0"/>
              <a:t>Second level</a:t>
            </a:r>
          </a:p>
          <a:p>
            <a:pPr lvl="2"/>
            <a:r>
              <a:rPr lang="de-CH" noProof="0" smtClean="0"/>
              <a:t>Third level</a:t>
            </a:r>
          </a:p>
          <a:p>
            <a:pPr lvl="3"/>
            <a:r>
              <a:rPr lang="de-CH" noProof="0" smtClean="0"/>
              <a:t>Fourth level</a:t>
            </a:r>
          </a:p>
          <a:p>
            <a:pPr lvl="4"/>
            <a:r>
              <a:rPr lang="de-CH" noProof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9538"/>
            <a:ext cx="4303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30" tIns="45866" rIns="91730" bIns="45866" numCol="1" anchor="b" anchorCtr="0" compatLnSpc="1">
            <a:prstTxWarp prst="textNoShape">
              <a:avLst/>
            </a:prstTxWarp>
          </a:bodyPr>
          <a:lstStyle>
            <a:lvl1pPr defTabSz="914147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9538"/>
            <a:ext cx="4303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30" tIns="45866" rIns="91730" bIns="45866" numCol="1" anchor="b" anchorCtr="0" compatLnSpc="1">
            <a:prstTxWarp prst="textNoShape">
              <a:avLst/>
            </a:prstTxWarp>
          </a:bodyPr>
          <a:lstStyle>
            <a:lvl1pPr algn="r" defTabSz="914147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98A4455-C45A-4FA5-A36F-94BC6E3DA542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5357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CF89DA-C94F-437A-87A4-0201D90C139B}" type="slidenum">
              <a:rPr lang="de-CH" altLang="de-DE" sz="1400" smtClean="0">
                <a:cs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CH" altLang="de-DE" sz="1400" smtClean="0"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CH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13</a:t>
            </a:fld>
            <a:endParaRPr lang="de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15</a:t>
            </a:fld>
            <a:endParaRPr lang="de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16</a:t>
            </a:fld>
            <a:endParaRPr lang="de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17</a:t>
            </a:fld>
            <a:endParaRPr lang="de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18</a:t>
            </a:fld>
            <a:endParaRPr lang="de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19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5602A-B9AF-4CDE-9AEB-2B05BE960B97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20</a:t>
            </a:fld>
            <a:endParaRPr lang="de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21</a:t>
            </a:fld>
            <a:endParaRPr lang="de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CF31B5-A89E-48BE-B1FC-8A6537C1A651}" type="slidenum">
              <a:rPr lang="de-CH" smtClean="0"/>
              <a:pPr>
                <a:defRPr/>
              </a:pPr>
              <a:t>22</a:t>
            </a:fld>
            <a:endParaRPr lang="de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347E5-D5FA-4F7F-9346-804B9BDAF221}" type="slidenum">
              <a:rPr lang="de-CH" smtClean="0"/>
              <a:pPr>
                <a:defRPr/>
              </a:pPr>
              <a:t>23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18EB68-CA07-4794-8E64-75B270B4CDB8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A3C3D-ACCE-4F86-99A2-F1F9EBFAD882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2190750" y="6340475"/>
            <a:ext cx="640397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539750" y="466725"/>
            <a:ext cx="8054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1" y="5961203"/>
            <a:ext cx="1695541" cy="7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82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>
            <a:off x="2190750" y="6340475"/>
            <a:ext cx="6405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pic>
        <p:nvPicPr>
          <p:cNvPr id="1027" name="Picture 8" descr="PES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25450"/>
            <a:ext cx="18002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9"/>
          <p:cNvSpPr>
            <a:spLocks noChangeShapeType="1"/>
          </p:cNvSpPr>
          <p:nvPr userDrawn="1"/>
        </p:nvSpPr>
        <p:spPr bwMode="auto">
          <a:xfrm>
            <a:off x="2470150" y="466725"/>
            <a:ext cx="6124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pic>
        <p:nvPicPr>
          <p:cNvPr id="1029" name="Picture 10" descr="eth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116638"/>
            <a:ext cx="15113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7115175" y="6249988"/>
            <a:ext cx="1281113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031" name="Picture 7" descr="APEC_logo_mod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6262688"/>
            <a:ext cx="100806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.ebayimg.com/00/s/NzQ3WDgwMA==/z/vO8AAOSwfcVUJGKq/$_35.JPG?set_id=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40" y="1877951"/>
            <a:ext cx="615420" cy="57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merchantvice.com.tr/images/merchantvicecopper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887" y="1037181"/>
            <a:ext cx="625782" cy="6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de-CH" altLang="de-DE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358775" y="333375"/>
            <a:ext cx="8605838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de-CH" altLang="de-DE"/>
          </a:p>
          <a:p>
            <a:pPr eaLnBrk="1" hangingPunct="1">
              <a:spcBef>
                <a:spcPct val="50000"/>
              </a:spcBef>
            </a:pPr>
            <a:endParaRPr lang="de-DE" altLang="de-DE"/>
          </a:p>
        </p:txBody>
      </p:sp>
      <p:sp>
        <p:nvSpPr>
          <p:cNvPr id="3080" name="Slide Number Placeholder 12"/>
          <p:cNvSpPr txBox="1">
            <a:spLocks noGrp="1"/>
          </p:cNvSpPr>
          <p:nvPr/>
        </p:nvSpPr>
        <p:spPr bwMode="auto">
          <a:xfrm>
            <a:off x="7631113" y="342900"/>
            <a:ext cx="760412" cy="241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35A6DEDA-DD43-4DEA-BCDF-DAD1A7B23AB2}" type="slidenum">
              <a:rPr lang="de-CH" altLang="de-DE" sz="1200">
                <a:solidFill>
                  <a:schemeClr val="bg1"/>
                </a:solidFill>
                <a:latin typeface="OfficinaSansBold" pitchFamily="2" charset="0"/>
              </a:rPr>
              <a:pPr algn="ctr" eaLnBrk="1" hangingPunct="1"/>
              <a:t>1</a:t>
            </a:fld>
            <a:r>
              <a:rPr lang="de-CH" altLang="de-DE" sz="1200" dirty="0">
                <a:solidFill>
                  <a:schemeClr val="bg1"/>
                </a:solidFill>
                <a:latin typeface="OfficinaSansBold" pitchFamily="2" charset="0"/>
              </a:rPr>
              <a:t>/150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02606" y="860167"/>
            <a:ext cx="5538787" cy="267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de-DE" sz="1600" dirty="0" smtClean="0">
                <a:solidFill>
                  <a:srgbClr val="FF9900"/>
                </a:solidFill>
                <a:latin typeface="DINOT-Bold" pitchFamily="50" charset="0"/>
                <a:ea typeface="SimSun" pitchFamily="2" charset="-122"/>
              </a:rPr>
              <a:t>FREE</a:t>
            </a:r>
            <a:r>
              <a:rPr lang="en-US" altLang="de-DE" sz="1600" dirty="0" smtClean="0">
                <a:solidFill>
                  <a:srgbClr val="336600"/>
                </a:solidFill>
                <a:latin typeface="DINOT-Bold" pitchFamily="50" charset="0"/>
                <a:ea typeface="SimSun" pitchFamily="2" charset="-122"/>
              </a:rPr>
              <a:t> </a:t>
            </a:r>
            <a:r>
              <a:rPr lang="en-US" altLang="de-DE" sz="1600" dirty="0" smtClean="0">
                <a:solidFill>
                  <a:srgbClr val="92D050"/>
                </a:solidFill>
                <a:latin typeface="DINOT-Bold" pitchFamily="50" charset="0"/>
                <a:ea typeface="SimSun" pitchFamily="2" charset="-122"/>
              </a:rPr>
              <a:t>Feature Demonstrator Application</a:t>
            </a:r>
            <a:endParaRPr lang="en-US" altLang="de-DE" sz="1600" dirty="0">
              <a:solidFill>
                <a:srgbClr val="92D050"/>
              </a:solidFill>
              <a:latin typeface="DINOT-Bold" pitchFamily="50" charset="0"/>
              <a:ea typeface="SimSun" pitchFamily="2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520157" y="1102019"/>
            <a:ext cx="4103686" cy="21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de-DE" sz="1050" dirty="0" smtClean="0">
                <a:latin typeface="DINOT-Bold" pitchFamily="50" charset="0"/>
                <a:ea typeface="SimSun" pitchFamily="2" charset="-122"/>
              </a:rPr>
              <a:t>Download at http://www.gecko-simulations.com/apec2015</a:t>
            </a:r>
            <a:endParaRPr lang="en-US" altLang="de-DE" sz="1050" dirty="0">
              <a:latin typeface="DINOT-Bold" pitchFamily="50" charset="0"/>
              <a:ea typeface="SimSun" pitchFamily="2" charset="-12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4689" y="2842512"/>
            <a:ext cx="20521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200" dirty="0" smtClean="0">
                <a:solidFill>
                  <a:srgbClr val="336600"/>
                </a:solidFill>
                <a:latin typeface="DINOT-Medium" pitchFamily="50" charset="0"/>
              </a:rPr>
              <a:t>Circuit simulation 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200" dirty="0" smtClean="0">
                <a:solidFill>
                  <a:schemeClr val="tx1"/>
                </a:solidFill>
                <a:latin typeface="DINOT-Medium" pitchFamily="50" charset="0"/>
              </a:rPr>
              <a:t>DM Current – DM Noise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200" dirty="0" smtClean="0">
                <a:solidFill>
                  <a:schemeClr val="tx1"/>
                </a:solidFill>
                <a:latin typeface="DINOT-Medium" pitchFamily="50" charset="0"/>
              </a:rPr>
              <a:t>CM Voltage – CM Noise</a:t>
            </a:r>
            <a:endParaRPr lang="en-US" altLang="de-DE" sz="1200" dirty="0">
              <a:solidFill>
                <a:schemeClr val="tx1"/>
              </a:solidFill>
              <a:latin typeface="DINOT-Medium" pitchFamily="50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520157" y="1938135"/>
            <a:ext cx="688710" cy="22701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2" name="AutoShape 14" descr="http://merchantvice.com.tr/images/merchantvicecopper4.jpg"/>
          <p:cNvSpPr>
            <a:spLocks noChangeAspect="1" noChangeArrowheads="1"/>
          </p:cNvSpPr>
          <p:nvPr/>
        </p:nvSpPr>
        <p:spPr bwMode="auto">
          <a:xfrm>
            <a:off x="155575" y="-22860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6949773" y="2624782"/>
            <a:ext cx="21243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200" dirty="0" smtClean="0">
                <a:solidFill>
                  <a:srgbClr val="336600"/>
                </a:solidFill>
                <a:latin typeface="DINOT-Medium" pitchFamily="50" charset="0"/>
              </a:rPr>
              <a:t>Component Design Space</a:t>
            </a:r>
          </a:p>
        </p:txBody>
      </p:sp>
      <p:sp>
        <p:nvSpPr>
          <p:cNvPr id="25" name="Right Arrow 24"/>
          <p:cNvSpPr/>
          <p:nvPr/>
        </p:nvSpPr>
        <p:spPr bwMode="auto">
          <a:xfrm rot="10800000">
            <a:off x="5513970" y="1966242"/>
            <a:ext cx="688710" cy="22701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CA">
              <a:cs typeface="+mn-cs"/>
            </a:endParaRPr>
          </a:p>
        </p:txBody>
      </p:sp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66" y="1419131"/>
            <a:ext cx="694535" cy="7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543166" y="2602443"/>
            <a:ext cx="173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200" dirty="0" smtClean="0">
                <a:solidFill>
                  <a:srgbClr val="336600"/>
                </a:solidFill>
                <a:latin typeface="DINOT-Medium" pitchFamily="50" charset="0"/>
              </a:rPr>
              <a:t>Magnetic simulation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200" dirty="0" smtClean="0">
                <a:solidFill>
                  <a:schemeClr val="tx1"/>
                </a:solidFill>
                <a:latin typeface="DINOT-Medium" pitchFamily="50" charset="0"/>
              </a:rPr>
              <a:t>(with thermal model)</a:t>
            </a:r>
            <a:endParaRPr lang="en-US" altLang="de-DE" sz="1200" dirty="0">
              <a:solidFill>
                <a:schemeClr val="tx1"/>
              </a:solidFill>
              <a:latin typeface="DINOT-Medium" pitchFamily="50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5400000">
            <a:off x="4206276" y="3114313"/>
            <a:ext cx="344355" cy="22701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78079" y="5343611"/>
            <a:ext cx="1837267" cy="304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3547995" y="5410224"/>
            <a:ext cx="1697433" cy="20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de-DE" sz="1050" dirty="0" smtClean="0">
                <a:latin typeface="DINOT-Bold" pitchFamily="50" charset="0"/>
                <a:ea typeface="SimSun" pitchFamily="2" charset="-122"/>
              </a:rPr>
              <a:t>Optimization Algorithm</a:t>
            </a:r>
            <a:endParaRPr lang="en-US" altLang="de-DE" sz="1050" dirty="0">
              <a:latin typeface="DINOT-Bold" pitchFamily="50" charset="0"/>
              <a:ea typeface="SimSun" pitchFamily="2" charset="-122"/>
            </a:endParaRPr>
          </a:p>
        </p:txBody>
      </p:sp>
      <p:sp>
        <p:nvSpPr>
          <p:cNvPr id="31" name="Right Arrow 30"/>
          <p:cNvSpPr/>
          <p:nvPr/>
        </p:nvSpPr>
        <p:spPr bwMode="auto">
          <a:xfrm rot="5400000">
            <a:off x="4215142" y="4990289"/>
            <a:ext cx="344355" cy="22701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2894932" y="6043665"/>
            <a:ext cx="30681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200" dirty="0" smtClean="0">
                <a:solidFill>
                  <a:srgbClr val="336600"/>
                </a:solidFill>
                <a:latin typeface="DINOT-Medium" pitchFamily="50" charset="0"/>
              </a:rPr>
              <a:t>Multi-Objective Optimized Filter Design</a:t>
            </a: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584200" y="472625"/>
            <a:ext cx="7940950" cy="38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de-DE" sz="2700" dirty="0" smtClean="0">
                <a:solidFill>
                  <a:srgbClr val="336600"/>
                </a:solidFill>
                <a:latin typeface="DINOT-Bold" pitchFamily="50" charset="0"/>
                <a:ea typeface="SimSun" pitchFamily="2" charset="-122"/>
              </a:rPr>
              <a:t>Gecko Three-Phase EMI Filter Optimizer</a:t>
            </a:r>
            <a:endParaRPr lang="en-US" altLang="de-DE" sz="2700" dirty="0">
              <a:solidFill>
                <a:srgbClr val="336600"/>
              </a:solidFill>
              <a:latin typeface="DINOT-Bold" pitchFamily="50" charset="0"/>
              <a:ea typeface="SimSun" pitchFamily="2" charset="-122"/>
            </a:endParaRPr>
          </a:p>
        </p:txBody>
      </p:sp>
      <p:pic>
        <p:nvPicPr>
          <p:cNvPr id="1026" name="Picture 2" descr="http://www.sayal.com/images_c/JBG-322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014" y="1175583"/>
            <a:ext cx="676931" cy="67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ouser.com/images/microsites/VACChok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927" y="1624611"/>
            <a:ext cx="514039" cy="5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ag-inc.com/Image%20Library/Product%20Images/Powder%20Core%20Images/Kool%20Mu/curves/CoreLossDensityCurvesKoolMu60_75_90u.jpg?code=8d134f66-5642-44cb-bf76-8193e32d335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51" y="1800913"/>
            <a:ext cx="981379" cy="69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058" y="1691452"/>
            <a:ext cx="979457" cy="100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33" y="2181395"/>
            <a:ext cx="2392090" cy="63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4" y="1520028"/>
            <a:ext cx="1827735" cy="56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962" y="3447287"/>
            <a:ext cx="1356717" cy="127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3708962" y="4654618"/>
            <a:ext cx="14231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200" dirty="0" smtClean="0">
                <a:solidFill>
                  <a:srgbClr val="336600"/>
                </a:solidFill>
                <a:latin typeface="DINOT-Medium" pitchFamily="50" charset="0"/>
              </a:rPr>
              <a:t>Optimization Goal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8875" y="4202134"/>
            <a:ext cx="9561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100" dirty="0" smtClean="0">
                <a:solidFill>
                  <a:schemeClr val="tx1"/>
                </a:solidFill>
                <a:latin typeface="DINOT-Medium" pitchFamily="50" charset="0"/>
              </a:rPr>
              <a:t>Min. Losses</a:t>
            </a:r>
            <a:endParaRPr lang="en-US" altLang="de-DE" sz="1100" dirty="0">
              <a:solidFill>
                <a:schemeClr val="tx1"/>
              </a:solidFill>
              <a:latin typeface="DINOT-Medium" pitchFamily="50" charset="0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3059903" y="3307107"/>
            <a:ext cx="10667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100" dirty="0" smtClean="0">
                <a:solidFill>
                  <a:schemeClr val="tx1"/>
                </a:solidFill>
                <a:latin typeface="DINOT-Medium" pitchFamily="50" charset="0"/>
              </a:rPr>
              <a:t>Min. Volume</a:t>
            </a:r>
            <a:endParaRPr lang="en-US" altLang="de-DE" sz="1100" dirty="0">
              <a:solidFill>
                <a:schemeClr val="tx1"/>
              </a:solidFill>
              <a:latin typeface="DINOT-Medium" pitchFamily="50" charset="0"/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4598732" y="3245381"/>
            <a:ext cx="10667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CA" altLang="de-DE" sz="1100" dirty="0" smtClean="0">
                <a:solidFill>
                  <a:schemeClr val="tx1"/>
                </a:solidFill>
                <a:latin typeface="DINOT-Medium" pitchFamily="50" charset="0"/>
              </a:rPr>
              <a:t>Halfway Compromise</a:t>
            </a:r>
            <a:endParaRPr lang="en-US" altLang="de-DE" sz="1100" dirty="0">
              <a:solidFill>
                <a:schemeClr val="tx1"/>
              </a:solidFill>
              <a:latin typeface="DINOT-Medium" pitchFamily="50" charset="0"/>
            </a:endParaRPr>
          </a:p>
        </p:txBody>
      </p:sp>
      <p:sp>
        <p:nvSpPr>
          <p:cNvPr id="42" name="Right Arrow 41"/>
          <p:cNvSpPr/>
          <p:nvPr/>
        </p:nvSpPr>
        <p:spPr bwMode="auto">
          <a:xfrm rot="5400000">
            <a:off x="4206276" y="5775936"/>
            <a:ext cx="344355" cy="22701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CA">
              <a:cs typeface="+mn-cs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65" y="5158008"/>
            <a:ext cx="2288545" cy="98080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4" y="3676268"/>
            <a:ext cx="1390992" cy="14598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74" y="3676268"/>
            <a:ext cx="1199593" cy="1452032"/>
          </a:xfrm>
          <a:prstGeom prst="rect">
            <a:avLst/>
          </a:prstGeom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03" y="5247906"/>
            <a:ext cx="1001180" cy="79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06" y="3360358"/>
            <a:ext cx="2149454" cy="22067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9"/>
          <p:cNvSpPr txBox="1">
            <a:spLocks noChangeArrowheads="1"/>
          </p:cNvSpPr>
          <p:nvPr/>
        </p:nvSpPr>
        <p:spPr bwMode="auto">
          <a:xfrm>
            <a:off x="1116013" y="1455738"/>
            <a:ext cx="7069137" cy="45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>
                <a:latin typeface="DINOT-Medium" pitchFamily="50" charset="0"/>
              </a:rPr>
              <a:t>● </a:t>
            </a:r>
            <a:r>
              <a:rPr lang="en-US" altLang="de-DE" sz="1400" dirty="0" smtClean="0">
                <a:latin typeface="DINOT-Medium" pitchFamily="50" charset="0"/>
              </a:rPr>
              <a:t>“Global Parameters” tab: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1761066"/>
            <a:ext cx="4010781" cy="41994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09069" y="2389731"/>
            <a:ext cx="1120398" cy="34660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25245" y="1653131"/>
            <a:ext cx="2810933" cy="7366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6178" y="1456063"/>
            <a:ext cx="24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Set </a:t>
            </a:r>
            <a:r>
              <a:rPr lang="en-CA" sz="1200" dirty="0" smtClean="0">
                <a:solidFill>
                  <a:srgbClr val="92D050"/>
                </a:solidFill>
                <a:latin typeface="DINOT-Medium" pitchFamily="50" charset="0"/>
              </a:rPr>
              <a:t>number of stages </a:t>
            </a:r>
            <a:r>
              <a:rPr lang="en-CA" sz="1200" dirty="0" smtClean="0">
                <a:latin typeface="DINOT-Medium" pitchFamily="50" charset="0"/>
              </a:rPr>
              <a:t>to consider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3067" y="2736332"/>
            <a:ext cx="2717799" cy="2434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70867" y="2121433"/>
            <a:ext cx="1865311" cy="7366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36178" y="1843402"/>
            <a:ext cx="250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Set </a:t>
            </a:r>
            <a:r>
              <a:rPr lang="en-CA" sz="1200" dirty="0" smtClean="0">
                <a:solidFill>
                  <a:srgbClr val="92D050"/>
                </a:solidFill>
                <a:latin typeface="DINOT-Medium" pitchFamily="50" charset="0"/>
              </a:rPr>
              <a:t>filter design frequency </a:t>
            </a:r>
            <a:r>
              <a:rPr lang="en-CA" sz="1200" dirty="0" smtClean="0">
                <a:latin typeface="DINOT-Medium" pitchFamily="50" charset="0"/>
              </a:rPr>
              <a:t>directly or specify </a:t>
            </a:r>
            <a:r>
              <a:rPr lang="en-CA" sz="1200" dirty="0" smtClean="0">
                <a:solidFill>
                  <a:srgbClr val="92D050"/>
                </a:solidFill>
                <a:latin typeface="DINOT-Medium" pitchFamily="50" charset="0"/>
              </a:rPr>
              <a:t>converter switching frequency</a:t>
            </a:r>
            <a:endParaRPr lang="de-CH" sz="1200" dirty="0">
              <a:solidFill>
                <a:srgbClr val="92D050"/>
              </a:solidFill>
              <a:latin typeface="DINOT-Medium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53068" y="3210465"/>
            <a:ext cx="2810932" cy="142080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64000" y="2858033"/>
            <a:ext cx="1865311" cy="7366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88577" y="2642133"/>
            <a:ext cx="2563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Required DM and CM </a:t>
            </a:r>
            <a:r>
              <a:rPr lang="en-CA" sz="1200" dirty="0" smtClean="0">
                <a:solidFill>
                  <a:srgbClr val="92D050"/>
                </a:solidFill>
                <a:latin typeface="DINOT-Medium" pitchFamily="50" charset="0"/>
              </a:rPr>
              <a:t>attenuation </a:t>
            </a:r>
            <a:r>
              <a:rPr lang="en-CA" sz="1200" dirty="0" smtClean="0">
                <a:latin typeface="DINOT-Medium" pitchFamily="50" charset="0"/>
              </a:rPr>
              <a:t>can be specified directly, or instead calculated based on </a:t>
            </a:r>
            <a:r>
              <a:rPr lang="en-CA" sz="1200" dirty="0" smtClean="0">
                <a:solidFill>
                  <a:srgbClr val="92D050"/>
                </a:solidFill>
                <a:latin typeface="DINOT-Medium" pitchFamily="50" charset="0"/>
              </a:rPr>
              <a:t>noise and emissions standard</a:t>
            </a:r>
            <a:endParaRPr lang="de-CH" sz="1200" dirty="0">
              <a:solidFill>
                <a:srgbClr val="92D050"/>
              </a:solidFill>
              <a:latin typeface="DINOT-Medium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35874" y="4954598"/>
            <a:ext cx="946389" cy="4894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9269" y="4420932"/>
            <a:ext cx="3379598" cy="7366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36178" y="4123601"/>
            <a:ext cx="234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Mains voltage and frequency are also input variables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EMI Filter Global Parameters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35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 animBg="1"/>
      <p:bldP spid="14" grpId="0"/>
      <p:bldP spid="15" grpId="0" animBg="1"/>
      <p:bldP spid="17" grpId="0"/>
      <p:bldP spid="18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380064"/>
            <a:ext cx="3955891" cy="41656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44" y="1380065"/>
            <a:ext cx="3964965" cy="41656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09069" y="2043130"/>
            <a:ext cx="1120398" cy="3466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69269" y="1016000"/>
            <a:ext cx="1405465" cy="97742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41711" y="730331"/>
            <a:ext cx="289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Set maximum CM and DM capacitance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5927" y="2142894"/>
            <a:ext cx="3638406" cy="3209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01644" y="1016000"/>
            <a:ext cx="1328499" cy="10271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8670" y="4219063"/>
            <a:ext cx="3807129" cy="5984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4794393" y="4371463"/>
            <a:ext cx="3807129" cy="5984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354667" y="4897493"/>
            <a:ext cx="1299635" cy="84290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524000" y="4897493"/>
            <a:ext cx="3156479" cy="84290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8069" y="5640296"/>
            <a:ext cx="289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Set how attenuation is distributed between stages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6538" y="2368830"/>
            <a:ext cx="2250661" cy="8908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/>
          <p:cNvSpPr/>
          <p:nvPr/>
        </p:nvSpPr>
        <p:spPr>
          <a:xfrm>
            <a:off x="4794393" y="2455334"/>
            <a:ext cx="2250661" cy="8908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Straight Arrow Connector 25"/>
          <p:cNvCxnSpPr>
            <a:stCxn id="9" idx="3"/>
          </p:cNvCxnSpPr>
          <p:nvPr/>
        </p:nvCxnSpPr>
        <p:spPr>
          <a:xfrm flipH="1">
            <a:off x="3025248" y="868831"/>
            <a:ext cx="3409419" cy="16630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522916" y="1016000"/>
            <a:ext cx="1013351" cy="143404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36267" y="729802"/>
            <a:ext cx="260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First stage can be considered separately from the rest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40438" y="2642518"/>
            <a:ext cx="1201362" cy="5164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tangle 31"/>
          <p:cNvSpPr/>
          <p:nvPr/>
        </p:nvSpPr>
        <p:spPr>
          <a:xfrm>
            <a:off x="7138304" y="2684853"/>
            <a:ext cx="1201362" cy="5164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774735" y="3259669"/>
            <a:ext cx="905744" cy="24807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919133" y="3259670"/>
            <a:ext cx="2559863" cy="24807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01550" y="5784928"/>
            <a:ext cx="289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Set Inductor and Capacitor Design Spaces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41258" y="5071533"/>
            <a:ext cx="727475" cy="2474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7694871" y="5363475"/>
            <a:ext cx="145262" cy="37692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45823" y="5784928"/>
            <a:ext cx="2098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Click here when finished setting all parameters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CM and DM Filters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0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 animBg="1"/>
      <p:bldP spid="15" grpId="0" animBg="1"/>
      <p:bldP spid="16" grpId="0" animBg="1"/>
      <p:bldP spid="22" grpId="0"/>
      <p:bldP spid="24" grpId="0" animBg="1"/>
      <p:bldP spid="25" grpId="0" animBg="1"/>
      <p:bldP spid="30" grpId="0"/>
      <p:bldP spid="31" grpId="0" animBg="1"/>
      <p:bldP spid="32" grpId="0" animBg="1"/>
      <p:bldP spid="39" grpId="0"/>
      <p:bldP spid="40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27" y="1454679"/>
            <a:ext cx="6063233" cy="45845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6467" y="1667933"/>
            <a:ext cx="4292600" cy="8466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6379" y="1159933"/>
            <a:ext cx="369888" cy="42415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48311" y="846052"/>
            <a:ext cx="289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Cores and wires from the database….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9267" y="3031067"/>
            <a:ext cx="1855522" cy="13292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3124199" y="3695699"/>
            <a:ext cx="2015067" cy="15028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038445" y="2514600"/>
            <a:ext cx="801688" cy="94062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63933" y="1498937"/>
            <a:ext cx="138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…or custom-defined by the user, with each dimension variable in a range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25600" y="3695699"/>
            <a:ext cx="1371600" cy="8932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19200" y="3604261"/>
            <a:ext cx="323827" cy="16765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7416" y="2773264"/>
            <a:ext cx="1285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3 different inductor design approaches (see next slide)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25600" y="4588933"/>
            <a:ext cx="1371600" cy="8932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54113" y="5203620"/>
            <a:ext cx="323827" cy="16765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7415" y="4363765"/>
            <a:ext cx="1285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Model simplifications for faster simulation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54599" y="4779263"/>
            <a:ext cx="2384689" cy="8932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470245" y="4779465"/>
            <a:ext cx="369888" cy="42415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11160" y="4031616"/>
            <a:ext cx="1285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Thermal model considers natural convection only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Defining an Inductor Design Space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3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 animBg="1"/>
      <p:bldP spid="13" grpId="0" animBg="1"/>
      <p:bldP spid="16" grpId="0"/>
      <p:bldP spid="17" grpId="0" animBg="1"/>
      <p:bldP spid="21" grpId="0"/>
      <p:bldP spid="22" grpId="0" animBg="1"/>
      <p:bldP spid="24" grpId="0"/>
      <p:bldP spid="25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9"/>
          <p:cNvSpPr txBox="1">
            <a:spLocks noChangeArrowheads="1"/>
          </p:cNvSpPr>
          <p:nvPr/>
        </p:nvSpPr>
        <p:spPr bwMode="auto">
          <a:xfrm>
            <a:off x="1116013" y="1455738"/>
            <a:ext cx="7726773" cy="320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>
                <a:latin typeface="DINOT-Medium" pitchFamily="50" charset="0"/>
              </a:rPr>
              <a:t>● </a:t>
            </a:r>
            <a:r>
              <a:rPr lang="en-US" altLang="de-DE" sz="1400" dirty="0" smtClean="0">
                <a:latin typeface="DINOT-Medium" pitchFamily="50" charset="0"/>
              </a:rPr>
              <a:t>Toroid and EE cores (latter  for DM inductors only)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● Round solid and </a:t>
            </a:r>
            <a:r>
              <a:rPr lang="en-US" altLang="de-DE" sz="1400" dirty="0" err="1" smtClean="0">
                <a:latin typeface="DINOT-Medium" pitchFamily="50" charset="0"/>
              </a:rPr>
              <a:t>litz</a:t>
            </a:r>
            <a:r>
              <a:rPr lang="en-US" altLang="de-DE" sz="1400" dirty="0" smtClean="0">
                <a:latin typeface="DINOT-Medium" pitchFamily="50" charset="0"/>
              </a:rPr>
              <a:t> wires</a:t>
            </a: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●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Three design approaches </a:t>
            </a:r>
            <a:r>
              <a:rPr lang="en-US" altLang="de-DE" sz="1400" dirty="0" smtClean="0">
                <a:latin typeface="DINOT-Medium" pitchFamily="50" charset="0"/>
              </a:rPr>
              <a:t>for inductors: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	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	</a:t>
            </a:r>
            <a:r>
              <a:rPr lang="en-US" altLang="de-DE" sz="1400" dirty="0" smtClean="0">
                <a:latin typeface="DINOT-Medium" pitchFamily="50" charset="0"/>
              </a:rPr>
              <a:t>- </a:t>
            </a:r>
            <a:r>
              <a:rPr lang="en-US" altLang="de-DE" sz="1400" dirty="0" smtClean="0">
                <a:solidFill>
                  <a:srgbClr val="C00000"/>
                </a:solidFill>
                <a:latin typeface="DINOT-Medium" pitchFamily="50" charset="0"/>
              </a:rPr>
              <a:t>Parameter Variation</a:t>
            </a:r>
            <a:r>
              <a:rPr lang="en-US" altLang="de-DE" sz="1400" dirty="0" smtClean="0">
                <a:latin typeface="DINOT-Medium" pitchFamily="50" charset="0"/>
              </a:rPr>
              <a:t>: tries all values of design parameters in user defined ranges</a:t>
            </a: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	- </a:t>
            </a:r>
            <a:r>
              <a:rPr lang="en-US" altLang="de-DE" sz="1400" dirty="0" smtClean="0">
                <a:solidFill>
                  <a:srgbClr val="00FF00"/>
                </a:solidFill>
                <a:latin typeface="DINOT-Medium" pitchFamily="50" charset="0"/>
              </a:rPr>
              <a:t>Energy Based</a:t>
            </a:r>
            <a:r>
              <a:rPr lang="en-US" altLang="de-DE" sz="1400" dirty="0" smtClean="0">
                <a:latin typeface="DINOT-Medium" pitchFamily="50" charset="0"/>
              </a:rPr>
              <a:t>: uses the core geometry coefficient and area product when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                 selecting which core to use for the inductor design (quickly rejects cores which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                 are too small, but does not necessarily explore the entire design space)</a:t>
            </a: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	- </a:t>
            </a:r>
            <a:r>
              <a:rPr lang="en-US" altLang="de-DE" sz="1400" dirty="0" smtClean="0">
                <a:solidFill>
                  <a:srgbClr val="FFC000"/>
                </a:solidFill>
                <a:latin typeface="DINOT-Medium" pitchFamily="50" charset="0"/>
              </a:rPr>
              <a:t>Hybrid</a:t>
            </a:r>
            <a:r>
              <a:rPr lang="en-US" altLang="de-DE" sz="1400" dirty="0" smtClean="0">
                <a:latin typeface="DINOT-Medium" pitchFamily="50" charset="0"/>
              </a:rPr>
              <a:t>: combines the two approaches above (searches with a subset of the user-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                 defined ranges arrived at through the use of the energy-based approach) –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                 combines quick rejection of very unsuitable designs with a more detailed search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                   of the design space</a:t>
            </a: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Defining an Inductor Design Space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81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50" y="1165730"/>
            <a:ext cx="3832998" cy="50402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82891" y="1412873"/>
            <a:ext cx="1778000" cy="12743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15359" y="1036987"/>
            <a:ext cx="2234176" cy="42415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49535" y="759988"/>
            <a:ext cx="289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Can select individual capacitors from the database….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4969" y="1412873"/>
            <a:ext cx="1855522" cy="13292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48691" y="1802003"/>
            <a:ext cx="635266" cy="3764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7890" y="1249064"/>
            <a:ext cx="1380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…or can select capacitor series from the database, where each series contains capacitors of various capacitance values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40701" y="2792617"/>
            <a:ext cx="3607990" cy="3031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17704" y="3622336"/>
            <a:ext cx="1006520" cy="75708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7212" y="3206837"/>
            <a:ext cx="128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Alternatively, a custom capacitor model can be defined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05908" y="679420"/>
            <a:ext cx="702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Defining a Capacitor Design Space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043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 animBg="1"/>
      <p:bldP spid="16" grpId="0"/>
      <p:bldP spid="25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78" y="1227666"/>
            <a:ext cx="4515578" cy="4749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1666" y="2074332"/>
            <a:ext cx="3734813" cy="3810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291667" y="1761067"/>
            <a:ext cx="550333" cy="3471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37778" y="1530234"/>
            <a:ext cx="289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Specify value of parasitic capacitances for CM noise model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0009" y="2633470"/>
            <a:ext cx="4141658" cy="13292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02107" y="2921691"/>
            <a:ext cx="635266" cy="3764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4755" y="2605605"/>
            <a:ext cx="138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Specify value ranges of user-defined additional components, if any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50009" y="4253814"/>
            <a:ext cx="3997457" cy="5467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216480" y="4465481"/>
            <a:ext cx="503260" cy="54678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2733" y="4738874"/>
            <a:ext cx="285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Approximately account for volume of PCB and interconnections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err="1" smtClean="0">
                <a:solidFill>
                  <a:srgbClr val="336600"/>
                </a:solidFill>
                <a:latin typeface="DINOT-Bold" pitchFamily="50" charset="0"/>
              </a:rPr>
              <a:t>Parasitics</a:t>
            </a:r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 and Additional Components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83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 animBg="1"/>
      <p:bldP spid="16" grpId="0"/>
      <p:bldP spid="25" grpId="0" animBg="1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86" y="1405467"/>
            <a:ext cx="4384024" cy="46058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78468" y="1934632"/>
            <a:ext cx="3894398" cy="596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291667" y="1761067"/>
            <a:ext cx="550333" cy="3471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37778" y="1530234"/>
            <a:ext cx="289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Simulation length and time-step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0009" y="2531534"/>
            <a:ext cx="4022857" cy="66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16480" y="2508764"/>
            <a:ext cx="635266" cy="3764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7777" y="2165464"/>
            <a:ext cx="237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Files with noise waveforms (DM current and CM voltage)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39776" y="3263214"/>
            <a:ext cx="4072644" cy="2733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348486" y="3191934"/>
            <a:ext cx="493514" cy="20797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51746" y="2961101"/>
            <a:ext cx="285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Choice between two optimization algorithms (see Manual for details)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39776" y="3598334"/>
            <a:ext cx="4072643" cy="965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66699" y="3976946"/>
            <a:ext cx="475301" cy="10398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4146" y="3798107"/>
            <a:ext cx="2853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Select </a:t>
            </a:r>
            <a:r>
              <a:rPr lang="en-CA" sz="1200" dirty="0" smtClean="0">
                <a:solidFill>
                  <a:srgbClr val="00B050"/>
                </a:solidFill>
                <a:latin typeface="DINOT-Medium" pitchFamily="50" charset="0"/>
              </a:rPr>
              <a:t>optimization goal</a:t>
            </a:r>
            <a:r>
              <a:rPr lang="en-CA" sz="1200" dirty="0" smtClean="0">
                <a:latin typeface="DINOT-Medium" pitchFamily="50" charset="0"/>
              </a:rPr>
              <a:t>:</a:t>
            </a:r>
          </a:p>
          <a:p>
            <a:r>
              <a:rPr lang="en-CA" sz="1200" dirty="0" smtClean="0">
                <a:solidFill>
                  <a:srgbClr val="C00000"/>
                </a:solidFill>
                <a:latin typeface="DINOT-Medium" pitchFamily="50" charset="0"/>
              </a:rPr>
              <a:t>0 – max. power density</a:t>
            </a:r>
          </a:p>
          <a:p>
            <a:r>
              <a:rPr lang="en-CA" sz="1200" dirty="0" smtClean="0">
                <a:solidFill>
                  <a:srgbClr val="336600"/>
                </a:solidFill>
                <a:latin typeface="DINOT-Medium" pitchFamily="50" charset="0"/>
              </a:rPr>
              <a:t>1 – max. efficiency</a:t>
            </a:r>
          </a:p>
          <a:p>
            <a:r>
              <a:rPr lang="en-CA" sz="1200" dirty="0" smtClean="0">
                <a:solidFill>
                  <a:srgbClr val="FF9900"/>
                </a:solidFill>
                <a:latin typeface="DINOT-Medium" pitchFamily="50" charset="0"/>
              </a:rPr>
              <a:t>0.5 – half-way compromise</a:t>
            </a:r>
          </a:p>
          <a:p>
            <a:r>
              <a:rPr lang="en-CA" sz="1200" dirty="0" smtClean="0">
                <a:latin typeface="DINOT-Medium" pitchFamily="50" charset="0"/>
              </a:rPr>
              <a:t>(values from 0 – 1 are possible in increments of 0.01)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20067" y="4580468"/>
            <a:ext cx="1446633" cy="241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393411" y="4943403"/>
            <a:ext cx="403663" cy="39793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42000" y="5150836"/>
            <a:ext cx="285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This button starts the optimization process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Optimization Settings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60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 animBg="1"/>
      <p:bldP spid="16" grpId="0"/>
      <p:bldP spid="25" grpId="0" animBg="1"/>
      <p:bldP spid="27" grpId="0"/>
      <p:bldP spid="15" grpId="0" animBg="1"/>
      <p:bldP spid="18" grpId="0"/>
      <p:bldP spid="19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7" y="1304628"/>
            <a:ext cx="4483976" cy="22319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37778" y="1530234"/>
            <a:ext cx="289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Output Window opens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0008" y="2733674"/>
            <a:ext cx="2626125" cy="5622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20067" y="2396296"/>
            <a:ext cx="1931679" cy="48888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7777" y="2165464"/>
            <a:ext cx="237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Shows progress…</a:t>
            </a:r>
            <a:endParaRPr lang="de-CH" sz="1200" dirty="0">
              <a:latin typeface="DINOT-Medium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60" y="3295922"/>
            <a:ext cx="4805213" cy="236778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600345" y="5020734"/>
            <a:ext cx="1803255" cy="5514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522133" y="4766733"/>
            <a:ext cx="3039534" cy="5297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42690" y="4476452"/>
            <a:ext cx="217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Shows message when finished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Optimization Progress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079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6" grpId="0"/>
      <p:bldP spid="19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39" y="1374437"/>
            <a:ext cx="4283481" cy="45171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66771" y="2156995"/>
            <a:ext cx="2307762" cy="2985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33801" y="1668733"/>
            <a:ext cx="1998132" cy="63754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1933" y="1293813"/>
            <a:ext cx="289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Can select how to display the plot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0934" y="2500567"/>
            <a:ext cx="393612" cy="258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949176" y="2441385"/>
            <a:ext cx="3782757" cy="1882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42000" y="1798594"/>
            <a:ext cx="237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Move mouse over any point to see summary of design, double-click to open a window showing detailed results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3389674" y="4044605"/>
            <a:ext cx="344127" cy="4003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840554" y="3310467"/>
            <a:ext cx="1891379" cy="72806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51746" y="2961101"/>
            <a:ext cx="285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Best filter design with respect to the selected design goal is highlighted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797" y="5290537"/>
            <a:ext cx="1446633" cy="241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73483" y="4936067"/>
            <a:ext cx="258450" cy="39680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73483" y="4656132"/>
            <a:ext cx="3151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The </a:t>
            </a:r>
            <a:r>
              <a:rPr lang="en-CA" sz="1200" dirty="0" err="1" smtClean="0">
                <a:latin typeface="DINOT-Medium" pitchFamily="50" charset="0"/>
              </a:rPr>
              <a:t>pareto</a:t>
            </a:r>
            <a:r>
              <a:rPr lang="en-CA" sz="1200" dirty="0" smtClean="0">
                <a:latin typeface="DINOT-Medium" pitchFamily="50" charset="0"/>
              </a:rPr>
              <a:t> front data can be saved to a file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Results: EMI Filter Designs Pareto Front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217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 animBg="1"/>
      <p:bldP spid="16" grpId="0"/>
      <p:bldP spid="25" grpId="0" animBg="1"/>
      <p:bldP spid="27" grpId="0"/>
      <p:bldP spid="19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1175475"/>
            <a:ext cx="4543348" cy="47683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8964" y="1928762"/>
            <a:ext cx="3909522" cy="3491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291668" y="1411896"/>
            <a:ext cx="505406" cy="57796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5078" y="803434"/>
            <a:ext cx="289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Best design (based on optimization goal) for each number of stages is given here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0009" y="2277958"/>
            <a:ext cx="4141659" cy="11602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70248" y="2277958"/>
            <a:ext cx="635266" cy="3764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4146" y="1989860"/>
            <a:ext cx="237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Loss breakdown by stage and component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28110" y="3773905"/>
            <a:ext cx="4320376" cy="15996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393411" y="3602184"/>
            <a:ext cx="493514" cy="20797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37777" y="3207405"/>
            <a:ext cx="285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Volume breakdown by stage and component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30712" y="1612294"/>
            <a:ext cx="917774" cy="241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21774" y="1700878"/>
            <a:ext cx="616003" cy="519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5514" y="1470045"/>
            <a:ext cx="285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Can </a:t>
            </a:r>
            <a:r>
              <a:rPr lang="en-CA" sz="1200" dirty="0" smtClean="0">
                <a:solidFill>
                  <a:srgbClr val="92D050"/>
                </a:solidFill>
                <a:latin typeface="DINOT-Medium" pitchFamily="50" charset="0"/>
              </a:rPr>
              <a:t>save</a:t>
            </a:r>
            <a:r>
              <a:rPr lang="en-CA" sz="1200" dirty="0" smtClean="0">
                <a:latin typeface="DINOT-Medium" pitchFamily="50" charset="0"/>
              </a:rPr>
              <a:t> the optimization results as a </a:t>
            </a:r>
            <a:r>
              <a:rPr lang="en-CA" sz="1200" dirty="0" smtClean="0">
                <a:solidFill>
                  <a:srgbClr val="92D050"/>
                </a:solidFill>
                <a:latin typeface="DINOT-Medium" pitchFamily="50" charset="0"/>
              </a:rPr>
              <a:t>PDF file</a:t>
            </a:r>
            <a:endParaRPr lang="de-CH" sz="1200" dirty="0">
              <a:solidFill>
                <a:srgbClr val="92D050"/>
              </a:solidFill>
              <a:latin typeface="DINOT-Medium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46600" y="5373513"/>
            <a:ext cx="846811" cy="241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Straight Arrow Connector 19"/>
          <p:cNvCxnSpPr>
            <a:stCxn id="22" idx="1"/>
          </p:cNvCxnSpPr>
          <p:nvPr/>
        </p:nvCxnSpPr>
        <p:spPr>
          <a:xfrm flipH="1">
            <a:off x="5501449" y="5446467"/>
            <a:ext cx="350296" cy="18313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51745" y="5215634"/>
            <a:ext cx="285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Click this button to view details of the filter design stage-by-stage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Results: Best EMI Filter Designs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98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 animBg="1"/>
      <p:bldP spid="16" grpId="0"/>
      <p:bldP spid="25" grpId="0" animBg="1"/>
      <p:bldP spid="27" grpId="0"/>
      <p:bldP spid="15" grpId="0" animBg="1"/>
      <p:bldP spid="18" grpId="0"/>
      <p:bldP spid="19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ChangeArrowheads="1"/>
          </p:cNvSpPr>
          <p:nvPr/>
        </p:nvSpPr>
        <p:spPr bwMode="auto">
          <a:xfrm>
            <a:off x="917575" y="698500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Quick Introduction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  <p:sp>
        <p:nvSpPr>
          <p:cNvPr id="4101" name="Text Box 9"/>
          <p:cNvSpPr txBox="1">
            <a:spLocks noChangeArrowheads="1"/>
          </p:cNvSpPr>
          <p:nvPr/>
        </p:nvSpPr>
        <p:spPr bwMode="auto">
          <a:xfrm>
            <a:off x="990600" y="1275293"/>
            <a:ext cx="7567083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 smtClean="0">
                <a:latin typeface="DINOT-Bold" pitchFamily="50" charset="0"/>
              </a:rPr>
              <a:t>The </a:t>
            </a:r>
            <a:r>
              <a:rPr lang="en-US" altLang="de-DE" sz="1400" dirty="0" smtClean="0">
                <a:solidFill>
                  <a:srgbClr val="00B050"/>
                </a:solidFill>
                <a:latin typeface="DINOT-Bold" pitchFamily="50" charset="0"/>
              </a:rPr>
              <a:t>Gecko </a:t>
            </a:r>
            <a:r>
              <a:rPr lang="en-US" altLang="de-DE" sz="1400" dirty="0" smtClean="0">
                <a:solidFill>
                  <a:srgbClr val="00B050"/>
                </a:solidFill>
                <a:latin typeface="DINOT-Bold" pitchFamily="50" charset="0"/>
              </a:rPr>
              <a:t>Three-Phase EMI Filter </a:t>
            </a:r>
            <a:r>
              <a:rPr lang="en-US" altLang="de-DE" sz="1400" dirty="0" smtClean="0">
                <a:solidFill>
                  <a:srgbClr val="00B050"/>
                </a:solidFill>
                <a:latin typeface="DINOT-Bold" pitchFamily="50" charset="0"/>
              </a:rPr>
              <a:t>Optimizer </a:t>
            </a:r>
            <a:r>
              <a:rPr lang="en-US" altLang="de-DE" sz="1400" dirty="0" smtClean="0">
                <a:latin typeface="DINOT-Bold" pitchFamily="50" charset="0"/>
              </a:rPr>
              <a:t>is a </a:t>
            </a:r>
            <a:r>
              <a:rPr lang="en-US" altLang="de-DE" sz="1400" dirty="0" smtClean="0">
                <a:solidFill>
                  <a:srgbClr val="FFC000"/>
                </a:solidFill>
                <a:latin typeface="DINOT-Bold" pitchFamily="50" charset="0"/>
              </a:rPr>
              <a:t>free, feature demonstrator </a:t>
            </a:r>
            <a:r>
              <a:rPr lang="en-US" altLang="de-DE" sz="1400" dirty="0" smtClean="0">
                <a:latin typeface="DINOT-Bold" pitchFamily="50" charset="0"/>
              </a:rPr>
              <a:t>Java application build on top of </a:t>
            </a:r>
            <a:r>
              <a:rPr lang="en-US" altLang="de-DE" sz="1400" dirty="0" err="1" smtClean="0">
                <a:solidFill>
                  <a:srgbClr val="336600"/>
                </a:solidFill>
                <a:latin typeface="DINOT-Bold" pitchFamily="50" charset="0"/>
              </a:rPr>
              <a:t>GeckoCIRCUITS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 </a:t>
            </a:r>
            <a:r>
              <a:rPr lang="en-US" altLang="de-DE" sz="1400" dirty="0">
                <a:latin typeface="DINOT-Bold" pitchFamily="50" charset="0"/>
              </a:rPr>
              <a:t>and </a:t>
            </a:r>
            <a:r>
              <a:rPr lang="en-US" altLang="de-DE" sz="1400" dirty="0" err="1">
                <a:solidFill>
                  <a:srgbClr val="336600"/>
                </a:solidFill>
                <a:latin typeface="DINOT-Bold" pitchFamily="50" charset="0"/>
              </a:rPr>
              <a:t>GeckoMAGNETICS</a:t>
            </a:r>
            <a:r>
              <a:rPr lang="en-US" altLang="de-DE" sz="1400" dirty="0">
                <a:latin typeface="DINOT-Bold" pitchFamily="50" charset="0"/>
              </a:rPr>
              <a:t> for finding </a:t>
            </a:r>
            <a:r>
              <a:rPr lang="en-US" altLang="de-DE" sz="1400" dirty="0" smtClean="0">
                <a:latin typeface="DINOT-Bold" pitchFamily="50" charset="0"/>
              </a:rPr>
              <a:t>the optimal EMI filter design with respect to </a:t>
            </a:r>
            <a:r>
              <a:rPr lang="en-US" altLang="de-DE" sz="1400" dirty="0" smtClean="0">
                <a:solidFill>
                  <a:srgbClr val="C00000"/>
                </a:solidFill>
                <a:latin typeface="DINOT-Bold" pitchFamily="50" charset="0"/>
              </a:rPr>
              <a:t>efficiency</a:t>
            </a:r>
            <a:r>
              <a:rPr lang="en-US" altLang="de-DE" sz="1400" dirty="0" smtClean="0">
                <a:latin typeface="DINOT-Bold" pitchFamily="50" charset="0"/>
              </a:rPr>
              <a:t> and </a:t>
            </a:r>
            <a:r>
              <a:rPr lang="en-US" altLang="de-DE" sz="1400" dirty="0" smtClean="0">
                <a:solidFill>
                  <a:srgbClr val="C00000"/>
                </a:solidFill>
                <a:latin typeface="DINOT-Bold" pitchFamily="50" charset="0"/>
              </a:rPr>
              <a:t>power density</a:t>
            </a:r>
            <a:r>
              <a:rPr lang="en-US" altLang="de-DE" sz="1400" dirty="0" smtClean="0">
                <a:latin typeface="DINOT-Bold" pitchFamily="50" charset="0"/>
              </a:rPr>
              <a:t> within a given design space:</a:t>
            </a:r>
            <a:endParaRPr lang="en-US" altLang="de-DE" sz="1400" dirty="0">
              <a:latin typeface="DINOT-Bold" pitchFamily="50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083733" y="2121763"/>
            <a:ext cx="7567083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85000"/>
              </a:lnSpc>
              <a:buFont typeface="Wingdings" pitchFamily="2" charset="2"/>
              <a:buAutoNum type="arabicParenR"/>
            </a:pP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It showcases </a:t>
            </a:r>
            <a:r>
              <a:rPr lang="en-US" altLang="de-DE" sz="1400" dirty="0" smtClean="0">
                <a:solidFill>
                  <a:srgbClr val="FF9900"/>
                </a:solidFill>
                <a:latin typeface="DINOT-Bold" pitchFamily="50" charset="0"/>
              </a:rPr>
              <a:t>features in development 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(e.g. 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filter optimization)</a:t>
            </a:r>
            <a:endParaRPr lang="en-US" altLang="de-DE" sz="1400" dirty="0" smtClean="0">
              <a:solidFill>
                <a:srgbClr val="336600"/>
              </a:solidFill>
              <a:latin typeface="DINOT-Bold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336600"/>
                </a:solidFill>
                <a:latin typeface="DINOT-Bold" pitchFamily="50" charset="0"/>
              </a:rPr>
              <a:t> 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        that will become available in </a:t>
            </a:r>
            <a:r>
              <a:rPr lang="en-US" altLang="de-DE" sz="1400" dirty="0" smtClean="0">
                <a:latin typeface="DINOT-Bold" pitchFamily="50" charset="0"/>
              </a:rPr>
              <a:t>upcoming Gecko-Simulations products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;</a:t>
            </a: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336600"/>
              </a:solidFill>
              <a:latin typeface="DINOT-Bold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336600"/>
              </a:solidFill>
              <a:latin typeface="DINOT-Bold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2)     It demonstrates how custom applications can be built on top of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         </a:t>
            </a:r>
            <a:r>
              <a:rPr lang="en-US" altLang="de-DE" sz="1400" dirty="0" err="1" smtClean="0">
                <a:solidFill>
                  <a:srgbClr val="336600"/>
                </a:solidFill>
                <a:latin typeface="DINOT-Bold" pitchFamily="50" charset="0"/>
              </a:rPr>
              <a:t>GeckoCIRCUITS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 and </a:t>
            </a:r>
            <a:r>
              <a:rPr lang="en-US" altLang="de-DE" sz="1400" dirty="0" err="1" smtClean="0">
                <a:solidFill>
                  <a:srgbClr val="336600"/>
                </a:solidFill>
                <a:latin typeface="DINOT-Bold" pitchFamily="50" charset="0"/>
              </a:rPr>
              <a:t>GeckoMAGNETICS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, to solve specific real-world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336600"/>
                </a:solidFill>
                <a:latin typeface="DINOT-Bold" pitchFamily="50" charset="0"/>
              </a:rPr>
              <a:t> 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        problems in power electronics.</a:t>
            </a: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latin typeface="DINOT-Bold" pitchFamily="50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193799" y="4506771"/>
            <a:ext cx="7567083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The </a:t>
            </a:r>
            <a:r>
              <a:rPr lang="en-US" altLang="de-DE" sz="1400" dirty="0" smtClean="0">
                <a:solidFill>
                  <a:srgbClr val="00B050"/>
                </a:solidFill>
                <a:latin typeface="DINOT-Bold" pitchFamily="50" charset="0"/>
              </a:rPr>
              <a:t>Gecko </a:t>
            </a:r>
            <a:r>
              <a:rPr lang="en-US" altLang="de-DE" sz="1400" dirty="0">
                <a:solidFill>
                  <a:srgbClr val="00B050"/>
                </a:solidFill>
                <a:latin typeface="DINOT-Bold" pitchFamily="50" charset="0"/>
              </a:rPr>
              <a:t>Three-Phase EMI Filter Optimizer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 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allows you to define a </a:t>
            </a:r>
            <a:r>
              <a:rPr lang="en-US" altLang="de-DE" sz="1400" dirty="0" smtClean="0">
                <a:latin typeface="DINOT-Bold" pitchFamily="50" charset="0"/>
              </a:rPr>
              <a:t>design space 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for each 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filter </a:t>
            </a:r>
            <a:r>
              <a:rPr lang="en-US" altLang="de-DE" sz="1400" dirty="0" smtClean="0">
                <a:solidFill>
                  <a:srgbClr val="336600"/>
                </a:solidFill>
                <a:latin typeface="DINOT-Bold" pitchFamily="50" charset="0"/>
              </a:rPr>
              <a:t>component, and then using evaluations through simulations and an optimization algorithm, it finds the </a:t>
            </a:r>
            <a:r>
              <a:rPr lang="en-US" altLang="de-DE" sz="1400" dirty="0" smtClean="0">
                <a:latin typeface="DINOT-Bold" pitchFamily="50" charset="0"/>
              </a:rPr>
              <a:t>best design according to your design goal, i.e. your defined compromise between efficiency and power density.</a:t>
            </a:r>
            <a:endParaRPr lang="en-US" altLang="de-DE" sz="1400" dirty="0">
              <a:solidFill>
                <a:srgbClr val="336600"/>
              </a:solidFill>
              <a:latin typeface="DINOT-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846" y="2229117"/>
            <a:ext cx="1280837" cy="134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2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2" y="1333914"/>
            <a:ext cx="4541101" cy="46621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3012" y="1511298"/>
            <a:ext cx="2546055" cy="2959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91467" y="1447800"/>
            <a:ext cx="2150533" cy="2114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1746" y="1155313"/>
            <a:ext cx="289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Detailed results for each filter stage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3812" y="1831430"/>
            <a:ext cx="4349599" cy="8655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79441" y="1881783"/>
            <a:ext cx="317633" cy="3764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51746" y="1648797"/>
            <a:ext cx="237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Details for the capacitor and inductor design for this stage (components used, dimensions, exact losses and volumes)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39776" y="2824404"/>
            <a:ext cx="4072644" cy="8406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366699" y="2824404"/>
            <a:ext cx="493514" cy="20797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91435" y="2531334"/>
            <a:ext cx="2853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Loss breakdown for this stage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20768" y="4398270"/>
            <a:ext cx="4072643" cy="1079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00607" y="3445933"/>
            <a:ext cx="603539" cy="82973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4146" y="3125777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Pareto front of the design space for this stage’s inductor, showing highlighted the selected inductor design (according to the set optimization goal)</a:t>
            </a:r>
          </a:p>
          <a:p>
            <a:endParaRPr lang="en-CA" sz="1200" dirty="0">
              <a:latin typeface="DINOT-Medium" pitchFamily="50" charset="0"/>
            </a:endParaRPr>
          </a:p>
          <a:p>
            <a:r>
              <a:rPr lang="en-CA" sz="1200" dirty="0" smtClean="0">
                <a:latin typeface="DINOT-Medium" pitchFamily="50" charset="0"/>
              </a:rPr>
              <a:t>Double-click on a point to see the details of the inductor design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28983" y="5682438"/>
            <a:ext cx="1671624" cy="241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Straight Arrow Connector 19"/>
          <p:cNvCxnSpPr>
            <a:stCxn id="22" idx="1"/>
          </p:cNvCxnSpPr>
          <p:nvPr/>
        </p:nvCxnSpPr>
        <p:spPr>
          <a:xfrm flipH="1">
            <a:off x="5479400" y="5381669"/>
            <a:ext cx="362600" cy="34310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42000" y="5150836"/>
            <a:ext cx="285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Inductor </a:t>
            </a:r>
            <a:r>
              <a:rPr lang="en-CA" sz="1200" dirty="0" err="1" smtClean="0">
                <a:latin typeface="DINOT-Medium" pitchFamily="50" charset="0"/>
              </a:rPr>
              <a:t>pareto</a:t>
            </a:r>
            <a:r>
              <a:rPr lang="en-CA" sz="1200" dirty="0" smtClean="0">
                <a:latin typeface="DINOT-Medium" pitchFamily="50" charset="0"/>
              </a:rPr>
              <a:t> front data can be saved to a file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Detailed EMI Filte</a:t>
            </a:r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r Results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90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 animBg="1"/>
      <p:bldP spid="16" grpId="0"/>
      <p:bldP spid="25" grpId="0" animBg="1"/>
      <p:bldP spid="27" grpId="0"/>
      <p:bldP spid="15" grpId="0" animBg="1"/>
      <p:bldP spid="18" grpId="0"/>
      <p:bldP spid="19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1232574"/>
            <a:ext cx="3733042" cy="44921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3011" y="1432312"/>
            <a:ext cx="1673989" cy="1786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84096" y="1220845"/>
            <a:ext cx="2150533" cy="2114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34629" y="1012193"/>
            <a:ext cx="289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Detailed results for each inductor in the </a:t>
            </a:r>
            <a:r>
              <a:rPr lang="en-CA" sz="1200" dirty="0" err="1" smtClean="0">
                <a:latin typeface="DINOT-Medium" pitchFamily="50" charset="0"/>
              </a:rPr>
              <a:t>pareto</a:t>
            </a:r>
            <a:r>
              <a:rPr lang="en-CA" sz="1200" dirty="0" smtClean="0">
                <a:latin typeface="DINOT-Medium" pitchFamily="50" charset="0"/>
              </a:rPr>
              <a:t> front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3813" y="1727200"/>
            <a:ext cx="3451988" cy="36544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35975" y="1727200"/>
            <a:ext cx="317632" cy="100582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92862" y="1521613"/>
            <a:ext cx="237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Losses for one inductor</a:t>
            </a:r>
            <a:endParaRPr lang="de-CH" sz="1200" dirty="0">
              <a:latin typeface="DINOT-Medium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4" y="1243025"/>
            <a:ext cx="3699319" cy="448174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4650618" y="2438400"/>
            <a:ext cx="1075265" cy="5060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48083" y="2048158"/>
            <a:ext cx="289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Detailed design description</a:t>
            </a:r>
            <a:endParaRPr lang="de-CH" sz="1200" dirty="0">
              <a:latin typeface="DINOT-Medium" pitchFamily="50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6" y="1256151"/>
            <a:ext cx="3699317" cy="448174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4655230" y="3155378"/>
            <a:ext cx="1246037" cy="2427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87179" y="3016878"/>
            <a:ext cx="157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L vs. I characteristic</a:t>
            </a:r>
            <a:endParaRPr lang="de-CH" sz="1200" dirty="0">
              <a:latin typeface="DINOT-Medium" pitchFamily="50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6" y="1243024"/>
            <a:ext cx="3713427" cy="4494871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4499316" y="3478673"/>
            <a:ext cx="918252" cy="8420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48083" y="4182185"/>
            <a:ext cx="157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Inductor waveforms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12216" y="5381669"/>
            <a:ext cx="1242183" cy="2959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041290" y="4572000"/>
            <a:ext cx="2376278" cy="69135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48083" y="4441967"/>
            <a:ext cx="157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can be saved to file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4400" y="5381669"/>
            <a:ext cx="1176604" cy="2959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650617" y="5263359"/>
            <a:ext cx="502990" cy="2662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78247" y="5030544"/>
            <a:ext cx="192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Inductor design can be saved for </a:t>
            </a:r>
            <a:r>
              <a:rPr lang="en-CA" sz="1200" dirty="0" smtClean="0">
                <a:solidFill>
                  <a:srgbClr val="00FF00"/>
                </a:solidFill>
                <a:latin typeface="DINOT-Medium" pitchFamily="50" charset="0"/>
              </a:rPr>
              <a:t>loading into </a:t>
            </a:r>
            <a:r>
              <a:rPr lang="en-CA" sz="1200" dirty="0" err="1" smtClean="0">
                <a:solidFill>
                  <a:srgbClr val="00FF00"/>
                </a:solidFill>
                <a:latin typeface="DINOT-Medium" pitchFamily="50" charset="0"/>
              </a:rPr>
              <a:t>GeckoMAGNEITCS</a:t>
            </a:r>
            <a:endParaRPr lang="de-CH" sz="1200" dirty="0">
              <a:solidFill>
                <a:srgbClr val="00FF00"/>
              </a:solidFill>
              <a:latin typeface="DINOT-Medium" pitchFamily="50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Detailed Inductor Results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96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 animBg="1"/>
      <p:bldP spid="16" grpId="0"/>
      <p:bldP spid="24" grpId="0"/>
      <p:bldP spid="29" grpId="0"/>
      <p:bldP spid="33" grpId="0"/>
      <p:bldP spid="34" grpId="0" animBg="1"/>
      <p:bldP spid="39" grpId="0"/>
      <p:bldP spid="40" grpId="0" animBg="1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9"/>
          <p:cNvSpPr txBox="1">
            <a:spLocks noChangeArrowheads="1"/>
          </p:cNvSpPr>
          <p:nvPr/>
        </p:nvSpPr>
        <p:spPr bwMode="auto">
          <a:xfrm>
            <a:off x="1116012" y="2283423"/>
            <a:ext cx="7069137" cy="163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solidFill>
                <a:srgbClr val="0000FF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2400" dirty="0" smtClean="0">
                <a:solidFill>
                  <a:srgbClr val="0000FF"/>
                </a:solidFill>
                <a:latin typeface="DINOT-Medium" pitchFamily="50" charset="0"/>
              </a:rPr>
              <a:t>Before using the program, </a:t>
            </a:r>
            <a:r>
              <a:rPr lang="en-US" altLang="de-DE" sz="2400" dirty="0" smtClean="0">
                <a:solidFill>
                  <a:srgbClr val="0000FF"/>
                </a:solidFill>
                <a:latin typeface="DINOT-Medium" pitchFamily="50" charset="0"/>
              </a:rPr>
              <a:t>and for all other details, please read the </a:t>
            </a:r>
            <a:r>
              <a:rPr lang="en-US" altLang="de-DE" sz="2400" dirty="0" smtClean="0">
                <a:solidFill>
                  <a:srgbClr val="92D050"/>
                </a:solidFill>
                <a:latin typeface="DINOT-Medium" pitchFamily="50" charset="0"/>
              </a:rPr>
              <a:t>User’s Manual!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User’s Manual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45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146174" y="1967381"/>
            <a:ext cx="70262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Gecko-Simulations AG</a:t>
            </a:r>
          </a:p>
          <a:p>
            <a:pPr algn="ctr" eaLnBrk="1" hangingPunct="1"/>
            <a:endParaRPr lang="en-US" altLang="de-DE" sz="2000" dirty="0">
              <a:solidFill>
                <a:srgbClr val="336600"/>
              </a:solidFill>
              <a:latin typeface="DINOT-Bold" pitchFamily="50" charset="0"/>
            </a:endParaRPr>
          </a:p>
          <a:p>
            <a:pPr algn="ctr" eaLnBrk="1" hangingPunct="1"/>
            <a:r>
              <a:rPr lang="en-US" altLang="de-DE" sz="2000" dirty="0" err="1" smtClean="0">
                <a:solidFill>
                  <a:schemeClr val="bg2">
                    <a:lumMod val="75000"/>
                  </a:schemeClr>
                </a:solidFill>
                <a:latin typeface="DINOT-Bold" pitchFamily="50" charset="0"/>
              </a:rPr>
              <a:t>Physikstrasse</a:t>
            </a:r>
            <a:r>
              <a:rPr lang="en-US" altLang="de-DE" sz="2000" dirty="0" smtClean="0">
                <a:solidFill>
                  <a:schemeClr val="bg2">
                    <a:lumMod val="75000"/>
                  </a:schemeClr>
                </a:solidFill>
                <a:latin typeface="DINOT-Bold" pitchFamily="50" charset="0"/>
              </a:rPr>
              <a:t> 3, 8092 Zurich,</a:t>
            </a:r>
          </a:p>
          <a:p>
            <a:pPr algn="ctr" eaLnBrk="1" hangingPunct="1"/>
            <a:r>
              <a:rPr lang="en-US" altLang="de-DE" sz="2000" dirty="0" smtClean="0">
                <a:solidFill>
                  <a:schemeClr val="bg2">
                    <a:lumMod val="75000"/>
                  </a:schemeClr>
                </a:solidFill>
                <a:latin typeface="DINOT-Bold" pitchFamily="50" charset="0"/>
              </a:rPr>
              <a:t>Switzerland</a:t>
            </a:r>
          </a:p>
          <a:p>
            <a:pPr algn="ctr" eaLnBrk="1" hangingPunct="1"/>
            <a:endParaRPr lang="en-US" altLang="de-DE" sz="2000" dirty="0">
              <a:solidFill>
                <a:srgbClr val="336600"/>
              </a:solidFill>
              <a:latin typeface="DINOT-Bold" pitchFamily="50" charset="0"/>
            </a:endParaRPr>
          </a:p>
          <a:p>
            <a:pPr algn="ctr"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contact@gecko-simulations.com</a:t>
            </a:r>
            <a:endParaRPr lang="en-US" altLang="de-DE" sz="2000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48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3"/>
          <p:cNvSpPr txBox="1">
            <a:spLocks noChangeArrowheads="1"/>
          </p:cNvSpPr>
          <p:nvPr/>
        </p:nvSpPr>
        <p:spPr bwMode="auto">
          <a:xfrm>
            <a:off x="939798" y="1686984"/>
            <a:ext cx="6951133" cy="391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75000"/>
              </a:lnSpc>
              <a:spcAft>
                <a:spcPts val="600"/>
              </a:spcAft>
            </a:pPr>
            <a:endParaRPr lang="en-US" altLang="de-DE" sz="16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>
                <a:solidFill>
                  <a:srgbClr val="0000FF"/>
                </a:solidFill>
                <a:latin typeface="OfficinaSansBold" pitchFamily="2" charset="0"/>
              </a:rPr>
              <a:t>	</a:t>
            </a:r>
            <a:r>
              <a:rPr lang="en-US" altLang="de-DE" sz="1600" dirty="0">
                <a:solidFill>
                  <a:srgbClr val="92D050"/>
                </a:solidFill>
                <a:latin typeface="DINOT-Medium" pitchFamily="50" charset="0"/>
              </a:rPr>
              <a:t>►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Can be used for any three-phase converter topology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>
                <a:solidFill>
                  <a:srgbClr val="92D050"/>
                </a:solidFill>
                <a:latin typeface="DINOT-Medium" pitchFamily="50" charset="0"/>
              </a:rPr>
              <a:t>	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    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(you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must build appropriate noise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models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in </a:t>
            </a:r>
            <a:r>
              <a:rPr lang="en-US" altLang="de-DE" sz="1600" dirty="0" err="1" smtClean="0">
                <a:solidFill>
                  <a:srgbClr val="92D050"/>
                </a:solidFill>
                <a:latin typeface="DINOT-Medium" pitchFamily="50" charset="0"/>
              </a:rPr>
              <a:t>GeckoCIRCUITS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)</a:t>
            </a:r>
            <a:endParaRPr lang="en-US" altLang="de-DE" sz="1600" dirty="0">
              <a:solidFill>
                <a:srgbClr val="92D050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600" dirty="0">
              <a:solidFill>
                <a:srgbClr val="0000FF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600" dirty="0" smtClean="0">
              <a:solidFill>
                <a:srgbClr val="0000FF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solidFill>
                  <a:srgbClr val="0000FF"/>
                </a:solidFill>
                <a:latin typeface="DINOT-Medium" pitchFamily="50" charset="0"/>
              </a:rPr>
              <a:t>	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►</a:t>
            </a:r>
            <a:r>
              <a:rPr lang="en-US" altLang="de-DE" sz="1600" dirty="0" smtClean="0">
                <a:solidFill>
                  <a:srgbClr val="0000FF"/>
                </a:solidFill>
                <a:latin typeface="DINOT-Medium" pitchFamily="50" charset="0"/>
              </a:rPr>
              <a:t> </a:t>
            </a:r>
            <a:r>
              <a:rPr lang="en-US" altLang="de-DE" sz="16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DINOT-Medium" pitchFamily="50" charset="0"/>
              </a:rPr>
              <a:t>Multiobjective</a:t>
            </a:r>
            <a:r>
              <a:rPr lang="en-US" altLang="de-DE" sz="1600" dirty="0" smtClean="0">
                <a:solidFill>
                  <a:srgbClr val="0000FF"/>
                </a:solidFill>
                <a:latin typeface="DINOT-Medium" pitchFamily="50" charset="0"/>
              </a:rPr>
              <a:t>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optimization of an EMI filter for </a:t>
            </a:r>
            <a:r>
              <a:rPr lang="en-US" altLang="de-DE" sz="16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DINOT-Medium" pitchFamily="50" charset="0"/>
              </a:rPr>
              <a:t>power density </a:t>
            </a:r>
            <a:endParaRPr lang="en-US" altLang="de-DE" sz="1600" dirty="0" smtClean="0">
              <a:solidFill>
                <a:schemeClr val="tx2">
                  <a:lumMod val="85000"/>
                  <a:lumOff val="15000"/>
                </a:schemeClr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>
                <a:solidFill>
                  <a:schemeClr val="tx2">
                    <a:lumMod val="85000"/>
                    <a:lumOff val="15000"/>
                  </a:schemeClr>
                </a:solidFill>
                <a:latin typeface="DINOT-Medium" pitchFamily="50" charset="0"/>
              </a:rPr>
              <a:t> </a:t>
            </a:r>
            <a:r>
              <a:rPr lang="en-US" altLang="de-DE" sz="16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DINOT-Medium" pitchFamily="50" charset="0"/>
              </a:rPr>
              <a:t>        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(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volume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)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and </a:t>
            </a:r>
            <a:r>
              <a:rPr lang="en-US" altLang="de-DE" sz="16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DINOT-Medium" pitchFamily="50" charset="0"/>
              </a:rPr>
              <a:t>efficiency</a:t>
            </a:r>
            <a:r>
              <a:rPr lang="en-US" altLang="de-DE" sz="1600" dirty="0" smtClean="0">
                <a:solidFill>
                  <a:srgbClr val="0000FF"/>
                </a:solidFill>
                <a:latin typeface="DINOT-Medium" pitchFamily="50" charset="0"/>
              </a:rPr>
              <a:t>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(losses)</a:t>
            </a:r>
          </a:p>
          <a:p>
            <a:pPr eaLnBrk="1" hangingPunct="1">
              <a:lnSpc>
                <a:spcPct val="85000"/>
              </a:lnSpc>
            </a:pPr>
            <a:endParaRPr lang="en-US" altLang="de-DE" sz="1600" dirty="0">
              <a:solidFill>
                <a:srgbClr val="0000FF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600" dirty="0">
              <a:solidFill>
                <a:srgbClr val="0000FF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>
                <a:solidFill>
                  <a:srgbClr val="0000FF"/>
                </a:solidFill>
                <a:latin typeface="DINOT-Medium" pitchFamily="50" charset="0"/>
              </a:rPr>
              <a:t>	</a:t>
            </a:r>
            <a:r>
              <a:rPr lang="en-US" altLang="de-DE" sz="1600" dirty="0">
                <a:solidFill>
                  <a:srgbClr val="92D050"/>
                </a:solidFill>
                <a:latin typeface="DINOT-Medium" pitchFamily="50" charset="0"/>
              </a:rPr>
              <a:t>►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Always calculates set of </a:t>
            </a:r>
            <a:r>
              <a:rPr lang="en-US" altLang="de-DE" sz="16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DINOT-Medium" pitchFamily="50" charset="0"/>
              </a:rPr>
              <a:t>pareto</a:t>
            </a:r>
            <a:r>
              <a:rPr lang="en-US" altLang="de-DE" sz="16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DINOT-Medium" pitchFamily="50" charset="0"/>
              </a:rPr>
              <a:t>-optimal designs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, and then picks </a:t>
            </a:r>
            <a:endParaRPr lang="en-US" altLang="de-DE" sz="1600" dirty="0" smtClean="0">
              <a:solidFill>
                <a:srgbClr val="92D050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>
                <a:solidFill>
                  <a:srgbClr val="92D050"/>
                </a:solidFill>
                <a:latin typeface="DINOT-Medium" pitchFamily="50" charset="0"/>
              </a:rPr>
              <a:t>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         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from this set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based on </a:t>
            </a:r>
            <a:r>
              <a:rPr lang="en-US" altLang="de-DE" sz="16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DINOT-Medium" pitchFamily="50" charset="0"/>
              </a:rPr>
              <a:t>optimization goal</a:t>
            </a:r>
            <a:endParaRPr lang="en-US" altLang="de-DE" sz="1600" dirty="0">
              <a:solidFill>
                <a:schemeClr val="tx2">
                  <a:lumMod val="85000"/>
                  <a:lumOff val="15000"/>
                </a:schemeClr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600" dirty="0">
              <a:solidFill>
                <a:srgbClr val="0000FF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>
                <a:solidFill>
                  <a:srgbClr val="0000FF"/>
                </a:solidFill>
                <a:latin typeface="DINOT-Medium" pitchFamily="50" charset="0"/>
              </a:rPr>
              <a:t>	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 smtClean="0">
                <a:solidFill>
                  <a:srgbClr val="0000FF"/>
                </a:solidFill>
                <a:latin typeface="DINOT-Medium" pitchFamily="50" charset="0"/>
              </a:rPr>
              <a:t>	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► Gives LC values, attenuation distribution, and components to build 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>
                <a:solidFill>
                  <a:srgbClr val="92D050"/>
                </a:solidFill>
                <a:latin typeface="DINOT-Medium" pitchFamily="50" charset="0"/>
              </a:rPr>
              <a:t>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          inductors and capacitors from based from a list of </a:t>
            </a:r>
            <a:r>
              <a:rPr lang="en-US" altLang="de-DE" sz="16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DINOT-Medium" pitchFamily="50" charset="0"/>
              </a:rPr>
              <a:t>real </a:t>
            </a:r>
            <a:r>
              <a:rPr lang="en-US" altLang="de-DE" sz="16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DINOT-Medium" pitchFamily="50" charset="0"/>
              </a:rPr>
              <a:t>components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>
                <a:solidFill>
                  <a:schemeClr val="tx2">
                    <a:lumMod val="85000"/>
                    <a:lumOff val="15000"/>
                  </a:schemeClr>
                </a:solidFill>
                <a:latin typeface="DINOT-Medium" pitchFamily="50" charset="0"/>
              </a:rPr>
              <a:t> </a:t>
            </a:r>
            <a:r>
              <a:rPr lang="en-US" altLang="de-DE" sz="16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DINOT-Medium" pitchFamily="50" charset="0"/>
              </a:rPr>
              <a:t>         </a:t>
            </a:r>
            <a:r>
              <a:rPr lang="en-US" altLang="de-DE" sz="16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DINOT-Medium" pitchFamily="50" charset="0"/>
              </a:rPr>
              <a:t>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in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its </a:t>
            </a:r>
            <a:r>
              <a:rPr lang="en-US" altLang="de-DE" sz="1600" dirty="0" smtClean="0">
                <a:solidFill>
                  <a:srgbClr val="92D050"/>
                </a:solidFill>
                <a:latin typeface="DINOT-Medium" pitchFamily="50" charset="0"/>
              </a:rPr>
              <a:t>database</a:t>
            </a:r>
          </a:p>
          <a:p>
            <a:pPr eaLnBrk="1" hangingPunct="1">
              <a:lnSpc>
                <a:spcPct val="85000"/>
              </a:lnSpc>
            </a:pPr>
            <a:endParaRPr lang="en-US" altLang="de-DE" sz="16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600" dirty="0">
                <a:solidFill>
                  <a:srgbClr val="0000FF"/>
                </a:solidFill>
                <a:latin typeface="OfficinaSansBold" pitchFamily="2" charset="0"/>
              </a:rPr>
              <a:t>	</a:t>
            </a:r>
            <a:endParaRPr lang="en-US" altLang="de-DE" sz="1600" dirty="0">
              <a:latin typeface="OfficinaSansBold" pitchFamily="2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Optimizer Tool for Three-Phase EMI Filters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08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9"/>
          <p:cNvSpPr txBox="1">
            <a:spLocks noChangeArrowheads="1"/>
          </p:cNvSpPr>
          <p:nvPr/>
        </p:nvSpPr>
        <p:spPr bwMode="auto">
          <a:xfrm>
            <a:off x="1116013" y="1455738"/>
            <a:ext cx="7069137" cy="448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●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The Optimizer uses a mostly fixed </a:t>
            </a:r>
            <a:r>
              <a:rPr lang="en-US" altLang="de-DE" sz="1400" i="1" dirty="0" smtClean="0">
                <a:solidFill>
                  <a:srgbClr val="92D050"/>
                </a:solidFill>
                <a:latin typeface="DINOT-Medium" pitchFamily="50" charset="0"/>
              </a:rPr>
              <a:t>LC-LC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 filter topology:</a:t>
            </a:r>
            <a:endParaRPr lang="en-US" altLang="de-DE" sz="1400" dirty="0">
              <a:solidFill>
                <a:srgbClr val="92D050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u="sng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u="sng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u="sng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u="sng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u="sng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solidFill>
                  <a:srgbClr val="92D050"/>
                </a:solidFill>
                <a:latin typeface="DINOT-Medium" pitchFamily="50" charset="0"/>
              </a:rPr>
              <a:t>●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You can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select whether CM and DM capacitors are in series or not</a:t>
            </a:r>
            <a:endParaRPr lang="en-US" altLang="de-DE" sz="1400" u="sng" dirty="0">
              <a:solidFill>
                <a:srgbClr val="92D050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" y="1782476"/>
            <a:ext cx="8146484" cy="3491351"/>
          </a:xfrm>
          <a:prstGeom prst="rect">
            <a:avLst/>
          </a:prstGeom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EMI Filter Modeling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9"/>
          <p:cNvSpPr txBox="1">
            <a:spLocks noChangeArrowheads="1"/>
          </p:cNvSpPr>
          <p:nvPr/>
        </p:nvSpPr>
        <p:spPr bwMode="auto">
          <a:xfrm>
            <a:off x="1116013" y="1650471"/>
            <a:ext cx="7069137" cy="26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Unzip the downloaded Optimizer package on your computer.</a:t>
            </a:r>
          </a:p>
          <a:p>
            <a:pPr marL="342900" indent="-342900" eaLnBrk="1" hangingPunct="1">
              <a:lnSpc>
                <a:spcPct val="85000"/>
              </a:lnSpc>
              <a:buFont typeface="Wingdings" pitchFamily="2" charset="2"/>
              <a:buAutoNum type="arabicPeriod"/>
            </a:pPr>
            <a:endParaRPr lang="en-US" altLang="de-DE" sz="1400" dirty="0" smtClean="0">
              <a:solidFill>
                <a:srgbClr val="92D050"/>
              </a:solidFill>
              <a:latin typeface="DINOT-Medium" pitchFamily="50" charset="0"/>
            </a:endParaRPr>
          </a:p>
          <a:p>
            <a:pPr marL="342900" indent="-342900" eaLnBrk="1" hangingPunct="1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Open the newly created directory.</a:t>
            </a:r>
          </a:p>
          <a:p>
            <a:pPr marL="342900" indent="-342900" eaLnBrk="1" hangingPunct="1">
              <a:lnSpc>
                <a:spcPct val="85000"/>
              </a:lnSpc>
              <a:buFont typeface="Wingdings" pitchFamily="2" charset="2"/>
              <a:buAutoNum type="arabicPeriod"/>
            </a:pPr>
            <a:endParaRPr lang="en-US" altLang="de-DE" sz="1400" dirty="0" smtClean="0">
              <a:solidFill>
                <a:srgbClr val="92D050"/>
              </a:solidFill>
              <a:latin typeface="DINOT-Medium" pitchFamily="50" charset="0"/>
            </a:endParaRPr>
          </a:p>
          <a:p>
            <a:pPr marL="342900" indent="-342900" eaLnBrk="1" hangingPunct="1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On Windows and Linux, double-clicking StartOptimizer.jar should start the program. IF this does not work, open a terminal (console), go to the directory and type  </a:t>
            </a:r>
            <a:r>
              <a:rPr lang="en-US" altLang="de-DE" sz="1400" dirty="0" smtClean="0">
                <a:latin typeface="DINOT-Medium" pitchFamily="50" charset="0"/>
              </a:rPr>
              <a:t>java </a:t>
            </a:r>
            <a:r>
              <a:rPr lang="en-US" altLang="de-DE" sz="1400" dirty="0" smtClean="0">
                <a:latin typeface="DINOT-Medium" pitchFamily="50" charset="0"/>
              </a:rPr>
              <a:t>–jar StartOptimizer.jar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                             </a:t>
            </a:r>
          </a:p>
          <a:p>
            <a:pPr marL="342900" indent="-342900" eaLnBrk="1" hangingPunct="1">
              <a:lnSpc>
                <a:spcPct val="85000"/>
              </a:lnSpc>
              <a:buFont typeface="Wingdings" pitchFamily="2" charset="2"/>
              <a:buAutoNum type="arabicPeriod"/>
            </a:pPr>
            <a:endParaRPr lang="en-US" altLang="de-DE" sz="1400" dirty="0" smtClean="0">
              <a:solidFill>
                <a:srgbClr val="92D050"/>
              </a:solidFill>
              <a:latin typeface="DINOT-Medium" pitchFamily="50" charset="0"/>
            </a:endParaRPr>
          </a:p>
          <a:p>
            <a:pPr marL="342900" indent="-342900" eaLnBrk="1" hangingPunct="1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If you still have problems, please consult the </a:t>
            </a:r>
            <a:r>
              <a:rPr lang="en-US" altLang="de-DE" sz="1400" dirty="0" smtClean="0">
                <a:latin typeface="DINOT-Medium" pitchFamily="50" charset="0"/>
              </a:rPr>
              <a:t>User’s Manual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on how to start the program manually.</a:t>
            </a:r>
          </a:p>
          <a:p>
            <a:pPr marL="342900" indent="-342900" eaLnBrk="1" hangingPunct="1">
              <a:lnSpc>
                <a:spcPct val="85000"/>
              </a:lnSpc>
              <a:buFont typeface="Wingdings" pitchFamily="2" charset="2"/>
              <a:buAutoNum type="arabicPeriod"/>
            </a:pPr>
            <a:endParaRPr lang="en-US" altLang="de-DE" sz="1400" dirty="0" smtClean="0">
              <a:solidFill>
                <a:srgbClr val="92D050"/>
              </a:solidFill>
              <a:latin typeface="DINOT-Medium" pitchFamily="50" charset="0"/>
            </a:endParaRPr>
          </a:p>
          <a:p>
            <a:pPr marL="342900" indent="-342900" eaLnBrk="1" hangingPunct="1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Within a few seconds, the main optimizer window should open.</a:t>
            </a:r>
            <a:endParaRPr lang="en-US" altLang="de-DE" sz="1400" dirty="0">
              <a:solidFill>
                <a:srgbClr val="92D050"/>
              </a:solidFill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u="sng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Starting the Optimizer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7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9"/>
          <p:cNvSpPr txBox="1">
            <a:spLocks noChangeArrowheads="1"/>
          </p:cNvSpPr>
          <p:nvPr/>
        </p:nvSpPr>
        <p:spPr bwMode="auto">
          <a:xfrm>
            <a:off x="1116013" y="1455738"/>
            <a:ext cx="7069137" cy="430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/>
              <a:t>●</a:t>
            </a:r>
            <a:r>
              <a:rPr lang="en-US" altLang="de-DE" sz="1400" dirty="0">
                <a:latin typeface="OfficinaSansBold" pitchFamily="2" charset="0"/>
              </a:rPr>
              <a:t> </a:t>
            </a:r>
            <a:r>
              <a:rPr lang="en-US" altLang="de-DE" sz="1400" dirty="0" smtClean="0">
                <a:latin typeface="OfficinaSansBold" pitchFamily="2" charset="0"/>
              </a:rPr>
              <a:t>First tab of window – model set up</a:t>
            </a:r>
            <a:endParaRPr lang="en-US" altLang="de-DE" sz="1400" dirty="0"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u="sng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u="sng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u="sng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u="sng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u="sng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36" y="1874580"/>
            <a:ext cx="3567498" cy="3739633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955799" y="3591997"/>
            <a:ext cx="1312334" cy="693202"/>
          </a:xfrm>
          <a:prstGeom prst="rect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3304380" y="3609994"/>
            <a:ext cx="1312334" cy="693202"/>
          </a:xfrm>
          <a:prstGeom prst="rect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11966" y="1727200"/>
            <a:ext cx="3128434" cy="17356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788833" y="1856330"/>
            <a:ext cx="2027767" cy="17356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18968" y="1450957"/>
            <a:ext cx="24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Sample models up to 4 filter </a:t>
            </a:r>
            <a:r>
              <a:rPr lang="en-CA" sz="1200" dirty="0" smtClean="0">
                <a:latin typeface="DINOT-Medium" pitchFamily="50" charset="0"/>
              </a:rPr>
              <a:t>stages are </a:t>
            </a:r>
            <a:r>
              <a:rPr lang="en-CA" sz="1200" dirty="0" smtClean="0">
                <a:latin typeface="DINOT-Medium" pitchFamily="50" charset="0"/>
              </a:rPr>
              <a:t>provided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6714" y="3815856"/>
            <a:ext cx="810420" cy="346601"/>
          </a:xfrm>
          <a:prstGeom prst="rect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071534" y="2370667"/>
            <a:ext cx="847434" cy="14070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82985" y="2058963"/>
            <a:ext cx="24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You </a:t>
            </a:r>
            <a:r>
              <a:rPr lang="en-CA" sz="1200" dirty="0" smtClean="0">
                <a:latin typeface="DINOT-Medium" pitchFamily="50" charset="0"/>
              </a:rPr>
              <a:t>can add </a:t>
            </a:r>
            <a:r>
              <a:rPr lang="en-CA" sz="1200" dirty="0" smtClean="0">
                <a:latin typeface="DINOT-Medium" pitchFamily="50" charset="0"/>
              </a:rPr>
              <a:t>your </a:t>
            </a:r>
            <a:r>
              <a:rPr lang="en-CA" sz="1200" dirty="0" smtClean="0">
                <a:latin typeface="DINOT-Medium" pitchFamily="50" charset="0"/>
              </a:rPr>
              <a:t>own models from </a:t>
            </a:r>
            <a:r>
              <a:rPr lang="en-CA" sz="1200" dirty="0" err="1" smtClean="0">
                <a:latin typeface="DINOT-Medium" pitchFamily="50" charset="0"/>
              </a:rPr>
              <a:t>GeckoCIRCUITS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55798" y="4388927"/>
            <a:ext cx="3471335" cy="775740"/>
          </a:xfrm>
          <a:prstGeom prst="rect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495251" y="3210489"/>
            <a:ext cx="600749" cy="14070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7785" y="2979656"/>
            <a:ext cx="24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Circuit simulation models for </a:t>
            </a:r>
            <a:r>
              <a:rPr lang="en-CA" sz="1200" dirty="0" err="1" smtClean="0">
                <a:latin typeface="DINOT-Medium" pitchFamily="50" charset="0"/>
              </a:rPr>
              <a:t>GeckoCIRCUITS</a:t>
            </a:r>
            <a:r>
              <a:rPr lang="en-CA" sz="1200" dirty="0" smtClean="0">
                <a:latin typeface="DINOT-Medium" pitchFamily="50" charset="0"/>
              </a:rPr>
              <a:t> must use the element names shown here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69114" y="5174491"/>
            <a:ext cx="573353" cy="173300"/>
          </a:xfrm>
          <a:prstGeom prst="rect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409815" y="4285199"/>
            <a:ext cx="777970" cy="99530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55519" y="3989156"/>
            <a:ext cx="24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Click “Next” to see all required elements names in simulation models, and also to define additional components (see next slide)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95761" y="5193857"/>
            <a:ext cx="573353" cy="173300"/>
          </a:xfrm>
          <a:prstGeom prst="rect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643385" y="5347791"/>
            <a:ext cx="490681" cy="59536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92819" y="5917750"/>
            <a:ext cx="24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Click “Apply Names” when finished with this screen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EMI Filter Circuit Simulation Models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43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3" grpId="0"/>
      <p:bldP spid="16" grpId="0" animBg="1"/>
      <p:bldP spid="20" grpId="0"/>
      <p:bldP spid="21" grpId="0" animBg="1"/>
      <p:bldP spid="24" grpId="0"/>
      <p:bldP spid="25" grpId="0" animBg="1"/>
      <p:bldP spid="28" grpId="0"/>
      <p:bldP spid="29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9"/>
          <p:cNvSpPr txBox="1">
            <a:spLocks noChangeArrowheads="1"/>
          </p:cNvSpPr>
          <p:nvPr/>
        </p:nvSpPr>
        <p:spPr bwMode="auto">
          <a:xfrm>
            <a:off x="1116013" y="1455738"/>
            <a:ext cx="7069137" cy="448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>
                <a:latin typeface="DINOT-Medium" pitchFamily="50" charset="0"/>
              </a:rPr>
              <a:t>● </a:t>
            </a:r>
            <a:r>
              <a:rPr lang="en-US" altLang="de-DE" sz="1400" dirty="0" smtClean="0">
                <a:latin typeface="DINOT-Medium" pitchFamily="50" charset="0"/>
              </a:rPr>
              <a:t>By default, the Optimizer considers only the filtering elements (inductor and </a:t>
            </a:r>
            <a:endParaRPr lang="en-US" altLang="de-DE" sz="14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 </a:t>
            </a:r>
            <a:r>
              <a:rPr lang="en-US" altLang="de-DE" sz="1400" dirty="0" smtClean="0">
                <a:latin typeface="DINOT-Medium" pitchFamily="50" charset="0"/>
              </a:rPr>
              <a:t>capacitors</a:t>
            </a:r>
            <a:r>
              <a:rPr lang="en-US" altLang="de-DE" sz="1400" dirty="0" smtClean="0">
                <a:latin typeface="DINOT-Medium" pitchFamily="50" charset="0"/>
              </a:rPr>
              <a:t>)</a:t>
            </a: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u="sng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● </a:t>
            </a:r>
            <a:r>
              <a:rPr lang="en-US" altLang="de-DE" sz="1400" dirty="0" smtClean="0">
                <a:latin typeface="DINOT-Medium" pitchFamily="50" charset="0"/>
              </a:rPr>
              <a:t>However, the user can define additional components to use in the models (e.g. </a:t>
            </a:r>
            <a:endParaRPr lang="en-US" altLang="de-DE" sz="14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 </a:t>
            </a:r>
            <a:r>
              <a:rPr lang="en-US" altLang="de-DE" sz="1400" dirty="0" smtClean="0">
                <a:latin typeface="DINOT-Medium" pitchFamily="50" charset="0"/>
              </a:rPr>
              <a:t> 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damping  elements</a:t>
            </a:r>
            <a:r>
              <a:rPr lang="en-US" altLang="de-DE" sz="1400" dirty="0" smtClean="0">
                <a:latin typeface="DINOT-Medium" pitchFamily="50" charset="0"/>
              </a:rPr>
              <a:t>)</a:t>
            </a:r>
            <a:endParaRPr lang="en-US" altLang="de-DE" sz="1400" u="sng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● This is done in the last sub-tab of the Model Set-Up screen</a:t>
            </a:r>
          </a:p>
          <a:p>
            <a:pPr eaLnBrk="1" hangingPunct="1">
              <a:lnSpc>
                <a:spcPct val="85000"/>
              </a:lnSpc>
            </a:pPr>
            <a:endParaRPr lang="en-US" altLang="de-DE" sz="1400" u="sng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u="sng" dirty="0" smtClean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 smtClean="0">
                <a:latin typeface="DINOT-Medium" pitchFamily="50" charset="0"/>
              </a:rPr>
              <a:t>● For more details, see the 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User’s Manual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28" y="2520878"/>
            <a:ext cx="7563906" cy="2152951"/>
          </a:xfrm>
          <a:prstGeom prst="rect">
            <a:avLst/>
          </a:prstGeom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EMI Filter Circuit Simulation Models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65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9"/>
          <p:cNvSpPr txBox="1">
            <a:spLocks noChangeArrowheads="1"/>
          </p:cNvSpPr>
          <p:nvPr/>
        </p:nvSpPr>
        <p:spPr bwMode="auto">
          <a:xfrm>
            <a:off x="1116013" y="1455738"/>
            <a:ext cx="7069137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>
                <a:latin typeface="DINOT-Medium" pitchFamily="50" charset="0"/>
              </a:rPr>
              <a:t>● </a:t>
            </a:r>
            <a:r>
              <a:rPr lang="en-US" altLang="de-DE" sz="1400" dirty="0" smtClean="0">
                <a:latin typeface="DINOT-Medium" pitchFamily="50" charset="0"/>
              </a:rPr>
              <a:t>Click “</a:t>
            </a:r>
            <a:r>
              <a:rPr lang="en-US" altLang="de-DE" sz="1400" dirty="0" smtClean="0">
                <a:solidFill>
                  <a:srgbClr val="92D050"/>
                </a:solidFill>
                <a:latin typeface="DINOT-Medium" pitchFamily="50" charset="0"/>
              </a:rPr>
              <a:t>Start </a:t>
            </a:r>
            <a:r>
              <a:rPr lang="en-US" altLang="de-DE" sz="1400" dirty="0" err="1" smtClean="0">
                <a:solidFill>
                  <a:srgbClr val="92D050"/>
                </a:solidFill>
                <a:latin typeface="DINOT-Medium" pitchFamily="50" charset="0"/>
              </a:rPr>
              <a:t>GeckoCIRCUITS</a:t>
            </a:r>
            <a:r>
              <a:rPr lang="en-US" altLang="de-DE" sz="1400" dirty="0" smtClean="0">
                <a:latin typeface="DINOT-Medium" pitchFamily="50" charset="0"/>
              </a:rPr>
              <a:t>” and the simulation models will open</a:t>
            </a: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u="sng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e-DE" sz="1400" dirty="0">
                <a:latin typeface="DINOT-Medium" pitchFamily="50" charset="0"/>
              </a:rPr>
              <a:t>● </a:t>
            </a:r>
            <a:r>
              <a:rPr lang="en-US" altLang="de-DE" sz="1400" dirty="0" smtClean="0">
                <a:solidFill>
                  <a:srgbClr val="00FF00"/>
                </a:solidFill>
                <a:latin typeface="DINOT-Medium" pitchFamily="50" charset="0"/>
              </a:rPr>
              <a:t>DM noise </a:t>
            </a:r>
            <a:r>
              <a:rPr lang="en-US" altLang="de-DE" sz="1400" dirty="0" smtClean="0">
                <a:latin typeface="DINOT-Medium" pitchFamily="50" charset="0"/>
              </a:rPr>
              <a:t>simulation model:</a:t>
            </a:r>
            <a:endParaRPr lang="en-US" altLang="de-DE" sz="1400" u="sng" dirty="0">
              <a:latin typeface="DINOT-Medium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83" y="2232919"/>
            <a:ext cx="6400257" cy="32141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00616" y="3320531"/>
            <a:ext cx="926717" cy="6932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49482" y="2401510"/>
            <a:ext cx="228983" cy="86783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00616" y="1776595"/>
            <a:ext cx="24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Converter modelled as current source (all three phases, properly phase shifted!)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30712" y="3320531"/>
            <a:ext cx="674688" cy="6932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2946400" y="3320531"/>
            <a:ext cx="372533" cy="6932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61067" y="4013733"/>
            <a:ext cx="1078441" cy="69305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47333" y="4013733"/>
            <a:ext cx="2347574" cy="84613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1076" y="4951594"/>
            <a:ext cx="24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CM choke leakage inductances are also accounted for here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EMI Filter Circuit Simulation Models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48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/>
      <p:bldP spid="11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9"/>
          <p:cNvSpPr txBox="1">
            <a:spLocks noChangeArrowheads="1"/>
          </p:cNvSpPr>
          <p:nvPr/>
        </p:nvSpPr>
        <p:spPr bwMode="auto">
          <a:xfrm>
            <a:off x="1116013" y="1455738"/>
            <a:ext cx="7069137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de-DE" sz="1400" dirty="0">
                <a:latin typeface="DINOT-Medium" pitchFamily="50" charset="0"/>
              </a:rPr>
              <a:t>●</a:t>
            </a:r>
            <a:r>
              <a:rPr lang="en-US" altLang="de-DE" sz="1400" dirty="0">
                <a:solidFill>
                  <a:srgbClr val="0000FF"/>
                </a:solidFill>
                <a:latin typeface="DINOT-Medium" pitchFamily="50" charset="0"/>
              </a:rPr>
              <a:t> </a:t>
            </a:r>
            <a:r>
              <a:rPr lang="en-US" altLang="de-DE" sz="1400" dirty="0" smtClean="0">
                <a:solidFill>
                  <a:srgbClr val="00FF00"/>
                </a:solidFill>
                <a:latin typeface="DINOT-Medium" pitchFamily="50" charset="0"/>
              </a:rPr>
              <a:t>CM noise </a:t>
            </a:r>
            <a:r>
              <a:rPr lang="en-US" altLang="de-DE" sz="1400" dirty="0" smtClean="0">
                <a:latin typeface="DINOT-Medium" pitchFamily="50" charset="0"/>
              </a:rPr>
              <a:t>simulation model:</a:t>
            </a:r>
            <a:endParaRPr lang="en-US" altLang="de-DE" sz="1400" dirty="0">
              <a:latin typeface="DINOT-Medium" pitchFamily="50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e-DE" sz="1400" dirty="0" smtClean="0">
              <a:solidFill>
                <a:srgbClr val="0000FF"/>
              </a:solidFill>
              <a:latin typeface="OfficinaSansBold" pitchFamily="2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altLang="de-DE" sz="1400" dirty="0">
              <a:solidFill>
                <a:srgbClr val="0000FF"/>
              </a:solidFill>
              <a:latin typeface="OfficinaSansBold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866543"/>
            <a:ext cx="7013553" cy="21865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78416" y="2440874"/>
            <a:ext cx="926717" cy="446259"/>
          </a:xfrm>
          <a:prstGeom prst="rect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805083" y="2959810"/>
            <a:ext cx="196850" cy="128199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60917" y="4393672"/>
            <a:ext cx="24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Default model is based on buck-type topology, therefore output inductor is present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05133" y="2434881"/>
            <a:ext cx="674688" cy="784926"/>
          </a:xfrm>
          <a:prstGeom prst="rect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205133" y="1729141"/>
            <a:ext cx="374196" cy="6337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57717" y="1363404"/>
            <a:ext cx="24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Parasitic capacitances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78400" y="2428751"/>
            <a:ext cx="558800" cy="398593"/>
          </a:xfrm>
          <a:prstGeom prst="rect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tangle 18"/>
          <p:cNvSpPr/>
          <p:nvPr/>
        </p:nvSpPr>
        <p:spPr>
          <a:xfrm>
            <a:off x="4057914" y="2687836"/>
            <a:ext cx="558800" cy="398593"/>
          </a:xfrm>
          <a:prstGeom prst="rect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/>
          <p:cNvSpPr/>
          <p:nvPr/>
        </p:nvSpPr>
        <p:spPr>
          <a:xfrm>
            <a:off x="3509962" y="2362908"/>
            <a:ext cx="558800" cy="398593"/>
          </a:xfrm>
          <a:prstGeom prst="rect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497375" y="2873771"/>
            <a:ext cx="760425" cy="164742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0267" y="3153172"/>
            <a:ext cx="87047" cy="130029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832885" y="2836334"/>
            <a:ext cx="225029" cy="168486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768" y="4578338"/>
            <a:ext cx="24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DM components are also taken into account</a:t>
            </a:r>
            <a:endParaRPr lang="de-CH" sz="1200" dirty="0">
              <a:latin typeface="DINOT-Medium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13160" y="5598275"/>
            <a:ext cx="5002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DINOT-Medium" pitchFamily="50" charset="0"/>
              </a:rPr>
              <a:t>For more details on the CM model, please see the </a:t>
            </a:r>
            <a:r>
              <a:rPr lang="en-CA" sz="1200" dirty="0" smtClean="0">
                <a:solidFill>
                  <a:srgbClr val="C00000"/>
                </a:solidFill>
                <a:latin typeface="DINOT-Medium" pitchFamily="50" charset="0"/>
              </a:rPr>
              <a:t>User’s Manual</a:t>
            </a:r>
            <a:endParaRPr lang="de-CH" sz="1200" dirty="0">
              <a:solidFill>
                <a:srgbClr val="C00000"/>
              </a:solidFill>
              <a:latin typeface="DINOT-Medium" pitchFamily="50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705908" y="681037"/>
            <a:ext cx="702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de-DE" sz="2000" dirty="0" smtClean="0">
                <a:solidFill>
                  <a:srgbClr val="336600"/>
                </a:solidFill>
                <a:latin typeface="DINOT-Bold" pitchFamily="50" charset="0"/>
              </a:rPr>
              <a:t>EMI Filter Circuit Simulation Models</a:t>
            </a:r>
            <a:endParaRPr lang="en-US" altLang="de-DE" sz="2000" u="sng" dirty="0">
              <a:solidFill>
                <a:srgbClr val="336600"/>
              </a:solidFill>
              <a:latin typeface="DINOT-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26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 animBg="1"/>
      <p:bldP spid="13" grpId="0"/>
      <p:bldP spid="18" grpId="0" animBg="1"/>
      <p:bldP spid="19" grpId="0" animBg="1"/>
      <p:bldP spid="20" grpId="0" animBg="1"/>
      <p:bldP spid="29" grpId="0"/>
      <p:bldP spid="3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Microsoft Office PowerPoint</Application>
  <PresentationFormat>On-screen Show (4:3)</PresentationFormat>
  <Paragraphs>259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DINOT-Bold</vt:lpstr>
      <vt:lpstr>SimSun</vt:lpstr>
      <vt:lpstr>OfficinaSansBold</vt:lpstr>
      <vt:lpstr>Wingdings</vt:lpstr>
      <vt:lpstr>DINOT-Medium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kolar;hartmann;friedli</dc:creator>
  <cp:lastModifiedBy>Stupar  Andrija</cp:lastModifiedBy>
  <cp:revision>1395</cp:revision>
  <dcterms:created xsi:type="dcterms:W3CDTF">2007-10-09T20:30:39Z</dcterms:created>
  <dcterms:modified xsi:type="dcterms:W3CDTF">2015-03-13T03:54:53Z</dcterms:modified>
</cp:coreProperties>
</file>